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70"/>
  </p:notesMasterIdLst>
  <p:sldIdLst>
    <p:sldId id="547" r:id="rId2"/>
    <p:sldId id="258" r:id="rId3"/>
    <p:sldId id="257" r:id="rId4"/>
    <p:sldId id="514" r:id="rId5"/>
    <p:sldId id="515" r:id="rId6"/>
    <p:sldId id="516" r:id="rId7"/>
    <p:sldId id="518" r:id="rId8"/>
    <p:sldId id="520" r:id="rId9"/>
    <p:sldId id="521" r:id="rId10"/>
    <p:sldId id="522" r:id="rId11"/>
    <p:sldId id="523" r:id="rId12"/>
    <p:sldId id="524" r:id="rId13"/>
    <p:sldId id="525" r:id="rId14"/>
    <p:sldId id="526" r:id="rId15"/>
    <p:sldId id="527" r:id="rId16"/>
    <p:sldId id="528" r:id="rId17"/>
    <p:sldId id="529" r:id="rId18"/>
    <p:sldId id="583" r:id="rId19"/>
    <p:sldId id="588" r:id="rId20"/>
    <p:sldId id="532" r:id="rId21"/>
    <p:sldId id="533" r:id="rId22"/>
    <p:sldId id="534" r:id="rId23"/>
    <p:sldId id="535" r:id="rId24"/>
    <p:sldId id="536" r:id="rId25"/>
    <p:sldId id="537" r:id="rId26"/>
    <p:sldId id="538" r:id="rId27"/>
    <p:sldId id="539" r:id="rId28"/>
    <p:sldId id="540" r:id="rId29"/>
    <p:sldId id="584" r:id="rId30"/>
    <p:sldId id="542" r:id="rId31"/>
    <p:sldId id="543" r:id="rId32"/>
    <p:sldId id="544" r:id="rId33"/>
    <p:sldId id="545" r:id="rId34"/>
    <p:sldId id="546" r:id="rId35"/>
    <p:sldId id="589" r:id="rId36"/>
    <p:sldId id="585" r:id="rId37"/>
    <p:sldId id="551" r:id="rId38"/>
    <p:sldId id="552" r:id="rId39"/>
    <p:sldId id="553" r:id="rId40"/>
    <p:sldId id="554" r:id="rId41"/>
    <p:sldId id="555" r:id="rId42"/>
    <p:sldId id="556" r:id="rId43"/>
    <p:sldId id="557" r:id="rId44"/>
    <p:sldId id="558" r:id="rId45"/>
    <p:sldId id="560" r:id="rId46"/>
    <p:sldId id="561" r:id="rId47"/>
    <p:sldId id="562" r:id="rId48"/>
    <p:sldId id="563" r:id="rId49"/>
    <p:sldId id="586" r:id="rId50"/>
    <p:sldId id="565" r:id="rId51"/>
    <p:sldId id="566" r:id="rId52"/>
    <p:sldId id="567" r:id="rId53"/>
    <p:sldId id="568" r:id="rId54"/>
    <p:sldId id="569" r:id="rId55"/>
    <p:sldId id="587" r:id="rId56"/>
    <p:sldId id="571" r:id="rId57"/>
    <p:sldId id="572" r:id="rId58"/>
    <p:sldId id="573" r:id="rId59"/>
    <p:sldId id="574" r:id="rId60"/>
    <p:sldId id="575" r:id="rId61"/>
    <p:sldId id="576" r:id="rId62"/>
    <p:sldId id="577" r:id="rId63"/>
    <p:sldId id="578" r:id="rId64"/>
    <p:sldId id="579" r:id="rId65"/>
    <p:sldId id="580" r:id="rId66"/>
    <p:sldId id="581" r:id="rId67"/>
    <p:sldId id="582" r:id="rId68"/>
    <p:sldId id="414" r:id="rId69"/>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66FFFF"/>
    <a:srgbClr val="FFFF99"/>
  </p:clrMru>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78" autoAdjust="0"/>
    <p:restoredTop sz="91887" autoAdjust="0"/>
  </p:normalViewPr>
  <p:slideViewPr>
    <p:cSldViewPr>
      <p:cViewPr varScale="1">
        <p:scale>
          <a:sx n="68" d="100"/>
          <a:sy n="68" d="100"/>
        </p:scale>
        <p:origin x="-57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5578CF-6CD6-4F76-AB90-CB38E33B3A77}" type="datetimeFigureOut">
              <a:rPr kumimoji="1" lang="ja-JP" altLang="en-US" smtClean="0"/>
              <a:pPr/>
              <a:t>2016/12/20</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3527BC-DA11-4504-8E8C-A8A3F60F9A4E}"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A3527BC-DA11-4504-8E8C-A8A3F60F9A4E}" type="slidenum">
              <a:rPr kumimoji="1" lang="ja-JP" altLang="en-US" smtClean="0"/>
              <a:pPr/>
              <a:t>32</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A3527BC-DA11-4504-8E8C-A8A3F60F9A4E}" type="slidenum">
              <a:rPr kumimoji="1" lang="ja-JP" altLang="en-US" smtClean="0"/>
              <a:pPr/>
              <a:t>48</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A3527BC-DA11-4504-8E8C-A8A3F60F9A4E}" type="slidenum">
              <a:rPr kumimoji="1" lang="ja-JP" altLang="en-US" smtClean="0"/>
              <a:pPr/>
              <a:t>50</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A3527BC-DA11-4504-8E8C-A8A3F60F9A4E}" type="slidenum">
              <a:rPr kumimoji="1" lang="ja-JP" altLang="en-US" smtClean="0"/>
              <a:pPr/>
              <a:t>51</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A3527BC-DA11-4504-8E8C-A8A3F60F9A4E}" type="slidenum">
              <a:rPr kumimoji="1" lang="ja-JP" altLang="en-US" smtClean="0"/>
              <a:pPr/>
              <a:t>52</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A3527BC-DA11-4504-8E8C-A8A3F60F9A4E}" type="slidenum">
              <a:rPr kumimoji="1" lang="ja-JP" altLang="en-US" smtClean="0"/>
              <a:pPr/>
              <a:t>53</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A3527BC-DA11-4504-8E8C-A8A3F60F9A4E}" type="slidenum">
              <a:rPr kumimoji="1" lang="ja-JP" altLang="en-US" smtClean="0"/>
              <a:pPr/>
              <a:t>54</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A3527BC-DA11-4504-8E8C-A8A3F60F9A4E}" type="slidenum">
              <a:rPr kumimoji="1" lang="ja-JP" altLang="en-US" smtClean="0"/>
              <a:pPr/>
              <a:t>56</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A3527BC-DA11-4504-8E8C-A8A3F60F9A4E}" type="slidenum">
              <a:rPr kumimoji="1" lang="ja-JP" altLang="en-US" smtClean="0"/>
              <a:pPr/>
              <a:t>57</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A3527BC-DA11-4504-8E8C-A8A3F60F9A4E}" type="slidenum">
              <a:rPr kumimoji="1" lang="ja-JP" altLang="en-US" smtClean="0"/>
              <a:pPr/>
              <a:t>58</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A3527BC-DA11-4504-8E8C-A8A3F60F9A4E}" type="slidenum">
              <a:rPr kumimoji="1" lang="ja-JP" altLang="en-US" smtClean="0"/>
              <a:pPr/>
              <a:t>59</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A3527BC-DA11-4504-8E8C-A8A3F60F9A4E}" type="slidenum">
              <a:rPr kumimoji="1" lang="ja-JP" altLang="en-US" smtClean="0"/>
              <a:pPr/>
              <a:t>33</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A3527BC-DA11-4504-8E8C-A8A3F60F9A4E}" type="slidenum">
              <a:rPr kumimoji="1" lang="ja-JP" altLang="en-US" smtClean="0"/>
              <a:pPr/>
              <a:t>60</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A3527BC-DA11-4504-8E8C-A8A3F60F9A4E}" type="slidenum">
              <a:rPr kumimoji="1" lang="ja-JP" altLang="en-US" smtClean="0"/>
              <a:pPr/>
              <a:t>61</a:t>
            </a:fld>
            <a:endParaRPr kumimoji="1"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A3527BC-DA11-4504-8E8C-A8A3F60F9A4E}" type="slidenum">
              <a:rPr kumimoji="1" lang="ja-JP" altLang="en-US" smtClean="0"/>
              <a:pPr/>
              <a:t>62</a:t>
            </a:fld>
            <a:endParaRPr kumimoji="1"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A3527BC-DA11-4504-8E8C-A8A3F60F9A4E}" type="slidenum">
              <a:rPr kumimoji="1" lang="ja-JP" altLang="en-US" smtClean="0"/>
              <a:pPr/>
              <a:t>63</a:t>
            </a:fld>
            <a:endParaRPr kumimoji="1"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A3527BC-DA11-4504-8E8C-A8A3F60F9A4E}" type="slidenum">
              <a:rPr kumimoji="1" lang="ja-JP" altLang="en-US" smtClean="0"/>
              <a:pPr/>
              <a:t>64</a:t>
            </a:fld>
            <a:endParaRPr kumimoji="1"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err="1" smtClean="0"/>
              <a:t>ji</a:t>
            </a:r>
            <a:endParaRPr kumimoji="1" lang="ja-JP" altLang="en-US" dirty="0"/>
          </a:p>
        </p:txBody>
      </p:sp>
      <p:sp>
        <p:nvSpPr>
          <p:cNvPr id="4" name="スライド番号プレースホルダ 3"/>
          <p:cNvSpPr>
            <a:spLocks noGrp="1"/>
          </p:cNvSpPr>
          <p:nvPr>
            <p:ph type="sldNum" sz="quarter" idx="10"/>
          </p:nvPr>
        </p:nvSpPr>
        <p:spPr/>
        <p:txBody>
          <a:bodyPr/>
          <a:lstStyle/>
          <a:p>
            <a:fld id="{4A3527BC-DA11-4504-8E8C-A8A3F60F9A4E}" type="slidenum">
              <a:rPr kumimoji="1" lang="ja-JP" altLang="en-US" smtClean="0"/>
              <a:pPr/>
              <a:t>65</a:t>
            </a:fld>
            <a:endParaRPr kumimoji="1"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smtClean="0"/>
              <a:t>ji</a:t>
            </a:r>
            <a:endParaRPr kumimoji="1" lang="ja-JP" altLang="en-US" dirty="0"/>
          </a:p>
        </p:txBody>
      </p:sp>
      <p:sp>
        <p:nvSpPr>
          <p:cNvPr id="4" name="スライド番号プレースホルダ 3"/>
          <p:cNvSpPr>
            <a:spLocks noGrp="1"/>
          </p:cNvSpPr>
          <p:nvPr>
            <p:ph type="sldNum" sz="quarter" idx="10"/>
          </p:nvPr>
        </p:nvSpPr>
        <p:spPr/>
        <p:txBody>
          <a:bodyPr/>
          <a:lstStyle/>
          <a:p>
            <a:fld id="{4A3527BC-DA11-4504-8E8C-A8A3F60F9A4E}" type="slidenum">
              <a:rPr kumimoji="1" lang="ja-JP" altLang="en-US" smtClean="0"/>
              <a:pPr/>
              <a:t>66</a:t>
            </a:fld>
            <a:endParaRPr kumimoji="1"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smtClean="0"/>
              <a:t>ji</a:t>
            </a:r>
            <a:endParaRPr kumimoji="1" lang="ja-JP" altLang="en-US" dirty="0"/>
          </a:p>
        </p:txBody>
      </p:sp>
      <p:sp>
        <p:nvSpPr>
          <p:cNvPr id="4" name="スライド番号プレースホルダ 3"/>
          <p:cNvSpPr>
            <a:spLocks noGrp="1"/>
          </p:cNvSpPr>
          <p:nvPr>
            <p:ph type="sldNum" sz="quarter" idx="10"/>
          </p:nvPr>
        </p:nvSpPr>
        <p:spPr/>
        <p:txBody>
          <a:bodyPr/>
          <a:lstStyle/>
          <a:p>
            <a:fld id="{4A3527BC-DA11-4504-8E8C-A8A3F60F9A4E}" type="slidenum">
              <a:rPr kumimoji="1" lang="ja-JP" altLang="en-US" smtClean="0"/>
              <a:pPr/>
              <a:t>67</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A3527BC-DA11-4504-8E8C-A8A3F60F9A4E}" type="slidenum">
              <a:rPr kumimoji="1" lang="ja-JP" altLang="en-US" smtClean="0"/>
              <a:pPr/>
              <a:t>34</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A3527BC-DA11-4504-8E8C-A8A3F60F9A4E}" type="slidenum">
              <a:rPr kumimoji="1" lang="ja-JP" altLang="en-US" smtClean="0"/>
              <a:pPr/>
              <a:t>35</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A3527BC-DA11-4504-8E8C-A8A3F60F9A4E}" type="slidenum">
              <a:rPr kumimoji="1" lang="ja-JP" altLang="en-US" smtClean="0"/>
              <a:pPr/>
              <a:t>43</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A3527BC-DA11-4504-8E8C-A8A3F60F9A4E}" type="slidenum">
              <a:rPr kumimoji="1" lang="ja-JP" altLang="en-US" smtClean="0"/>
              <a:pPr/>
              <a:t>44</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A3527BC-DA11-4504-8E8C-A8A3F60F9A4E}" type="slidenum">
              <a:rPr kumimoji="1" lang="ja-JP" altLang="en-US" smtClean="0"/>
              <a:pPr/>
              <a:t>45</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A3527BC-DA11-4504-8E8C-A8A3F60F9A4E}" type="slidenum">
              <a:rPr kumimoji="1" lang="ja-JP" altLang="en-US" smtClean="0"/>
              <a:pPr/>
              <a:t>46</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A3527BC-DA11-4504-8E8C-A8A3F60F9A4E}" type="slidenum">
              <a:rPr kumimoji="1" lang="ja-JP" altLang="en-US" smtClean="0"/>
              <a:pPr/>
              <a:t>47</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1">
        <a:schemeClr val="bg2"/>
      </p:bgRef>
    </p:bg>
    <p:spTree>
      <p:nvGrpSpPr>
        <p:cNvPr id="1" name=""/>
        <p:cNvGrpSpPr/>
        <p:nvPr/>
      </p:nvGrpSpPr>
      <p:grpSpPr>
        <a:xfrm>
          <a:off x="0" y="0"/>
          <a:ext cx="0" cy="0"/>
          <a:chOff x="0" y="0"/>
          <a:chExt cx="0" cy="0"/>
        </a:xfrm>
      </p:grpSpPr>
      <p:sp>
        <p:nvSpPr>
          <p:cNvPr id="7" name="正方形/長方形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0" name="正方形/長方形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1" name="正方形/長方形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8" name="タイトル 7"/>
          <p:cNvSpPr>
            <a:spLocks noGrp="1"/>
          </p:cNvSpPr>
          <p:nvPr>
            <p:ph type="ctrTitle"/>
          </p:nvPr>
        </p:nvSpPr>
        <p:spPr>
          <a:xfrm>
            <a:off x="2362200" y="4038600"/>
            <a:ext cx="6477000" cy="1828800"/>
          </a:xfrm>
        </p:spPr>
        <p:txBody>
          <a:bodyPr anchor="b"/>
          <a:lstStyle>
            <a:lvl1pPr>
              <a:defRPr cap="all" baseline="0"/>
            </a:lvl1pPr>
          </a:lstStyle>
          <a:p>
            <a:r>
              <a:rPr kumimoji="0" lang="ja-JP" altLang="en-US" smtClean="0"/>
              <a:t>マスタ タイトルの書式設定</a:t>
            </a:r>
            <a:endParaRPr kumimoji="0" lang="en-US"/>
          </a:p>
        </p:txBody>
      </p:sp>
      <p:sp>
        <p:nvSpPr>
          <p:cNvPr id="9" name="サブタイトル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 サブタイトルの書式設定</a:t>
            </a:r>
            <a:endParaRPr kumimoji="0" lang="en-US"/>
          </a:p>
        </p:txBody>
      </p:sp>
      <p:sp>
        <p:nvSpPr>
          <p:cNvPr id="28" name="日付プレースホルダ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A72CC085-271B-41DD-A0BF-04A64B7E51D4}" type="datetimeFigureOut">
              <a:rPr kumimoji="1" lang="ja-JP" altLang="en-US" smtClean="0"/>
              <a:pPr/>
              <a:t>2016/12/20</a:t>
            </a:fld>
            <a:endParaRPr kumimoji="1" lang="ja-JP" altLang="en-US"/>
          </a:p>
        </p:txBody>
      </p:sp>
      <p:sp>
        <p:nvSpPr>
          <p:cNvPr id="17" name="フッター プレースホルダ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kumimoji="1" lang="ja-JP" altLang="en-US">
              <a:solidFill>
                <a:srgbClr val="F4E7ED"/>
              </a:solidFill>
            </a:endParaRPr>
          </a:p>
        </p:txBody>
      </p:sp>
      <p:sp>
        <p:nvSpPr>
          <p:cNvPr id="29" name="スライド番号プレースホルダ 28"/>
          <p:cNvSpPr>
            <a:spLocks noGrp="1"/>
          </p:cNvSpPr>
          <p:nvPr>
            <p:ph type="sldNum" sz="quarter" idx="12"/>
          </p:nvPr>
        </p:nvSpPr>
        <p:spPr>
          <a:xfrm>
            <a:off x="8001000" y="228600"/>
            <a:ext cx="838200" cy="381000"/>
          </a:xfrm>
        </p:spPr>
        <p:txBody>
          <a:bodyPr/>
          <a:lstStyle>
            <a:lvl1pPr>
              <a:defRPr>
                <a:solidFill>
                  <a:schemeClr val="tx2"/>
                </a:solidFill>
              </a:defRPr>
            </a:lvl1pPr>
          </a:lstStyle>
          <a:p>
            <a:fld id="{04A1C15D-D285-466A-B62D-EA2A52853A28}" type="slidenum">
              <a:rPr kumimoji="1" lang="ja-JP" altLang="en-US" smtClean="0">
                <a:solidFill>
                  <a:srgbClr val="F4E7ED"/>
                </a:solidFill>
              </a:rPr>
              <a:pPr/>
              <a:t>&lt;#&gt;</a:t>
            </a:fld>
            <a:endParaRPr kumimoji="1" lang="ja-JP" altLang="en-US">
              <a:solidFill>
                <a:srgbClr val="F4E7ED"/>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A72CC085-271B-41DD-A0BF-04A64B7E51D4}" type="datetimeFigureOut">
              <a:rPr kumimoji="1" lang="ja-JP" altLang="en-US" smtClean="0">
                <a:solidFill>
                  <a:srgbClr val="200E17"/>
                </a:solidFill>
              </a:rPr>
              <a:pPr/>
              <a:t>2016/12/20</a:t>
            </a:fld>
            <a:endParaRPr kumimoji="1" lang="ja-JP" altLang="en-US">
              <a:solidFill>
                <a:srgbClr val="200E17"/>
              </a:solidFill>
            </a:endParaRPr>
          </a:p>
        </p:txBody>
      </p:sp>
      <p:sp>
        <p:nvSpPr>
          <p:cNvPr id="5" name="フッター プレースホルダ 4"/>
          <p:cNvSpPr>
            <a:spLocks noGrp="1"/>
          </p:cNvSpPr>
          <p:nvPr>
            <p:ph type="ftr" sz="quarter" idx="11"/>
          </p:nvPr>
        </p:nvSpPr>
        <p:spPr/>
        <p:txBody>
          <a:bodyPr/>
          <a:lstStyle/>
          <a:p>
            <a:endParaRPr kumimoji="1" lang="ja-JP" altLang="en-US">
              <a:solidFill>
                <a:srgbClr val="200E17"/>
              </a:solidFill>
            </a:endParaRPr>
          </a:p>
        </p:txBody>
      </p:sp>
      <p:sp>
        <p:nvSpPr>
          <p:cNvPr id="6" name="スライド番号プレースホルダ 5"/>
          <p:cNvSpPr>
            <a:spLocks noGrp="1"/>
          </p:cNvSpPr>
          <p:nvPr>
            <p:ph type="sldNum" sz="quarter" idx="12"/>
          </p:nvPr>
        </p:nvSpPr>
        <p:spPr/>
        <p:txBody>
          <a:bodyPr/>
          <a:lstStyle/>
          <a:p>
            <a:fld id="{04A1C15D-D285-466A-B62D-EA2A52853A28}"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bg>
      <p:bgRef idx="1001">
        <a:schemeClr val="bg1"/>
      </p:bgRef>
    </p:bg>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53200" y="609600"/>
            <a:ext cx="2057400" cy="5516563"/>
          </a:xfrm>
        </p:spPr>
        <p:txBody>
          <a:bodyPr vert="eaVer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457200" y="609600"/>
            <a:ext cx="5562600" cy="5516564"/>
          </a:xfrm>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a:xfrm>
            <a:off x="6553200" y="6248402"/>
            <a:ext cx="2209800" cy="365125"/>
          </a:xfrm>
        </p:spPr>
        <p:txBody>
          <a:bodyPr/>
          <a:lstStyle/>
          <a:p>
            <a:fld id="{A72CC085-271B-41DD-A0BF-04A64B7E51D4}" type="datetimeFigureOut">
              <a:rPr kumimoji="1" lang="ja-JP" altLang="en-US" smtClean="0">
                <a:solidFill>
                  <a:srgbClr val="200E17"/>
                </a:solidFill>
              </a:rPr>
              <a:pPr/>
              <a:t>2016/12/20</a:t>
            </a:fld>
            <a:endParaRPr kumimoji="1" lang="ja-JP" altLang="en-US">
              <a:solidFill>
                <a:srgbClr val="200E17"/>
              </a:solidFill>
            </a:endParaRPr>
          </a:p>
        </p:txBody>
      </p:sp>
      <p:sp>
        <p:nvSpPr>
          <p:cNvPr id="5" name="フッター プレースホルダ 4"/>
          <p:cNvSpPr>
            <a:spLocks noGrp="1"/>
          </p:cNvSpPr>
          <p:nvPr>
            <p:ph type="ftr" sz="quarter" idx="11"/>
          </p:nvPr>
        </p:nvSpPr>
        <p:spPr>
          <a:xfrm>
            <a:off x="457201" y="6248207"/>
            <a:ext cx="5573483" cy="365125"/>
          </a:xfrm>
        </p:spPr>
        <p:txBody>
          <a:bodyPr/>
          <a:lstStyle/>
          <a:p>
            <a:endParaRPr kumimoji="1" lang="ja-JP" altLang="en-US">
              <a:solidFill>
                <a:srgbClr val="200E17"/>
              </a:solidFill>
            </a:endParaRPr>
          </a:p>
        </p:txBody>
      </p:sp>
      <p:sp>
        <p:nvSpPr>
          <p:cNvPr id="7" name="正方形/長方形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p:nvSpPr>
          <p:cNvPr id="8" name="正方形/長方形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p:nvSpPr>
          <p:cNvPr id="9" name="正方形/長方形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p:nvSpPr>
          <p:cNvPr id="6" name="スライド番号プレースホルダ 5"/>
          <p:cNvSpPr>
            <a:spLocks noGrp="1"/>
          </p:cNvSpPr>
          <p:nvPr>
            <p:ph type="sldNum" sz="quarter" idx="12"/>
          </p:nvPr>
        </p:nvSpPr>
        <p:spPr>
          <a:xfrm rot="5400000">
            <a:off x="5989638" y="144462"/>
            <a:ext cx="533400" cy="244476"/>
          </a:xfrm>
        </p:spPr>
        <p:txBody>
          <a:bodyPr/>
          <a:lstStyle/>
          <a:p>
            <a:fld id="{04A1C15D-D285-466A-B62D-EA2A52853A28}" type="slidenum">
              <a:rPr kumimoji="1" lang="ja-JP" altLang="en-US" smtClean="0"/>
              <a:pPr/>
              <a:t>&lt;#&gt;</a:t>
            </a:fld>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12648" y="228600"/>
            <a:ext cx="8153400" cy="990600"/>
          </a:xfrm>
        </p:spPr>
        <p:txBody>
          <a:bodyPr/>
          <a:lstStyle/>
          <a:p>
            <a:r>
              <a:rPr kumimoji="0" lang="ja-JP" altLang="en-US" smtClean="0"/>
              <a:t>マスタ タイトルの書式設定</a:t>
            </a:r>
            <a:endParaRPr kumimoji="0" lang="en-US"/>
          </a:p>
        </p:txBody>
      </p:sp>
      <p:sp>
        <p:nvSpPr>
          <p:cNvPr id="4" name="日付プレースホルダ 3"/>
          <p:cNvSpPr>
            <a:spLocks noGrp="1"/>
          </p:cNvSpPr>
          <p:nvPr>
            <p:ph type="dt" sz="half" idx="10"/>
          </p:nvPr>
        </p:nvSpPr>
        <p:spPr/>
        <p:txBody>
          <a:bodyPr/>
          <a:lstStyle/>
          <a:p>
            <a:fld id="{A72CC085-271B-41DD-A0BF-04A64B7E51D4}" type="datetimeFigureOut">
              <a:rPr kumimoji="1" lang="ja-JP" altLang="en-US" smtClean="0">
                <a:solidFill>
                  <a:srgbClr val="200E17"/>
                </a:solidFill>
              </a:rPr>
              <a:pPr/>
              <a:t>2016/12/20</a:t>
            </a:fld>
            <a:endParaRPr kumimoji="1" lang="ja-JP" altLang="en-US">
              <a:solidFill>
                <a:srgbClr val="200E17"/>
              </a:solidFill>
            </a:endParaRPr>
          </a:p>
        </p:txBody>
      </p:sp>
      <p:sp>
        <p:nvSpPr>
          <p:cNvPr id="5" name="フッター プレースホルダ 4"/>
          <p:cNvSpPr>
            <a:spLocks noGrp="1"/>
          </p:cNvSpPr>
          <p:nvPr>
            <p:ph type="ftr" sz="quarter" idx="11"/>
          </p:nvPr>
        </p:nvSpPr>
        <p:spPr/>
        <p:txBody>
          <a:bodyPr/>
          <a:lstStyle/>
          <a:p>
            <a:endParaRPr kumimoji="1" lang="ja-JP" altLang="en-US">
              <a:solidFill>
                <a:srgbClr val="200E17"/>
              </a:solidFill>
            </a:endParaRPr>
          </a:p>
        </p:txBody>
      </p:sp>
      <p:sp>
        <p:nvSpPr>
          <p:cNvPr id="6" name="スライド番号プレースホルダ 5"/>
          <p:cNvSpPr>
            <a:spLocks noGrp="1"/>
          </p:cNvSpPr>
          <p:nvPr>
            <p:ph type="sldNum" sz="quarter" idx="12"/>
          </p:nvPr>
        </p:nvSpPr>
        <p:spPr/>
        <p:txBody>
          <a:bodyPr/>
          <a:lstStyle>
            <a:lvl1pPr>
              <a:defRPr>
                <a:solidFill>
                  <a:srgbClr val="FFFFFF"/>
                </a:solidFill>
              </a:defRPr>
            </a:lvl1pPr>
          </a:lstStyle>
          <a:p>
            <a:fld id="{04A1C15D-D285-466A-B62D-EA2A52853A28}" type="slidenum">
              <a:rPr kumimoji="1" lang="ja-JP" altLang="en-US" smtClean="0"/>
              <a:pPr/>
              <a:t>&lt;#&gt;</a:t>
            </a:fld>
            <a:endParaRPr kumimoji="1" lang="ja-JP" altLang="en-US"/>
          </a:p>
        </p:txBody>
      </p:sp>
      <p:sp>
        <p:nvSpPr>
          <p:cNvPr id="8" name="コンテンツ プレースホルダ 7"/>
          <p:cNvSpPr>
            <a:spLocks noGrp="1"/>
          </p:cNvSpPr>
          <p:nvPr>
            <p:ph sz="quarter" idx="1"/>
          </p:nvPr>
        </p:nvSpPr>
        <p:spPr>
          <a:xfrm>
            <a:off x="612648" y="1600200"/>
            <a:ext cx="8153400" cy="44958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3">
        <a:schemeClr val="bg1"/>
      </p:bgRef>
    </p:bg>
    <p:spTree>
      <p:nvGrpSpPr>
        <p:cNvPr id="1" name=""/>
        <p:cNvGrpSpPr/>
        <p:nvPr/>
      </p:nvGrpSpPr>
      <p:grpSpPr>
        <a:xfrm>
          <a:off x="0" y="0"/>
          <a:ext cx="0" cy="0"/>
          <a:chOff x="0" y="0"/>
          <a:chExt cx="0" cy="0"/>
        </a:xfrm>
      </p:grpSpPr>
      <p:sp>
        <p:nvSpPr>
          <p:cNvPr id="3" name="テキスト プレースホルダ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 テキストの書式設定</a:t>
            </a:r>
          </a:p>
        </p:txBody>
      </p:sp>
      <p:sp>
        <p:nvSpPr>
          <p:cNvPr id="7" name="正方形/長方形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8" name="正方形/長方形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9" name="正方形/長方形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2" name="タイトル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ja-JP" altLang="en-US" smtClean="0"/>
              <a:t>マスタ タイトルの書式設定</a:t>
            </a:r>
            <a:endParaRPr kumimoji="0" lang="en-US"/>
          </a:p>
        </p:txBody>
      </p:sp>
      <p:sp>
        <p:nvSpPr>
          <p:cNvPr id="12" name="日付プレースホルダ 11"/>
          <p:cNvSpPr>
            <a:spLocks noGrp="1"/>
          </p:cNvSpPr>
          <p:nvPr>
            <p:ph type="dt" sz="half" idx="10"/>
          </p:nvPr>
        </p:nvSpPr>
        <p:spPr/>
        <p:txBody>
          <a:bodyPr/>
          <a:lstStyle/>
          <a:p>
            <a:fld id="{A72CC085-271B-41DD-A0BF-04A64B7E51D4}" type="datetimeFigureOut">
              <a:rPr kumimoji="1" lang="ja-JP" altLang="en-US" smtClean="0">
                <a:solidFill>
                  <a:srgbClr val="200E17"/>
                </a:solidFill>
              </a:rPr>
              <a:pPr/>
              <a:t>2016/12/20</a:t>
            </a:fld>
            <a:endParaRPr kumimoji="1" lang="ja-JP" altLang="en-US">
              <a:solidFill>
                <a:srgbClr val="200E17"/>
              </a:solidFill>
            </a:endParaRPr>
          </a:p>
        </p:txBody>
      </p:sp>
      <p:sp>
        <p:nvSpPr>
          <p:cNvPr id="13" name="スライド番号プレースホルダ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04A1C15D-D285-466A-B62D-EA2A52853A28}" type="slidenum">
              <a:rPr kumimoji="1" lang="ja-JP" altLang="en-US" smtClean="0"/>
              <a:pPr/>
              <a:t>&lt;#&gt;</a:t>
            </a:fld>
            <a:endParaRPr kumimoji="1" lang="ja-JP" altLang="en-US"/>
          </a:p>
        </p:txBody>
      </p:sp>
      <p:sp>
        <p:nvSpPr>
          <p:cNvPr id="14" name="フッター プレースホルダ 13"/>
          <p:cNvSpPr>
            <a:spLocks noGrp="1"/>
          </p:cNvSpPr>
          <p:nvPr>
            <p:ph type="ftr" sz="quarter" idx="12"/>
          </p:nvPr>
        </p:nvSpPr>
        <p:spPr/>
        <p:txBody>
          <a:bodyPr/>
          <a:lstStyle/>
          <a:p>
            <a:endParaRPr kumimoji="1" lang="ja-JP" altLang="en-US">
              <a:solidFill>
                <a:srgbClr val="200E17"/>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9" name="コンテンツ プレースホルダ 8"/>
          <p:cNvSpPr>
            <a:spLocks noGrp="1"/>
          </p:cNvSpPr>
          <p:nvPr>
            <p:ph sz="quarter" idx="1"/>
          </p:nvPr>
        </p:nvSpPr>
        <p:spPr>
          <a:xfrm>
            <a:off x="609600" y="1589567"/>
            <a:ext cx="3886200" cy="45720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 name="コンテンツ プレースホルダ 10"/>
          <p:cNvSpPr>
            <a:spLocks noGrp="1"/>
          </p:cNvSpPr>
          <p:nvPr>
            <p:ph sz="quarter" idx="2"/>
          </p:nvPr>
        </p:nvSpPr>
        <p:spPr>
          <a:xfrm>
            <a:off x="4844901" y="1589567"/>
            <a:ext cx="3886200" cy="45720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8" name="日付プレースホルダ 7"/>
          <p:cNvSpPr>
            <a:spLocks noGrp="1"/>
          </p:cNvSpPr>
          <p:nvPr>
            <p:ph type="dt" sz="half" idx="15"/>
          </p:nvPr>
        </p:nvSpPr>
        <p:spPr/>
        <p:txBody>
          <a:bodyPr rtlCol="0"/>
          <a:lstStyle/>
          <a:p>
            <a:fld id="{A72CC085-271B-41DD-A0BF-04A64B7E51D4}" type="datetimeFigureOut">
              <a:rPr kumimoji="1" lang="ja-JP" altLang="en-US" smtClean="0">
                <a:solidFill>
                  <a:srgbClr val="200E17"/>
                </a:solidFill>
              </a:rPr>
              <a:pPr/>
              <a:t>2016/12/20</a:t>
            </a:fld>
            <a:endParaRPr kumimoji="1" lang="ja-JP" altLang="en-US">
              <a:solidFill>
                <a:srgbClr val="200E17"/>
              </a:solidFill>
            </a:endParaRPr>
          </a:p>
        </p:txBody>
      </p:sp>
      <p:sp>
        <p:nvSpPr>
          <p:cNvPr id="10" name="スライド番号プレースホルダ 9"/>
          <p:cNvSpPr>
            <a:spLocks noGrp="1"/>
          </p:cNvSpPr>
          <p:nvPr>
            <p:ph type="sldNum" sz="quarter" idx="16"/>
          </p:nvPr>
        </p:nvSpPr>
        <p:spPr/>
        <p:txBody>
          <a:bodyPr rtlCol="0"/>
          <a:lstStyle/>
          <a:p>
            <a:fld id="{04A1C15D-D285-466A-B62D-EA2A52853A28}" type="slidenum">
              <a:rPr kumimoji="1" lang="ja-JP" altLang="en-US" smtClean="0"/>
              <a:pPr/>
              <a:t>&lt;#&gt;</a:t>
            </a:fld>
            <a:endParaRPr kumimoji="1" lang="ja-JP" altLang="en-US"/>
          </a:p>
        </p:txBody>
      </p:sp>
      <p:sp>
        <p:nvSpPr>
          <p:cNvPr id="12" name="フッター プレースホルダ 11"/>
          <p:cNvSpPr>
            <a:spLocks noGrp="1"/>
          </p:cNvSpPr>
          <p:nvPr>
            <p:ph type="ftr" sz="quarter" idx="17"/>
          </p:nvPr>
        </p:nvSpPr>
        <p:spPr/>
        <p:txBody>
          <a:bodyPr rtlCol="0"/>
          <a:lstStyle/>
          <a:p>
            <a:endParaRPr kumimoji="1" lang="ja-JP" altLang="en-US">
              <a:solidFill>
                <a:srgbClr val="200E17"/>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533400" y="273050"/>
            <a:ext cx="8153400" cy="869950"/>
          </a:xfrm>
        </p:spPr>
        <p:txBody>
          <a:bodyPr anchor="ctr"/>
          <a:lstStyle>
            <a:lvl1pPr>
              <a:defRPr/>
            </a:lvl1pPr>
          </a:lstStyle>
          <a:p>
            <a:r>
              <a:rPr kumimoji="0" lang="ja-JP" altLang="en-US" smtClean="0"/>
              <a:t>マスタ タイトルの書式設定</a:t>
            </a:r>
            <a:endParaRPr kumimoji="0" lang="en-US"/>
          </a:p>
        </p:txBody>
      </p:sp>
      <p:sp>
        <p:nvSpPr>
          <p:cNvPr id="11" name="コンテンツ プレースホルダ 10"/>
          <p:cNvSpPr>
            <a:spLocks noGrp="1"/>
          </p:cNvSpPr>
          <p:nvPr>
            <p:ph sz="quarter" idx="2"/>
          </p:nvPr>
        </p:nvSpPr>
        <p:spPr>
          <a:xfrm>
            <a:off x="609600" y="2438400"/>
            <a:ext cx="3886200" cy="35814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 12"/>
          <p:cNvSpPr>
            <a:spLocks noGrp="1"/>
          </p:cNvSpPr>
          <p:nvPr>
            <p:ph sz="quarter" idx="4"/>
          </p:nvPr>
        </p:nvSpPr>
        <p:spPr>
          <a:xfrm>
            <a:off x="4800600" y="2438400"/>
            <a:ext cx="3886200" cy="35814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0" name="日付プレースホルダ 9"/>
          <p:cNvSpPr>
            <a:spLocks noGrp="1"/>
          </p:cNvSpPr>
          <p:nvPr>
            <p:ph type="dt" sz="half" idx="15"/>
          </p:nvPr>
        </p:nvSpPr>
        <p:spPr/>
        <p:txBody>
          <a:bodyPr rtlCol="0"/>
          <a:lstStyle/>
          <a:p>
            <a:fld id="{A72CC085-271B-41DD-A0BF-04A64B7E51D4}" type="datetimeFigureOut">
              <a:rPr kumimoji="1" lang="ja-JP" altLang="en-US" smtClean="0">
                <a:solidFill>
                  <a:srgbClr val="200E17"/>
                </a:solidFill>
              </a:rPr>
              <a:pPr/>
              <a:t>2016/12/20</a:t>
            </a:fld>
            <a:endParaRPr kumimoji="1" lang="ja-JP" altLang="en-US">
              <a:solidFill>
                <a:srgbClr val="200E17"/>
              </a:solidFill>
            </a:endParaRPr>
          </a:p>
        </p:txBody>
      </p:sp>
      <p:sp>
        <p:nvSpPr>
          <p:cNvPr id="12" name="スライド番号プレースホルダ 11"/>
          <p:cNvSpPr>
            <a:spLocks noGrp="1"/>
          </p:cNvSpPr>
          <p:nvPr>
            <p:ph type="sldNum" sz="quarter" idx="16"/>
          </p:nvPr>
        </p:nvSpPr>
        <p:spPr/>
        <p:txBody>
          <a:bodyPr rtlCol="0"/>
          <a:lstStyle/>
          <a:p>
            <a:fld id="{04A1C15D-D285-466A-B62D-EA2A52853A28}" type="slidenum">
              <a:rPr kumimoji="1" lang="ja-JP" altLang="en-US" smtClean="0"/>
              <a:pPr/>
              <a:t>&lt;#&gt;</a:t>
            </a:fld>
            <a:endParaRPr kumimoji="1" lang="ja-JP" altLang="en-US"/>
          </a:p>
        </p:txBody>
      </p:sp>
      <p:sp>
        <p:nvSpPr>
          <p:cNvPr id="14" name="フッター プレースホルダ 13"/>
          <p:cNvSpPr>
            <a:spLocks noGrp="1"/>
          </p:cNvSpPr>
          <p:nvPr>
            <p:ph type="ftr" sz="quarter" idx="17"/>
          </p:nvPr>
        </p:nvSpPr>
        <p:spPr/>
        <p:txBody>
          <a:bodyPr rtlCol="0"/>
          <a:lstStyle/>
          <a:p>
            <a:endParaRPr kumimoji="1" lang="ja-JP" altLang="en-US">
              <a:solidFill>
                <a:srgbClr val="200E17"/>
              </a:solidFill>
            </a:endParaRPr>
          </a:p>
        </p:txBody>
      </p:sp>
      <p:sp>
        <p:nvSpPr>
          <p:cNvPr id="16" name="テキスト プレースホルダ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ja-JP" altLang="en-US" smtClean="0"/>
              <a:t>マスタ テキストの書式設定</a:t>
            </a:r>
          </a:p>
        </p:txBody>
      </p:sp>
      <p:sp>
        <p:nvSpPr>
          <p:cNvPr id="15" name="テキスト プレースホルダ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ja-JP" altLang="en-US" smtClean="0"/>
              <a:t>マスタ テキストの書式設定</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日付プレースホルダ 2"/>
          <p:cNvSpPr>
            <a:spLocks noGrp="1"/>
          </p:cNvSpPr>
          <p:nvPr>
            <p:ph type="dt" sz="half" idx="10"/>
          </p:nvPr>
        </p:nvSpPr>
        <p:spPr/>
        <p:txBody>
          <a:bodyPr/>
          <a:lstStyle/>
          <a:p>
            <a:fld id="{A72CC085-271B-41DD-A0BF-04A64B7E51D4}" type="datetimeFigureOut">
              <a:rPr kumimoji="1" lang="ja-JP" altLang="en-US" smtClean="0">
                <a:solidFill>
                  <a:srgbClr val="200E17"/>
                </a:solidFill>
              </a:rPr>
              <a:pPr/>
              <a:t>2016/12/20</a:t>
            </a:fld>
            <a:endParaRPr kumimoji="1" lang="ja-JP" altLang="en-US">
              <a:solidFill>
                <a:srgbClr val="200E17"/>
              </a:solidFill>
            </a:endParaRPr>
          </a:p>
        </p:txBody>
      </p:sp>
      <p:sp>
        <p:nvSpPr>
          <p:cNvPr id="4" name="フッター プレースホルダ 3"/>
          <p:cNvSpPr>
            <a:spLocks noGrp="1"/>
          </p:cNvSpPr>
          <p:nvPr>
            <p:ph type="ftr" sz="quarter" idx="11"/>
          </p:nvPr>
        </p:nvSpPr>
        <p:spPr/>
        <p:txBody>
          <a:bodyPr/>
          <a:lstStyle/>
          <a:p>
            <a:endParaRPr kumimoji="1" lang="ja-JP" altLang="en-US">
              <a:solidFill>
                <a:srgbClr val="200E17"/>
              </a:solidFill>
            </a:endParaRPr>
          </a:p>
        </p:txBody>
      </p:sp>
      <p:sp>
        <p:nvSpPr>
          <p:cNvPr id="5" name="スライド番号プレースホルダ 4"/>
          <p:cNvSpPr>
            <a:spLocks noGrp="1"/>
          </p:cNvSpPr>
          <p:nvPr>
            <p:ph type="sldNum" sz="quarter" idx="12"/>
          </p:nvPr>
        </p:nvSpPr>
        <p:spPr/>
        <p:txBody>
          <a:bodyPr/>
          <a:lstStyle>
            <a:lvl1pPr>
              <a:defRPr>
                <a:solidFill>
                  <a:srgbClr val="FFFFFF"/>
                </a:solidFill>
              </a:defRPr>
            </a:lvl1pPr>
          </a:lstStyle>
          <a:p>
            <a:fld id="{04A1C15D-D285-466A-B62D-EA2A52853A28}"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A72CC085-271B-41DD-A0BF-04A64B7E51D4}" type="datetimeFigureOut">
              <a:rPr kumimoji="1" lang="ja-JP" altLang="en-US" smtClean="0">
                <a:solidFill>
                  <a:srgbClr val="200E17"/>
                </a:solidFill>
              </a:rPr>
              <a:pPr/>
              <a:t>2016/12/20</a:t>
            </a:fld>
            <a:endParaRPr kumimoji="1" lang="ja-JP" altLang="en-US">
              <a:solidFill>
                <a:srgbClr val="200E17"/>
              </a:solidFill>
            </a:endParaRPr>
          </a:p>
        </p:txBody>
      </p:sp>
      <p:sp>
        <p:nvSpPr>
          <p:cNvPr id="3" name="フッター プレースホルダ 2"/>
          <p:cNvSpPr>
            <a:spLocks noGrp="1"/>
          </p:cNvSpPr>
          <p:nvPr>
            <p:ph type="ftr" sz="quarter" idx="11"/>
          </p:nvPr>
        </p:nvSpPr>
        <p:spPr/>
        <p:txBody>
          <a:bodyPr/>
          <a:lstStyle/>
          <a:p>
            <a:endParaRPr kumimoji="1" lang="ja-JP" altLang="en-US">
              <a:solidFill>
                <a:srgbClr val="200E17"/>
              </a:solidFill>
            </a:endParaRPr>
          </a:p>
        </p:txBody>
      </p:sp>
      <p:sp>
        <p:nvSpPr>
          <p:cNvPr id="4" name="スライド番号プレースホルダ 3"/>
          <p:cNvSpPr>
            <a:spLocks noGrp="1"/>
          </p:cNvSpPr>
          <p:nvPr>
            <p:ph type="sldNum" sz="quarter" idx="12"/>
          </p:nvPr>
        </p:nvSpPr>
        <p:spPr>
          <a:xfrm>
            <a:off x="0" y="6248400"/>
            <a:ext cx="533400" cy="381000"/>
          </a:xfrm>
        </p:spPr>
        <p:txBody>
          <a:bodyPr/>
          <a:lstStyle>
            <a:lvl1pPr>
              <a:defRPr>
                <a:solidFill>
                  <a:schemeClr val="tx2"/>
                </a:solidFill>
              </a:defRPr>
            </a:lvl1pPr>
          </a:lstStyle>
          <a:p>
            <a:fld id="{04A1C15D-D285-466A-B62D-EA2A52853A28}" type="slidenum">
              <a:rPr kumimoji="1" lang="ja-JP" altLang="en-US" smtClean="0">
                <a:solidFill>
                  <a:srgbClr val="200E17"/>
                </a:solidFill>
              </a:rPr>
              <a:pPr/>
              <a:t>&lt;#&gt;</a:t>
            </a:fld>
            <a:endParaRPr kumimoji="1" lang="ja-JP" altLang="en-US">
              <a:solidFill>
                <a:srgbClr val="200E17"/>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3050"/>
            <a:ext cx="8077200" cy="869950"/>
          </a:xfrm>
        </p:spPr>
        <p:txBody>
          <a:bodyPr anchor="ctr"/>
          <a:lstStyle>
            <a:lvl1pPr algn="l">
              <a:buNone/>
              <a:defRPr sz="4400" b="0"/>
            </a:lvl1pPr>
          </a:lstStyle>
          <a:p>
            <a:r>
              <a:rPr kumimoji="0" lang="ja-JP" altLang="en-US" smtClean="0"/>
              <a:t>マスタ タイトルの書式設定</a:t>
            </a:r>
            <a:endParaRPr kumimoji="0" lang="en-US"/>
          </a:p>
        </p:txBody>
      </p:sp>
      <p:sp>
        <p:nvSpPr>
          <p:cNvPr id="5" name="日付プレースホルダ 4"/>
          <p:cNvSpPr>
            <a:spLocks noGrp="1"/>
          </p:cNvSpPr>
          <p:nvPr>
            <p:ph type="dt" sz="half" idx="10"/>
          </p:nvPr>
        </p:nvSpPr>
        <p:spPr/>
        <p:txBody>
          <a:bodyPr/>
          <a:lstStyle/>
          <a:p>
            <a:fld id="{A72CC085-271B-41DD-A0BF-04A64B7E51D4}" type="datetimeFigureOut">
              <a:rPr kumimoji="1" lang="ja-JP" altLang="en-US" smtClean="0">
                <a:solidFill>
                  <a:srgbClr val="200E17"/>
                </a:solidFill>
              </a:rPr>
              <a:pPr/>
              <a:t>2016/12/20</a:t>
            </a:fld>
            <a:endParaRPr kumimoji="1" lang="ja-JP" altLang="en-US">
              <a:solidFill>
                <a:srgbClr val="200E17"/>
              </a:solidFill>
            </a:endParaRPr>
          </a:p>
        </p:txBody>
      </p:sp>
      <p:sp>
        <p:nvSpPr>
          <p:cNvPr id="6" name="フッター プレースホルダ 5"/>
          <p:cNvSpPr>
            <a:spLocks noGrp="1"/>
          </p:cNvSpPr>
          <p:nvPr>
            <p:ph type="ftr" sz="quarter" idx="11"/>
          </p:nvPr>
        </p:nvSpPr>
        <p:spPr/>
        <p:txBody>
          <a:bodyPr/>
          <a:lstStyle/>
          <a:p>
            <a:endParaRPr kumimoji="1" lang="ja-JP" altLang="en-US">
              <a:solidFill>
                <a:srgbClr val="200E17"/>
              </a:solidFill>
            </a:endParaRPr>
          </a:p>
        </p:txBody>
      </p:sp>
      <p:sp>
        <p:nvSpPr>
          <p:cNvPr id="7" name="スライド番号プレースホルダ 6"/>
          <p:cNvSpPr>
            <a:spLocks noGrp="1"/>
          </p:cNvSpPr>
          <p:nvPr>
            <p:ph type="sldNum" sz="quarter" idx="12"/>
          </p:nvPr>
        </p:nvSpPr>
        <p:spPr/>
        <p:txBody>
          <a:bodyPr/>
          <a:lstStyle>
            <a:lvl1pPr>
              <a:defRPr>
                <a:solidFill>
                  <a:srgbClr val="FFFFFF"/>
                </a:solidFill>
              </a:defRPr>
            </a:lvl1pPr>
          </a:lstStyle>
          <a:p>
            <a:fld id="{04A1C15D-D285-466A-B62D-EA2A52853A28}" type="slidenum">
              <a:rPr kumimoji="1" lang="ja-JP" altLang="en-US" smtClean="0"/>
              <a:pPr/>
              <a:t>&lt;#&gt;</a:t>
            </a:fld>
            <a:endParaRPr kumimoji="1" lang="ja-JP" altLang="en-US"/>
          </a:p>
        </p:txBody>
      </p:sp>
      <p:sp>
        <p:nvSpPr>
          <p:cNvPr id="3" name="テキスト プレースホルダ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 テキストの書式設定</a:t>
            </a:r>
          </a:p>
        </p:txBody>
      </p:sp>
      <p:sp>
        <p:nvSpPr>
          <p:cNvPr id="9" name="コンテンツ プレースホルダ 8"/>
          <p:cNvSpPr>
            <a:spLocks noGrp="1"/>
          </p:cNvSpPr>
          <p:nvPr>
            <p:ph sz="quarter" idx="1"/>
          </p:nvPr>
        </p:nvSpPr>
        <p:spPr>
          <a:xfrm>
            <a:off x="2362200" y="1752600"/>
            <a:ext cx="6400800" cy="44196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Ref idx="1003">
        <a:schemeClr val="bg2"/>
      </p:bgRef>
    </p:bg>
    <p:spTree>
      <p:nvGrpSpPr>
        <p:cNvPr id="1" name=""/>
        <p:cNvGrpSpPr/>
        <p:nvPr/>
      </p:nvGrpSpPr>
      <p:grpSpPr>
        <a:xfrm>
          <a:off x="0" y="0"/>
          <a:ext cx="0" cy="0"/>
          <a:chOff x="0" y="0"/>
          <a:chExt cx="0" cy="0"/>
        </a:xfrm>
      </p:grpSpPr>
      <p:sp>
        <p:nvSpPr>
          <p:cNvPr id="4" name="テキスト プレースホルダ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ja-JP" altLang="en-US" smtClean="0"/>
              <a:t>マスタ テキストの書式設定</a:t>
            </a:r>
          </a:p>
        </p:txBody>
      </p:sp>
      <p:sp>
        <p:nvSpPr>
          <p:cNvPr id="8" name="正方形/長方形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9" name="正方形/長方形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0" name="正方形/長方形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2" name="タイトル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ja-JP" altLang="en-US" smtClean="0"/>
              <a:t>マスタ タイトルの書式設定</a:t>
            </a:r>
            <a:endParaRPr kumimoji="0" lang="en-US"/>
          </a:p>
        </p:txBody>
      </p:sp>
      <p:sp>
        <p:nvSpPr>
          <p:cNvPr id="11" name="正方形/長方形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2" name="日付プレースホルダ 11"/>
          <p:cNvSpPr>
            <a:spLocks noGrp="1"/>
          </p:cNvSpPr>
          <p:nvPr>
            <p:ph type="dt" sz="half" idx="10"/>
          </p:nvPr>
        </p:nvSpPr>
        <p:spPr>
          <a:xfrm>
            <a:off x="6248400" y="6248400"/>
            <a:ext cx="2667000" cy="365125"/>
          </a:xfrm>
        </p:spPr>
        <p:txBody>
          <a:bodyPr rtlCol="0"/>
          <a:lstStyle/>
          <a:p>
            <a:fld id="{A72CC085-271B-41DD-A0BF-04A64B7E51D4}" type="datetimeFigureOut">
              <a:rPr kumimoji="1" lang="ja-JP" altLang="en-US" smtClean="0">
                <a:solidFill>
                  <a:srgbClr val="200E17"/>
                </a:solidFill>
              </a:rPr>
              <a:pPr/>
              <a:t>2016/12/20</a:t>
            </a:fld>
            <a:endParaRPr kumimoji="1" lang="ja-JP" altLang="en-US">
              <a:solidFill>
                <a:srgbClr val="200E17"/>
              </a:solidFill>
            </a:endParaRPr>
          </a:p>
        </p:txBody>
      </p:sp>
      <p:sp>
        <p:nvSpPr>
          <p:cNvPr id="13" name="スライド番号プレースホルダ 12"/>
          <p:cNvSpPr>
            <a:spLocks noGrp="1"/>
          </p:cNvSpPr>
          <p:nvPr>
            <p:ph type="sldNum" sz="quarter" idx="11"/>
          </p:nvPr>
        </p:nvSpPr>
        <p:spPr>
          <a:xfrm>
            <a:off x="0" y="4667249"/>
            <a:ext cx="1447800" cy="663578"/>
          </a:xfrm>
        </p:spPr>
        <p:txBody>
          <a:bodyPr rtlCol="0"/>
          <a:lstStyle>
            <a:lvl1pPr>
              <a:defRPr sz="2800"/>
            </a:lvl1pPr>
          </a:lstStyle>
          <a:p>
            <a:fld id="{04A1C15D-D285-466A-B62D-EA2A52853A28}" type="slidenum">
              <a:rPr kumimoji="1" lang="ja-JP" altLang="en-US" smtClean="0"/>
              <a:pPr/>
              <a:t>&lt;#&gt;</a:t>
            </a:fld>
            <a:endParaRPr kumimoji="1" lang="ja-JP" altLang="en-US"/>
          </a:p>
        </p:txBody>
      </p:sp>
      <p:sp>
        <p:nvSpPr>
          <p:cNvPr id="14" name="フッター プレースホルダ 13"/>
          <p:cNvSpPr>
            <a:spLocks noGrp="1"/>
          </p:cNvSpPr>
          <p:nvPr>
            <p:ph type="ftr" sz="quarter" idx="12"/>
          </p:nvPr>
        </p:nvSpPr>
        <p:spPr>
          <a:xfrm>
            <a:off x="1600200" y="6248206"/>
            <a:ext cx="4572000" cy="365125"/>
          </a:xfrm>
        </p:spPr>
        <p:txBody>
          <a:bodyPr rtlCol="0"/>
          <a:lstStyle/>
          <a:p>
            <a:endParaRPr kumimoji="1" lang="ja-JP" altLang="en-US">
              <a:solidFill>
                <a:srgbClr val="200E17"/>
              </a:solidFill>
            </a:endParaRPr>
          </a:p>
        </p:txBody>
      </p:sp>
      <p:sp>
        <p:nvSpPr>
          <p:cNvPr id="3" name="図プレースホルダ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ja-JP" altLang="en-US" smtClean="0"/>
              <a:t>アイコンをクリックして図を追加</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タイトル プレースホルダ 21"/>
          <p:cNvSpPr>
            <a:spLocks noGrp="1"/>
          </p:cNvSpPr>
          <p:nvPr>
            <p:ph type="title"/>
          </p:nvPr>
        </p:nvSpPr>
        <p:spPr>
          <a:xfrm>
            <a:off x="609600" y="228600"/>
            <a:ext cx="8153400" cy="990600"/>
          </a:xfrm>
          <a:prstGeom prst="rect">
            <a:avLst/>
          </a:prstGeom>
        </p:spPr>
        <p:txBody>
          <a:bodyPr vert="horz" anchor="ctr">
            <a:normAutofit/>
          </a:bodyPr>
          <a:lstStyle/>
          <a:p>
            <a:r>
              <a:rPr kumimoji="0" lang="ja-JP" altLang="en-US" smtClean="0"/>
              <a:t>マスタ タイトルの書式設定</a:t>
            </a:r>
            <a:endParaRPr kumimoji="0" lang="en-US"/>
          </a:p>
        </p:txBody>
      </p:sp>
      <p:sp>
        <p:nvSpPr>
          <p:cNvPr id="13" name="テキスト プレースホルダ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ja-JP" altLang="en-US" smtClean="0"/>
              <a:t>マスタ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A72CC085-271B-41DD-A0BF-04A64B7E51D4}" type="datetimeFigureOut">
              <a:rPr kumimoji="1" lang="ja-JP" altLang="en-US" smtClean="0">
                <a:solidFill>
                  <a:srgbClr val="200E17"/>
                </a:solidFill>
              </a:rPr>
              <a:pPr/>
              <a:t>2016/12/20</a:t>
            </a:fld>
            <a:endParaRPr kumimoji="1" lang="ja-JP" altLang="en-US">
              <a:solidFill>
                <a:srgbClr val="200E17"/>
              </a:solidFill>
            </a:endParaRPr>
          </a:p>
        </p:txBody>
      </p:sp>
      <p:sp>
        <p:nvSpPr>
          <p:cNvPr id="3" name="フッター プレースホルダ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kumimoji="1" lang="ja-JP" altLang="en-US">
              <a:solidFill>
                <a:srgbClr val="200E17"/>
              </a:solidFill>
            </a:endParaRPr>
          </a:p>
        </p:txBody>
      </p:sp>
      <p:sp>
        <p:nvSpPr>
          <p:cNvPr id="7" name="正方形/長方形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8" name="正方形/長方形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9" name="正方形/長方形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23" name="スライド番号プレースホルダ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04A1C15D-D285-466A-B62D-EA2A52853A28}"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1"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1"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1"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1"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1"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1"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1"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1"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1"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1" sz="18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5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5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5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5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6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6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6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6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95536" y="1988840"/>
            <a:ext cx="8352928" cy="1828800"/>
          </a:xfrm>
        </p:spPr>
        <p:txBody>
          <a:bodyPr>
            <a:normAutofit/>
          </a:bodyPr>
          <a:lstStyle/>
          <a:p>
            <a:r>
              <a:rPr kumimoji="1" lang="ja-JP" altLang="en-US" b="1" dirty="0" smtClean="0">
                <a:solidFill>
                  <a:schemeClr val="tx1"/>
                </a:solidFill>
                <a:latin typeface="メイリオ" pitchFamily="50" charset="-128"/>
                <a:ea typeface="メイリオ" pitchFamily="50" charset="-128"/>
              </a:rPr>
              <a:t>基礎オペレーションズリサーチ</a:t>
            </a:r>
            <a:r>
              <a:rPr kumimoji="1" lang="en-US" altLang="ja-JP" b="1" dirty="0" smtClean="0">
                <a:solidFill>
                  <a:schemeClr val="tx1"/>
                </a:solidFill>
                <a:latin typeface="メイリオ" pitchFamily="50" charset="-128"/>
                <a:ea typeface="メイリオ" pitchFamily="50" charset="-128"/>
              </a:rPr>
              <a:t/>
            </a:r>
            <a:br>
              <a:rPr kumimoji="1" lang="en-US" altLang="ja-JP" b="1" dirty="0" smtClean="0">
                <a:solidFill>
                  <a:schemeClr val="tx1"/>
                </a:solidFill>
                <a:latin typeface="メイリオ" pitchFamily="50" charset="-128"/>
                <a:ea typeface="メイリオ" pitchFamily="50" charset="-128"/>
              </a:rPr>
            </a:br>
            <a:r>
              <a:rPr lang="ja-JP" altLang="en-US" b="1" dirty="0" smtClean="0">
                <a:solidFill>
                  <a:schemeClr val="tx1"/>
                </a:solidFill>
                <a:latin typeface="メイリオ" pitchFamily="50" charset="-128"/>
                <a:ea typeface="メイリオ" pitchFamily="50" charset="-128"/>
              </a:rPr>
              <a:t>第</a:t>
            </a:r>
            <a:r>
              <a:rPr lang="en-US" altLang="ja-JP" b="1" dirty="0" smtClean="0">
                <a:solidFill>
                  <a:schemeClr val="tx1"/>
                </a:solidFill>
                <a:latin typeface="メイリオ" pitchFamily="50" charset="-128"/>
                <a:ea typeface="メイリオ" pitchFamily="50" charset="-128"/>
              </a:rPr>
              <a:t>12</a:t>
            </a:r>
            <a:r>
              <a:rPr lang="ja-JP" altLang="en-US" b="1" dirty="0" smtClean="0">
                <a:solidFill>
                  <a:schemeClr val="tx1"/>
                </a:solidFill>
                <a:latin typeface="メイリオ" pitchFamily="50" charset="-128"/>
                <a:ea typeface="メイリオ" pitchFamily="50" charset="-128"/>
              </a:rPr>
              <a:t>回 ～待ち行列モデル～</a:t>
            </a:r>
            <a:endParaRPr kumimoji="1" lang="ja-JP" altLang="en-US" b="1" dirty="0">
              <a:solidFill>
                <a:schemeClr val="tx1"/>
              </a:solidFill>
              <a:latin typeface="メイリオ" pitchFamily="50" charset="-128"/>
              <a:ea typeface="メイリオ" pitchFamily="50" charset="-128"/>
            </a:endParaRPr>
          </a:p>
        </p:txBody>
      </p:sp>
      <p:sp>
        <p:nvSpPr>
          <p:cNvPr id="3" name="サブタイトル 2"/>
          <p:cNvSpPr>
            <a:spLocks noGrp="1"/>
          </p:cNvSpPr>
          <p:nvPr>
            <p:ph type="subTitle" idx="1"/>
          </p:nvPr>
        </p:nvSpPr>
        <p:spPr/>
        <p:txBody>
          <a:bodyPr/>
          <a:lstStyle/>
          <a:p>
            <a:r>
              <a:rPr lang="ja-JP" altLang="en-US" b="1" dirty="0" smtClean="0">
                <a:solidFill>
                  <a:schemeClr val="bg2"/>
                </a:solidFill>
                <a:latin typeface="メイリオ" pitchFamily="50" charset="-128"/>
                <a:ea typeface="メイリオ" pitchFamily="50" charset="-128"/>
              </a:rPr>
              <a:t>担当：蓮池隆</a:t>
            </a:r>
            <a:endParaRPr kumimoji="1" lang="ja-JP" altLang="en-US" b="1" dirty="0">
              <a:solidFill>
                <a:schemeClr val="bg2"/>
              </a:solidFill>
              <a:latin typeface="メイリオ" pitchFamily="50" charset="-128"/>
              <a:ea typeface="メイリオ" pitchFamily="50"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メイリオ" pitchFamily="50" charset="-128"/>
                <a:ea typeface="メイリオ" pitchFamily="50" charset="-128"/>
              </a:rPr>
              <a:t>エレベータの待ち時間</a:t>
            </a:r>
            <a:endParaRPr kumimoji="1" lang="ja-JP" altLang="en-US"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467544" y="1772816"/>
            <a:ext cx="8424936" cy="4752528"/>
          </a:xfrm>
        </p:spPr>
        <p:txBody>
          <a:bodyPr>
            <a:normAutofit/>
          </a:bodyPr>
          <a:lstStyle/>
          <a:p>
            <a:r>
              <a:rPr lang="ja-JP" altLang="en-US" sz="2800" dirty="0" smtClean="0">
                <a:solidFill>
                  <a:schemeClr val="tx2"/>
                </a:solidFill>
                <a:latin typeface="メイリオ" pitchFamily="50" charset="-128"/>
                <a:ea typeface="メイリオ" pitchFamily="50" charset="-128"/>
              </a:rPr>
              <a:t>「エレベータの待ち時間が長すぎる！」という切実な苦情</a:t>
            </a:r>
            <a:endParaRPr lang="en-US" altLang="ja-JP" sz="28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どのような対策をすればよいか？</a:t>
            </a:r>
            <a:endParaRPr lang="en-US" altLang="ja-JP" sz="2800" dirty="0" smtClean="0">
              <a:solidFill>
                <a:schemeClr val="tx2"/>
              </a:solidFill>
              <a:latin typeface="メイリオ" pitchFamily="50" charset="-128"/>
              <a:ea typeface="メイリオ" pitchFamily="50" charset="-128"/>
            </a:endParaRPr>
          </a:p>
          <a:p>
            <a:pPr lvl="1"/>
            <a:r>
              <a:rPr lang="ja-JP" altLang="en-US" dirty="0" smtClean="0">
                <a:solidFill>
                  <a:schemeClr val="tx2"/>
                </a:solidFill>
                <a:latin typeface="メイリオ" pitchFamily="50" charset="-128"/>
                <a:ea typeface="メイリオ" pitchFamily="50" charset="-128"/>
              </a:rPr>
              <a:t>エレベータ前に姿身を置く</a:t>
            </a:r>
            <a:r>
              <a:rPr lang="en-US" altLang="ja-JP" dirty="0" smtClean="0">
                <a:solidFill>
                  <a:schemeClr val="tx2"/>
                </a:solidFill>
                <a:latin typeface="メイリオ" pitchFamily="50" charset="-128"/>
                <a:ea typeface="メイリオ" pitchFamily="50" charset="-128"/>
              </a:rPr>
              <a:t>(</a:t>
            </a:r>
            <a:r>
              <a:rPr lang="ja-JP" altLang="en-US" dirty="0" smtClean="0">
                <a:solidFill>
                  <a:schemeClr val="tx2"/>
                </a:solidFill>
                <a:latin typeface="メイリオ" pitchFamily="50" charset="-128"/>
                <a:ea typeface="メイリオ" pitchFamily="50" charset="-128"/>
              </a:rPr>
              <a:t>自分の姿を見て，心を紛らわせる</a:t>
            </a:r>
            <a:r>
              <a:rPr lang="en-US" altLang="ja-JP" dirty="0" smtClean="0">
                <a:solidFill>
                  <a:schemeClr val="tx2"/>
                </a:solidFill>
                <a:latin typeface="メイリオ" pitchFamily="50" charset="-128"/>
                <a:ea typeface="メイリオ" pitchFamily="50" charset="-128"/>
              </a:rPr>
              <a:t>)</a:t>
            </a:r>
          </a:p>
          <a:p>
            <a:pPr lvl="1"/>
            <a:r>
              <a:rPr lang="ja-JP" altLang="en-US" dirty="0" smtClean="0">
                <a:solidFill>
                  <a:schemeClr val="tx2"/>
                </a:solidFill>
                <a:latin typeface="メイリオ" pitchFamily="50" charset="-128"/>
                <a:ea typeface="メイリオ" pitchFamily="50" charset="-128"/>
              </a:rPr>
              <a:t>今何階にいるかの表示を見えなくする</a:t>
            </a:r>
            <a:r>
              <a:rPr lang="en-US" altLang="ja-JP" dirty="0" smtClean="0">
                <a:solidFill>
                  <a:schemeClr val="tx2"/>
                </a:solidFill>
                <a:latin typeface="メイリオ" pitchFamily="50" charset="-128"/>
                <a:ea typeface="メイリオ" pitchFamily="50" charset="-128"/>
              </a:rPr>
              <a:t>(</a:t>
            </a:r>
            <a:r>
              <a:rPr lang="ja-JP" altLang="en-US" dirty="0" smtClean="0">
                <a:solidFill>
                  <a:schemeClr val="tx2"/>
                </a:solidFill>
                <a:latin typeface="メイリオ" pitchFamily="50" charset="-128"/>
                <a:ea typeface="メイリオ" pitchFamily="50" charset="-128"/>
              </a:rPr>
              <a:t>見えるからイライラ感がつのる？</a:t>
            </a:r>
            <a:r>
              <a:rPr lang="en-US" altLang="ja-JP" dirty="0" smtClean="0">
                <a:solidFill>
                  <a:schemeClr val="tx2"/>
                </a:solidFill>
                <a:latin typeface="メイリオ" pitchFamily="50" charset="-128"/>
                <a:ea typeface="メイリオ" pitchFamily="50" charset="-128"/>
              </a:rPr>
              <a:t>)</a:t>
            </a:r>
          </a:p>
          <a:p>
            <a:pPr lvl="1"/>
            <a:r>
              <a:rPr lang="en-US" altLang="ja-JP" dirty="0" smtClean="0">
                <a:solidFill>
                  <a:schemeClr val="tx2"/>
                </a:solidFill>
                <a:latin typeface="メイリオ" pitchFamily="50" charset="-128"/>
                <a:ea typeface="メイリオ" pitchFamily="50" charset="-128"/>
              </a:rPr>
              <a:t>…</a:t>
            </a:r>
          </a:p>
          <a:p>
            <a:r>
              <a:rPr lang="ja-JP" altLang="en-US" sz="2800" dirty="0" smtClean="0">
                <a:solidFill>
                  <a:schemeClr val="tx2"/>
                </a:solidFill>
                <a:latin typeface="メイリオ" pitchFamily="50" charset="-128"/>
                <a:ea typeface="メイリオ" pitchFamily="50" charset="-128"/>
              </a:rPr>
              <a:t>そもそも待ち時間を減少させる最適なエレベータ台数やエレベータ管理の方法は？</a:t>
            </a:r>
            <a:endParaRPr lang="en-US" altLang="ja-JP" sz="2800" dirty="0" smtClean="0">
              <a:solidFill>
                <a:schemeClr val="tx2"/>
              </a:solidFill>
              <a:latin typeface="メイリオ" pitchFamily="50" charset="-128"/>
              <a:ea typeface="メイリオ" pitchFamily="50"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メイリオ" pitchFamily="50" charset="-128"/>
                <a:ea typeface="メイリオ" pitchFamily="50" charset="-128"/>
              </a:rPr>
              <a:t>ここからの講義内容</a:t>
            </a:r>
            <a:endParaRPr kumimoji="1" lang="ja-JP" altLang="en-US"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467544" y="1772816"/>
            <a:ext cx="8424936" cy="4752528"/>
          </a:xfrm>
        </p:spPr>
        <p:txBody>
          <a:bodyPr>
            <a:normAutofit/>
          </a:bodyPr>
          <a:lstStyle/>
          <a:p>
            <a:r>
              <a:rPr lang="ja-JP" altLang="en-US" sz="2800" b="1" dirty="0" smtClean="0">
                <a:solidFill>
                  <a:srgbClr val="C00000"/>
                </a:solidFill>
                <a:latin typeface="メイリオ" pitchFamily="50" charset="-128"/>
                <a:ea typeface="メイリオ" pitchFamily="50" charset="-128"/>
              </a:rPr>
              <a:t>待ち行列理論</a:t>
            </a:r>
            <a:endParaRPr lang="en-US" altLang="ja-JP" sz="2800" b="1" dirty="0" smtClean="0">
              <a:solidFill>
                <a:srgbClr val="C00000"/>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平均値解析</a:t>
            </a:r>
            <a:endParaRPr lang="en-US" altLang="ja-JP" sz="28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ラッシュアワーの問題</a:t>
            </a:r>
            <a:endParaRPr lang="en-US" altLang="ja-JP" sz="2800" dirty="0" smtClean="0">
              <a:solidFill>
                <a:schemeClr val="tx2"/>
              </a:solidFill>
              <a:latin typeface="メイリオ" pitchFamily="50" charset="-128"/>
              <a:ea typeface="メイリオ" pitchFamily="50" charset="-128"/>
            </a:endParaRPr>
          </a:p>
          <a:p>
            <a:pPr>
              <a:spcBef>
                <a:spcPts val="0"/>
              </a:spcBef>
              <a:buNone/>
            </a:pPr>
            <a:r>
              <a:rPr lang="ja-JP" altLang="en-US" sz="2800" dirty="0" smtClean="0">
                <a:solidFill>
                  <a:schemeClr val="tx2"/>
                </a:solidFill>
                <a:latin typeface="メイリオ" pitchFamily="50" charset="-128"/>
                <a:ea typeface="メイリオ" pitchFamily="50" charset="-128"/>
              </a:rPr>
              <a:t>　～累積グラフと流体近似～</a:t>
            </a:r>
            <a:endParaRPr lang="en-US" altLang="ja-JP" sz="28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平均値とばらつき</a:t>
            </a:r>
            <a:endParaRPr lang="en-US" altLang="ja-JP" sz="28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携帯電話の呼損率</a:t>
            </a:r>
            <a:endParaRPr lang="en-US" altLang="ja-JP" sz="28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待ち時間のシミュレーション分析</a:t>
            </a:r>
            <a:endParaRPr lang="en-US" altLang="ja-JP" sz="2800" dirty="0" smtClean="0">
              <a:solidFill>
                <a:schemeClr val="tx2"/>
              </a:solidFill>
              <a:latin typeface="メイリオ" pitchFamily="50" charset="-128"/>
              <a:ea typeface="メイリオ" pitchFamily="50"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メイリオ" pitchFamily="50" charset="-128"/>
                <a:ea typeface="メイリオ" pitchFamily="50" charset="-128"/>
              </a:rPr>
              <a:t>待ち行列理論の目的</a:t>
            </a:r>
            <a:endParaRPr kumimoji="1" lang="ja-JP" altLang="en-US"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467544" y="1772816"/>
            <a:ext cx="8424936" cy="4752528"/>
          </a:xfrm>
        </p:spPr>
        <p:txBody>
          <a:bodyPr>
            <a:normAutofit/>
          </a:bodyPr>
          <a:lstStyle/>
          <a:p>
            <a:r>
              <a:rPr lang="ja-JP" altLang="en-US" sz="2800" b="1" dirty="0" smtClean="0">
                <a:solidFill>
                  <a:schemeClr val="tx2"/>
                </a:solidFill>
                <a:latin typeface="メイリオ" pitchFamily="50" charset="-128"/>
                <a:ea typeface="メイリオ" pitchFamily="50" charset="-128"/>
              </a:rPr>
              <a:t>混雑の度合いを数量化</a:t>
            </a:r>
            <a:r>
              <a:rPr lang="ja-JP" altLang="en-US" sz="2800" dirty="0" smtClean="0">
                <a:solidFill>
                  <a:schemeClr val="tx2"/>
                </a:solidFill>
                <a:latin typeface="メイリオ" pitchFamily="50" charset="-128"/>
                <a:ea typeface="メイリオ" pitchFamily="50" charset="-128"/>
              </a:rPr>
              <a:t>して，設計基準を与える</a:t>
            </a:r>
            <a:endParaRPr lang="en-US" altLang="ja-JP" sz="28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サービスレベルと“待ち”に対するコストのトレードオフ分析</a:t>
            </a:r>
            <a:endParaRPr lang="en-US" altLang="ja-JP" sz="28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混雑の要因分析，感度分析により，状況の変化に備える</a:t>
            </a:r>
            <a:endParaRPr lang="en-US" altLang="ja-JP" sz="28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混雑を軽減する施策の評価</a:t>
            </a:r>
            <a:endParaRPr lang="en-US" altLang="ja-JP" sz="2800" dirty="0" smtClean="0">
              <a:solidFill>
                <a:schemeClr val="tx2"/>
              </a:solidFill>
              <a:latin typeface="メイリオ" pitchFamily="50" charset="-128"/>
              <a:ea typeface="メイリオ" pitchFamily="50" charset="-128"/>
            </a:endParaRPr>
          </a:p>
        </p:txBody>
      </p:sp>
      <p:sp>
        <p:nvSpPr>
          <p:cNvPr id="4" name="正方形/長方形 3"/>
          <p:cNvSpPr/>
          <p:nvPr/>
        </p:nvSpPr>
        <p:spPr>
          <a:xfrm>
            <a:off x="7884368" y="56818"/>
            <a:ext cx="1210588" cy="707886"/>
          </a:xfrm>
          <a:prstGeom prst="rect">
            <a:avLst/>
          </a:prstGeom>
          <a:ln w="22225">
            <a:solidFill>
              <a:srgbClr val="C00000"/>
            </a:solidFill>
          </a:ln>
        </p:spPr>
        <p:txBody>
          <a:bodyPr wrap="none">
            <a:spAutoFit/>
          </a:bodyPr>
          <a:lstStyle/>
          <a:p>
            <a:r>
              <a:rPr lang="ja-JP" altLang="en-US" sz="2000" b="1" dirty="0" smtClean="0">
                <a:solidFill>
                  <a:schemeClr val="tx2"/>
                </a:solidFill>
                <a:latin typeface="メイリオ" pitchFamily="50" charset="-128"/>
                <a:ea typeface="メイリオ" pitchFamily="50" charset="-128"/>
              </a:rPr>
              <a:t>テキスト</a:t>
            </a:r>
            <a:endParaRPr lang="en-US" altLang="ja-JP" sz="2000" b="1" dirty="0" smtClean="0">
              <a:solidFill>
                <a:schemeClr val="tx2"/>
              </a:solidFill>
              <a:latin typeface="メイリオ" pitchFamily="50" charset="-128"/>
              <a:ea typeface="メイリオ" pitchFamily="50" charset="-128"/>
            </a:endParaRPr>
          </a:p>
          <a:p>
            <a:r>
              <a:rPr lang="en-US" altLang="ja-JP" sz="2000" b="1" dirty="0" smtClean="0">
                <a:solidFill>
                  <a:schemeClr val="tx2"/>
                </a:solidFill>
                <a:latin typeface="メイリオ" pitchFamily="50" charset="-128"/>
                <a:ea typeface="メイリオ" pitchFamily="50" charset="-128"/>
              </a:rPr>
              <a:t>P.245</a:t>
            </a:r>
            <a:r>
              <a:rPr lang="ja-JP" altLang="en-US" sz="2000" b="1" dirty="0" smtClean="0">
                <a:solidFill>
                  <a:schemeClr val="tx2"/>
                </a:solidFill>
                <a:latin typeface="メイリオ" pitchFamily="50" charset="-128"/>
                <a:ea typeface="メイリオ" pitchFamily="50" charset="-128"/>
              </a:rPr>
              <a:t>～</a:t>
            </a:r>
            <a:endParaRPr lang="ja-JP" altLang="en-US" sz="2000" b="1" dirty="0">
              <a:solidFill>
                <a:schemeClr val="tx2"/>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メイリオ" pitchFamily="50" charset="-128"/>
                <a:ea typeface="メイリオ" pitchFamily="50" charset="-128"/>
              </a:rPr>
              <a:t>混雑現象</a:t>
            </a:r>
            <a:r>
              <a:rPr lang="ja-JP" altLang="en-US" dirty="0" smtClean="0">
                <a:latin typeface="メイリオ" pitchFamily="50" charset="-128"/>
                <a:ea typeface="メイリオ" pitchFamily="50" charset="-128"/>
              </a:rPr>
              <a:t>のモデル分析</a:t>
            </a:r>
            <a:endParaRPr kumimoji="1" lang="ja-JP" altLang="en-US"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467544" y="1772816"/>
            <a:ext cx="8424936" cy="4752528"/>
          </a:xfrm>
        </p:spPr>
        <p:txBody>
          <a:bodyPr>
            <a:normAutofit/>
          </a:bodyPr>
          <a:lstStyle/>
          <a:p>
            <a:r>
              <a:rPr lang="ja-JP" altLang="en-US" sz="2800" b="1" dirty="0" smtClean="0">
                <a:solidFill>
                  <a:srgbClr val="C00000"/>
                </a:solidFill>
                <a:latin typeface="メイリオ" pitchFamily="50" charset="-128"/>
                <a:ea typeface="メイリオ" pitchFamily="50" charset="-128"/>
              </a:rPr>
              <a:t>客</a:t>
            </a:r>
            <a:r>
              <a:rPr lang="ja-JP" altLang="en-US" sz="2800" dirty="0" smtClean="0">
                <a:solidFill>
                  <a:schemeClr val="tx2"/>
                </a:solidFill>
                <a:latin typeface="メイリオ" pitchFamily="50" charset="-128"/>
                <a:ea typeface="メイリオ" pitchFamily="50" charset="-128"/>
              </a:rPr>
              <a:t>が</a:t>
            </a:r>
            <a:r>
              <a:rPr lang="ja-JP" altLang="en-US" sz="2800" b="1" dirty="0" smtClean="0">
                <a:solidFill>
                  <a:srgbClr val="C00000"/>
                </a:solidFill>
                <a:latin typeface="メイリオ" pitchFamily="50" charset="-128"/>
                <a:ea typeface="メイリオ" pitchFamily="50" charset="-128"/>
              </a:rPr>
              <a:t>サービス施設</a:t>
            </a:r>
            <a:r>
              <a:rPr lang="ja-JP" altLang="en-US" sz="2800" dirty="0" smtClean="0">
                <a:solidFill>
                  <a:schemeClr val="tx2"/>
                </a:solidFill>
                <a:latin typeface="メイリオ" pitchFamily="50" charset="-128"/>
                <a:ea typeface="メイリオ" pitchFamily="50" charset="-128"/>
              </a:rPr>
              <a:t>に</a:t>
            </a:r>
            <a:r>
              <a:rPr lang="ja-JP" altLang="en-US" sz="2800" b="1" dirty="0" smtClean="0">
                <a:solidFill>
                  <a:srgbClr val="002060"/>
                </a:solidFill>
                <a:latin typeface="メイリオ" pitchFamily="50" charset="-128"/>
                <a:ea typeface="メイリオ" pitchFamily="50" charset="-128"/>
              </a:rPr>
              <a:t>到着</a:t>
            </a:r>
            <a:r>
              <a:rPr lang="ja-JP" altLang="en-US" sz="2800" dirty="0" smtClean="0">
                <a:solidFill>
                  <a:schemeClr val="tx2"/>
                </a:solidFill>
                <a:latin typeface="メイリオ" pitchFamily="50" charset="-128"/>
                <a:ea typeface="メイリオ" pitchFamily="50" charset="-128"/>
              </a:rPr>
              <a:t>して</a:t>
            </a:r>
            <a:endParaRPr lang="en-US" altLang="ja-JP" sz="2800" dirty="0" smtClean="0">
              <a:solidFill>
                <a:schemeClr val="tx2"/>
              </a:solidFill>
              <a:latin typeface="メイリオ" pitchFamily="50" charset="-128"/>
              <a:ea typeface="メイリオ" pitchFamily="50" charset="-128"/>
            </a:endParaRPr>
          </a:p>
          <a:p>
            <a:r>
              <a:rPr lang="ja-JP" altLang="en-US" sz="2800" b="1" dirty="0" smtClean="0">
                <a:solidFill>
                  <a:srgbClr val="C00000"/>
                </a:solidFill>
                <a:latin typeface="メイリオ" pitchFamily="50" charset="-128"/>
                <a:ea typeface="メイリオ" pitchFamily="50" charset="-128"/>
              </a:rPr>
              <a:t>窓口</a:t>
            </a:r>
            <a:r>
              <a:rPr lang="ja-JP" altLang="en-US" sz="2800" dirty="0" smtClean="0">
                <a:solidFill>
                  <a:schemeClr val="tx2"/>
                </a:solidFill>
                <a:latin typeface="メイリオ" pitchFamily="50" charset="-128"/>
                <a:ea typeface="メイリオ" pitchFamily="50" charset="-128"/>
              </a:rPr>
              <a:t>の</a:t>
            </a:r>
            <a:r>
              <a:rPr lang="ja-JP" altLang="en-US" sz="2800" b="1" dirty="0" smtClean="0">
                <a:solidFill>
                  <a:srgbClr val="C00000"/>
                </a:solidFill>
                <a:latin typeface="メイリオ" pitchFamily="50" charset="-128"/>
                <a:ea typeface="メイリオ" pitchFamily="50" charset="-128"/>
              </a:rPr>
              <a:t>サービス</a:t>
            </a:r>
            <a:r>
              <a:rPr lang="ja-JP" altLang="en-US" sz="2800" dirty="0" smtClean="0">
                <a:solidFill>
                  <a:schemeClr val="tx2"/>
                </a:solidFill>
                <a:latin typeface="メイリオ" pitchFamily="50" charset="-128"/>
                <a:ea typeface="メイリオ" pitchFamily="50" charset="-128"/>
              </a:rPr>
              <a:t>を受け</a:t>
            </a:r>
            <a:endParaRPr lang="en-US" altLang="ja-JP" sz="2800" dirty="0" smtClean="0">
              <a:solidFill>
                <a:schemeClr val="tx2"/>
              </a:solidFill>
              <a:latin typeface="メイリオ" pitchFamily="50" charset="-128"/>
              <a:ea typeface="メイリオ" pitchFamily="50" charset="-128"/>
            </a:endParaRPr>
          </a:p>
          <a:p>
            <a:r>
              <a:rPr lang="ja-JP" altLang="en-US" sz="2800" b="1" dirty="0" smtClean="0">
                <a:solidFill>
                  <a:srgbClr val="002060"/>
                </a:solidFill>
                <a:latin typeface="メイリオ" pitchFamily="50" charset="-128"/>
                <a:ea typeface="メイリオ" pitchFamily="50" charset="-128"/>
              </a:rPr>
              <a:t>退去</a:t>
            </a:r>
            <a:r>
              <a:rPr lang="ja-JP" altLang="en-US" sz="2800" dirty="0" smtClean="0">
                <a:solidFill>
                  <a:schemeClr val="tx2"/>
                </a:solidFill>
                <a:latin typeface="メイリオ" pitchFamily="50" charset="-128"/>
                <a:ea typeface="メイリオ" pitchFamily="50" charset="-128"/>
              </a:rPr>
              <a:t>する</a:t>
            </a:r>
            <a:endParaRPr lang="en-US" altLang="ja-JP" sz="2800" dirty="0" smtClean="0">
              <a:solidFill>
                <a:schemeClr val="tx2"/>
              </a:solidFill>
              <a:latin typeface="メイリオ" pitchFamily="50" charset="-128"/>
              <a:ea typeface="メイリオ" pitchFamily="50" charset="-128"/>
            </a:endParaRPr>
          </a:p>
        </p:txBody>
      </p:sp>
      <p:pic>
        <p:nvPicPr>
          <p:cNvPr id="92162" name="Picture 2"/>
          <p:cNvPicPr>
            <a:picLocks noChangeAspect="1" noChangeArrowheads="1"/>
          </p:cNvPicPr>
          <p:nvPr/>
        </p:nvPicPr>
        <p:blipFill>
          <a:blip r:embed="rId2" cstate="print"/>
          <a:srcRect/>
          <a:stretch>
            <a:fillRect/>
          </a:stretch>
        </p:blipFill>
        <p:spPr bwMode="auto">
          <a:xfrm>
            <a:off x="1259632" y="3861048"/>
            <a:ext cx="1224136" cy="1261610"/>
          </a:xfrm>
          <a:prstGeom prst="rect">
            <a:avLst/>
          </a:prstGeom>
          <a:noFill/>
          <a:ln w="9525">
            <a:noFill/>
            <a:miter lim="800000"/>
            <a:headEnd/>
            <a:tailEnd/>
          </a:ln>
        </p:spPr>
      </p:pic>
      <p:sp>
        <p:nvSpPr>
          <p:cNvPr id="6" name="右矢印 5"/>
          <p:cNvSpPr/>
          <p:nvPr/>
        </p:nvSpPr>
        <p:spPr>
          <a:xfrm>
            <a:off x="2627784" y="4293096"/>
            <a:ext cx="936104" cy="432048"/>
          </a:xfrm>
          <a:prstGeom prst="rightArrow">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右矢印 6"/>
          <p:cNvSpPr/>
          <p:nvPr/>
        </p:nvSpPr>
        <p:spPr>
          <a:xfrm>
            <a:off x="5652120" y="4293096"/>
            <a:ext cx="936104" cy="432048"/>
          </a:xfrm>
          <a:prstGeom prst="rightArrow">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Picture 2"/>
          <p:cNvPicPr>
            <a:picLocks noChangeAspect="1" noChangeArrowheads="1"/>
          </p:cNvPicPr>
          <p:nvPr/>
        </p:nvPicPr>
        <p:blipFill>
          <a:blip r:embed="rId2" cstate="print"/>
          <a:srcRect/>
          <a:stretch>
            <a:fillRect/>
          </a:stretch>
        </p:blipFill>
        <p:spPr bwMode="auto">
          <a:xfrm>
            <a:off x="6660232" y="3895582"/>
            <a:ext cx="1224136" cy="1261610"/>
          </a:xfrm>
          <a:prstGeom prst="rect">
            <a:avLst/>
          </a:prstGeom>
          <a:noFill/>
          <a:ln w="9525">
            <a:noFill/>
            <a:miter lim="800000"/>
            <a:headEnd/>
            <a:tailEnd/>
          </a:ln>
        </p:spPr>
      </p:pic>
      <p:pic>
        <p:nvPicPr>
          <p:cNvPr id="92163" name="Picture 3"/>
          <p:cNvPicPr>
            <a:picLocks noChangeAspect="1" noChangeArrowheads="1"/>
          </p:cNvPicPr>
          <p:nvPr/>
        </p:nvPicPr>
        <p:blipFill>
          <a:blip r:embed="rId3" cstate="print"/>
          <a:srcRect/>
          <a:stretch>
            <a:fillRect/>
          </a:stretch>
        </p:blipFill>
        <p:spPr bwMode="auto">
          <a:xfrm>
            <a:off x="3635896" y="3717032"/>
            <a:ext cx="1808154" cy="13940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メイリオ" pitchFamily="50" charset="-128"/>
                <a:ea typeface="メイリオ" pitchFamily="50" charset="-128"/>
              </a:rPr>
              <a:t>「</a:t>
            </a:r>
            <a:r>
              <a:rPr kumimoji="1" lang="ja-JP" altLang="en-US" b="1" dirty="0" smtClean="0">
                <a:solidFill>
                  <a:srgbClr val="C00000"/>
                </a:solidFill>
                <a:latin typeface="メイリオ" pitchFamily="50" charset="-128"/>
                <a:ea typeface="メイリオ" pitchFamily="50" charset="-128"/>
              </a:rPr>
              <a:t>客</a:t>
            </a:r>
            <a:r>
              <a:rPr kumimoji="1" lang="ja-JP" altLang="en-US" dirty="0" smtClean="0">
                <a:latin typeface="メイリオ" pitchFamily="50" charset="-128"/>
                <a:ea typeface="メイリオ" pitchFamily="50" charset="-128"/>
              </a:rPr>
              <a:t>」「</a:t>
            </a:r>
            <a:r>
              <a:rPr kumimoji="1" lang="ja-JP" altLang="en-US" b="1" dirty="0" smtClean="0">
                <a:solidFill>
                  <a:srgbClr val="008000"/>
                </a:solidFill>
                <a:latin typeface="メイリオ" pitchFamily="50" charset="-128"/>
                <a:ea typeface="メイリオ" pitchFamily="50" charset="-128"/>
              </a:rPr>
              <a:t>窓口</a:t>
            </a:r>
            <a:r>
              <a:rPr kumimoji="1" lang="ja-JP" altLang="en-US" dirty="0" smtClean="0">
                <a:latin typeface="メイリオ" pitchFamily="50" charset="-128"/>
                <a:ea typeface="メイリオ" pitchFamily="50" charset="-128"/>
              </a:rPr>
              <a:t>」「</a:t>
            </a:r>
            <a:r>
              <a:rPr kumimoji="1" lang="ja-JP" altLang="en-US" b="1" dirty="0" smtClean="0">
                <a:solidFill>
                  <a:srgbClr val="7030A0"/>
                </a:solidFill>
                <a:latin typeface="メイリオ" pitchFamily="50" charset="-128"/>
                <a:ea typeface="メイリオ" pitchFamily="50" charset="-128"/>
              </a:rPr>
              <a:t>サービス</a:t>
            </a:r>
            <a:r>
              <a:rPr kumimoji="1" lang="ja-JP" altLang="en-US" dirty="0" smtClean="0">
                <a:latin typeface="メイリオ" pitchFamily="50" charset="-128"/>
                <a:ea typeface="メイリオ" pitchFamily="50" charset="-128"/>
              </a:rPr>
              <a:t>」</a:t>
            </a:r>
            <a:endParaRPr kumimoji="1" lang="ja-JP" altLang="en-US"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467544" y="1772816"/>
            <a:ext cx="8424936" cy="4752528"/>
          </a:xfrm>
        </p:spPr>
        <p:txBody>
          <a:bodyPr>
            <a:normAutofit/>
          </a:bodyPr>
          <a:lstStyle/>
          <a:p>
            <a:r>
              <a:rPr lang="ja-JP" altLang="en-US" sz="2800" dirty="0" smtClean="0">
                <a:solidFill>
                  <a:schemeClr val="tx2"/>
                </a:solidFill>
                <a:latin typeface="メイリオ" pitchFamily="50" charset="-128"/>
                <a:ea typeface="メイリオ" pitchFamily="50" charset="-128"/>
              </a:rPr>
              <a:t>銀行の</a:t>
            </a:r>
            <a:r>
              <a:rPr lang="en-US" altLang="ja-JP" sz="2800" dirty="0" smtClean="0">
                <a:solidFill>
                  <a:schemeClr val="tx2"/>
                </a:solidFill>
                <a:latin typeface="メイリオ" pitchFamily="50" charset="-128"/>
                <a:ea typeface="メイリオ" pitchFamily="50" charset="-128"/>
              </a:rPr>
              <a:t>ATM</a:t>
            </a:r>
          </a:p>
          <a:p>
            <a:pPr lvl="1"/>
            <a:r>
              <a:rPr lang="ja-JP" altLang="en-US" b="1" dirty="0" smtClean="0">
                <a:solidFill>
                  <a:srgbClr val="C00000"/>
                </a:solidFill>
                <a:latin typeface="メイリオ" pitchFamily="50" charset="-128"/>
                <a:ea typeface="メイリオ" pitchFamily="50" charset="-128"/>
              </a:rPr>
              <a:t>利用者</a:t>
            </a:r>
            <a:r>
              <a:rPr lang="ja-JP" altLang="en-US" dirty="0" smtClean="0">
                <a:solidFill>
                  <a:schemeClr val="tx2"/>
                </a:solidFill>
                <a:latin typeface="メイリオ" pitchFamily="50" charset="-128"/>
                <a:ea typeface="メイリオ" pitchFamily="50" charset="-128"/>
              </a:rPr>
              <a:t>＋</a:t>
            </a:r>
            <a:r>
              <a:rPr lang="en-US" altLang="ja-JP" b="1" dirty="0" smtClean="0">
                <a:solidFill>
                  <a:srgbClr val="008000"/>
                </a:solidFill>
                <a:latin typeface="メイリオ" pitchFamily="50" charset="-128"/>
                <a:ea typeface="メイリオ" pitchFamily="50" charset="-128"/>
              </a:rPr>
              <a:t>ATM</a:t>
            </a:r>
            <a:r>
              <a:rPr lang="ja-JP" altLang="en-US" dirty="0" smtClean="0">
                <a:solidFill>
                  <a:schemeClr val="tx2"/>
                </a:solidFill>
                <a:latin typeface="メイリオ" pitchFamily="50" charset="-128"/>
                <a:ea typeface="メイリオ" pitchFamily="50" charset="-128"/>
              </a:rPr>
              <a:t>＋</a:t>
            </a:r>
            <a:r>
              <a:rPr lang="ja-JP" altLang="en-US" b="1" dirty="0" smtClean="0">
                <a:solidFill>
                  <a:srgbClr val="7030A0"/>
                </a:solidFill>
                <a:latin typeface="メイリオ" pitchFamily="50" charset="-128"/>
                <a:ea typeface="メイリオ" pitchFamily="50" charset="-128"/>
              </a:rPr>
              <a:t>預入・出金・振込</a:t>
            </a:r>
            <a:r>
              <a:rPr lang="ja-JP" altLang="en-US" dirty="0" smtClean="0">
                <a:solidFill>
                  <a:schemeClr val="tx2"/>
                </a:solidFill>
                <a:latin typeface="メイリオ" pitchFamily="50" charset="-128"/>
                <a:ea typeface="メイリオ" pitchFamily="50" charset="-128"/>
              </a:rPr>
              <a:t>など</a:t>
            </a:r>
            <a:endParaRPr lang="en-US" altLang="ja-JP"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携帯電話</a:t>
            </a:r>
            <a:endParaRPr lang="en-US" altLang="ja-JP" sz="2800" dirty="0" smtClean="0">
              <a:solidFill>
                <a:schemeClr val="tx2"/>
              </a:solidFill>
              <a:latin typeface="メイリオ" pitchFamily="50" charset="-128"/>
              <a:ea typeface="メイリオ" pitchFamily="50" charset="-128"/>
            </a:endParaRPr>
          </a:p>
          <a:p>
            <a:pPr lvl="1"/>
            <a:r>
              <a:rPr lang="ja-JP" altLang="en-US" b="1" dirty="0" smtClean="0">
                <a:solidFill>
                  <a:srgbClr val="C00000"/>
                </a:solidFill>
                <a:latin typeface="メイリオ" pitchFamily="50" charset="-128"/>
                <a:ea typeface="メイリオ" pitchFamily="50" charset="-128"/>
              </a:rPr>
              <a:t>通話要求</a:t>
            </a:r>
            <a:r>
              <a:rPr lang="ja-JP" altLang="en-US" dirty="0" smtClean="0">
                <a:solidFill>
                  <a:schemeClr val="tx2"/>
                </a:solidFill>
                <a:latin typeface="メイリオ" pitchFamily="50" charset="-128"/>
                <a:ea typeface="メイリオ" pitchFamily="50" charset="-128"/>
              </a:rPr>
              <a:t>＋</a:t>
            </a:r>
            <a:r>
              <a:rPr lang="ja-JP" altLang="en-US" b="1" dirty="0" smtClean="0">
                <a:solidFill>
                  <a:srgbClr val="008000"/>
                </a:solidFill>
                <a:latin typeface="メイリオ" pitchFamily="50" charset="-128"/>
                <a:ea typeface="メイリオ" pitchFamily="50" charset="-128"/>
              </a:rPr>
              <a:t>回線</a:t>
            </a:r>
            <a:r>
              <a:rPr lang="ja-JP" altLang="en-US" dirty="0" smtClean="0">
                <a:solidFill>
                  <a:schemeClr val="tx2"/>
                </a:solidFill>
                <a:latin typeface="メイリオ" pitchFamily="50" charset="-128"/>
                <a:ea typeface="メイリオ" pitchFamily="50" charset="-128"/>
              </a:rPr>
              <a:t>＋</a:t>
            </a:r>
            <a:r>
              <a:rPr lang="ja-JP" altLang="en-US" b="1" dirty="0" smtClean="0">
                <a:solidFill>
                  <a:srgbClr val="7030A0"/>
                </a:solidFill>
                <a:latin typeface="メイリオ" pitchFamily="50" charset="-128"/>
                <a:ea typeface="メイリオ" pitchFamily="50" charset="-128"/>
              </a:rPr>
              <a:t>通話・通信</a:t>
            </a:r>
            <a:endParaRPr lang="en-US" altLang="ja-JP" b="1" dirty="0" smtClean="0">
              <a:solidFill>
                <a:srgbClr val="7030A0"/>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生産システム</a:t>
            </a:r>
            <a:endParaRPr lang="en-US" altLang="ja-JP" sz="2800" dirty="0" smtClean="0">
              <a:solidFill>
                <a:schemeClr val="tx2"/>
              </a:solidFill>
              <a:latin typeface="メイリオ" pitchFamily="50" charset="-128"/>
              <a:ea typeface="メイリオ" pitchFamily="50" charset="-128"/>
            </a:endParaRPr>
          </a:p>
          <a:p>
            <a:pPr lvl="1"/>
            <a:r>
              <a:rPr lang="ja-JP" altLang="en-US" b="1" dirty="0" smtClean="0">
                <a:solidFill>
                  <a:srgbClr val="C00000"/>
                </a:solidFill>
                <a:latin typeface="メイリオ" pitchFamily="50" charset="-128"/>
                <a:ea typeface="メイリオ" pitchFamily="50" charset="-128"/>
              </a:rPr>
              <a:t>仕掛在庫</a:t>
            </a:r>
            <a:r>
              <a:rPr lang="ja-JP" altLang="en-US" dirty="0" smtClean="0">
                <a:solidFill>
                  <a:schemeClr val="tx2"/>
                </a:solidFill>
                <a:latin typeface="メイリオ" pitchFamily="50" charset="-128"/>
                <a:ea typeface="メイリオ" pitchFamily="50" charset="-128"/>
              </a:rPr>
              <a:t>＋</a:t>
            </a:r>
            <a:r>
              <a:rPr lang="ja-JP" altLang="en-US" b="1" dirty="0" smtClean="0">
                <a:solidFill>
                  <a:srgbClr val="008000"/>
                </a:solidFill>
                <a:latin typeface="メイリオ" pitchFamily="50" charset="-128"/>
                <a:ea typeface="メイリオ" pitchFamily="50" charset="-128"/>
              </a:rPr>
              <a:t>加工機械</a:t>
            </a:r>
            <a:r>
              <a:rPr lang="ja-JP" altLang="en-US" dirty="0" smtClean="0">
                <a:solidFill>
                  <a:schemeClr val="tx2"/>
                </a:solidFill>
                <a:latin typeface="メイリオ" pitchFamily="50" charset="-128"/>
                <a:ea typeface="メイリオ" pitchFamily="50" charset="-128"/>
              </a:rPr>
              <a:t>＋</a:t>
            </a:r>
            <a:r>
              <a:rPr lang="ja-JP" altLang="en-US" b="1" dirty="0" smtClean="0">
                <a:solidFill>
                  <a:srgbClr val="7030A0"/>
                </a:solidFill>
                <a:latin typeface="メイリオ" pitchFamily="50" charset="-128"/>
                <a:ea typeface="メイリオ" pitchFamily="50" charset="-128"/>
              </a:rPr>
              <a:t>加工処理</a:t>
            </a:r>
            <a:endParaRPr lang="en-US" altLang="ja-JP" b="1" dirty="0" smtClean="0">
              <a:solidFill>
                <a:srgbClr val="7030A0"/>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駐車場</a:t>
            </a:r>
            <a:endParaRPr lang="en-US" altLang="ja-JP" sz="2800" dirty="0" smtClean="0">
              <a:solidFill>
                <a:schemeClr val="tx2"/>
              </a:solidFill>
              <a:latin typeface="メイリオ" pitchFamily="50" charset="-128"/>
              <a:ea typeface="メイリオ" pitchFamily="50" charset="-128"/>
            </a:endParaRPr>
          </a:p>
          <a:p>
            <a:pPr lvl="1"/>
            <a:r>
              <a:rPr lang="ja-JP" altLang="en-US" b="1" dirty="0" smtClean="0">
                <a:solidFill>
                  <a:srgbClr val="C00000"/>
                </a:solidFill>
                <a:latin typeface="メイリオ" pitchFamily="50" charset="-128"/>
                <a:ea typeface="メイリオ" pitchFamily="50" charset="-128"/>
              </a:rPr>
              <a:t>車</a:t>
            </a:r>
            <a:r>
              <a:rPr lang="ja-JP" altLang="en-US" dirty="0" smtClean="0">
                <a:solidFill>
                  <a:schemeClr val="tx2"/>
                </a:solidFill>
                <a:latin typeface="メイリオ" pitchFamily="50" charset="-128"/>
                <a:ea typeface="メイリオ" pitchFamily="50" charset="-128"/>
              </a:rPr>
              <a:t>＋</a:t>
            </a:r>
            <a:r>
              <a:rPr lang="ja-JP" altLang="en-US" b="1" dirty="0" smtClean="0">
                <a:solidFill>
                  <a:srgbClr val="008000"/>
                </a:solidFill>
                <a:latin typeface="メイリオ" pitchFamily="50" charset="-128"/>
                <a:ea typeface="メイリオ" pitchFamily="50" charset="-128"/>
              </a:rPr>
              <a:t>駐車スペース</a:t>
            </a:r>
            <a:r>
              <a:rPr lang="ja-JP" altLang="en-US" dirty="0" smtClean="0">
                <a:solidFill>
                  <a:schemeClr val="tx2"/>
                </a:solidFill>
                <a:latin typeface="メイリオ" pitchFamily="50" charset="-128"/>
                <a:ea typeface="メイリオ" pitchFamily="50" charset="-128"/>
              </a:rPr>
              <a:t>＋</a:t>
            </a:r>
            <a:r>
              <a:rPr lang="ja-JP" altLang="en-US" b="1" dirty="0" smtClean="0">
                <a:solidFill>
                  <a:srgbClr val="7030A0"/>
                </a:solidFill>
                <a:latin typeface="メイリオ" pitchFamily="50" charset="-128"/>
                <a:ea typeface="メイリオ" pitchFamily="50" charset="-128"/>
              </a:rPr>
              <a:t>駐車</a:t>
            </a:r>
            <a:endParaRPr lang="en-US" altLang="ja-JP" b="1" dirty="0" smtClean="0">
              <a:solidFill>
                <a:srgbClr val="7030A0"/>
              </a:solidFill>
              <a:latin typeface="メイリオ" pitchFamily="50" charset="-128"/>
              <a:ea typeface="メイリオ" pitchFamily="50" charset="-128"/>
            </a:endParaRPr>
          </a:p>
          <a:p>
            <a:endParaRPr lang="en-US" altLang="ja-JP" sz="2800" dirty="0" smtClean="0">
              <a:solidFill>
                <a:schemeClr val="tx2"/>
              </a:solidFill>
              <a:latin typeface="メイリオ" pitchFamily="50" charset="-128"/>
              <a:ea typeface="メイリオ" pitchFamily="50"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メイリオ" pitchFamily="50" charset="-128"/>
                <a:ea typeface="メイリオ" pitchFamily="50" charset="-128"/>
              </a:rPr>
              <a:t>「客」の在庫管理</a:t>
            </a:r>
            <a:endParaRPr kumimoji="1" lang="ja-JP" altLang="en-US"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467544" y="1772816"/>
            <a:ext cx="8424936" cy="4752528"/>
          </a:xfrm>
        </p:spPr>
        <p:txBody>
          <a:bodyPr>
            <a:normAutofit/>
          </a:bodyPr>
          <a:lstStyle/>
          <a:p>
            <a:r>
              <a:rPr lang="ja-JP" altLang="en-US" sz="2800" dirty="0" smtClean="0">
                <a:solidFill>
                  <a:schemeClr val="tx2"/>
                </a:solidFill>
                <a:latin typeface="メイリオ" pitchFamily="50" charset="-128"/>
                <a:ea typeface="メイリオ" pitchFamily="50" charset="-128"/>
              </a:rPr>
              <a:t>「</a:t>
            </a:r>
            <a:r>
              <a:rPr lang="ja-JP" altLang="en-US" sz="2800" b="1" dirty="0" smtClean="0">
                <a:solidFill>
                  <a:srgbClr val="002060"/>
                </a:solidFill>
                <a:latin typeface="メイリオ" pitchFamily="50" charset="-128"/>
                <a:ea typeface="メイリオ" pitchFamily="50" charset="-128"/>
              </a:rPr>
              <a:t>到着</a:t>
            </a:r>
            <a:r>
              <a:rPr lang="ja-JP" altLang="en-US" sz="2800" dirty="0" smtClean="0">
                <a:solidFill>
                  <a:schemeClr val="tx2"/>
                </a:solidFill>
                <a:latin typeface="メイリオ" pitchFamily="50" charset="-128"/>
                <a:ea typeface="メイリオ" pitchFamily="50" charset="-128"/>
              </a:rPr>
              <a:t>＞</a:t>
            </a:r>
            <a:r>
              <a:rPr lang="ja-JP" altLang="en-US" sz="2800" b="1" dirty="0" smtClean="0">
                <a:solidFill>
                  <a:srgbClr val="C00000"/>
                </a:solidFill>
                <a:latin typeface="メイリオ" pitchFamily="50" charset="-128"/>
                <a:ea typeface="メイリオ" pitchFamily="50" charset="-128"/>
              </a:rPr>
              <a:t>退去</a:t>
            </a:r>
            <a:r>
              <a:rPr lang="ja-JP" altLang="en-US" sz="2800" dirty="0" smtClean="0">
                <a:solidFill>
                  <a:schemeClr val="tx2"/>
                </a:solidFill>
                <a:latin typeface="メイリオ" pitchFamily="50" charset="-128"/>
                <a:ea typeface="メイリオ" pitchFamily="50" charset="-128"/>
              </a:rPr>
              <a:t>」なら，在庫あふれ</a:t>
            </a:r>
            <a:endParaRPr lang="en-US" altLang="ja-JP" sz="2800" dirty="0" smtClean="0">
              <a:solidFill>
                <a:schemeClr val="tx2"/>
              </a:solidFill>
              <a:latin typeface="メイリオ" pitchFamily="50" charset="-128"/>
              <a:ea typeface="メイリオ" pitchFamily="50" charset="-128"/>
            </a:endParaRPr>
          </a:p>
          <a:p>
            <a:endParaRPr lang="en-US" altLang="ja-JP" sz="2800" dirty="0" smtClean="0">
              <a:solidFill>
                <a:schemeClr val="tx2"/>
              </a:solidFill>
              <a:latin typeface="メイリオ" pitchFamily="50" charset="-128"/>
              <a:ea typeface="メイリオ" pitchFamily="50" charset="-128"/>
            </a:endParaRPr>
          </a:p>
          <a:p>
            <a:pPr>
              <a:buNone/>
            </a:pPr>
            <a:endParaRPr lang="en-US" altLang="ja-JP" sz="2800" dirty="0" smtClean="0">
              <a:solidFill>
                <a:schemeClr val="tx2"/>
              </a:solidFill>
              <a:latin typeface="メイリオ" pitchFamily="50" charset="-128"/>
              <a:ea typeface="メイリオ" pitchFamily="50" charset="-128"/>
            </a:endParaRPr>
          </a:p>
          <a:p>
            <a:endParaRPr lang="en-US" altLang="ja-JP" sz="28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平均的に</a:t>
            </a:r>
            <a:r>
              <a:rPr lang="en-US" altLang="ja-JP" sz="2800" dirty="0" smtClean="0">
                <a:solidFill>
                  <a:schemeClr val="tx2"/>
                </a:solidFill>
                <a:latin typeface="メイリオ" pitchFamily="50" charset="-128"/>
                <a:ea typeface="メイリオ" pitchFamily="50" charset="-128"/>
              </a:rPr>
              <a:t>『</a:t>
            </a:r>
            <a:r>
              <a:rPr lang="ja-JP" altLang="en-US" sz="2800" b="1" dirty="0" smtClean="0">
                <a:solidFill>
                  <a:srgbClr val="C00000"/>
                </a:solidFill>
                <a:latin typeface="メイリオ" pitchFamily="50" charset="-128"/>
                <a:ea typeface="メイリオ" pitchFamily="50" charset="-128"/>
              </a:rPr>
              <a:t>処理量</a:t>
            </a:r>
            <a:r>
              <a:rPr lang="en-US" altLang="ja-JP" sz="2800" b="1" dirty="0" smtClean="0">
                <a:solidFill>
                  <a:srgbClr val="C00000"/>
                </a:solidFill>
                <a:latin typeface="メイリオ" pitchFamily="50" charset="-128"/>
                <a:ea typeface="メイリオ" pitchFamily="50" charset="-128"/>
              </a:rPr>
              <a:t>(</a:t>
            </a:r>
            <a:r>
              <a:rPr lang="ja-JP" altLang="en-US" sz="2800" b="1" dirty="0" smtClean="0">
                <a:solidFill>
                  <a:srgbClr val="C00000"/>
                </a:solidFill>
                <a:latin typeface="メイリオ" pitchFamily="50" charset="-128"/>
                <a:ea typeface="メイリオ" pitchFamily="50" charset="-128"/>
              </a:rPr>
              <a:t>速度</a:t>
            </a:r>
            <a:r>
              <a:rPr lang="en-US" altLang="ja-JP" sz="2800" b="1" dirty="0" smtClean="0">
                <a:solidFill>
                  <a:srgbClr val="C00000"/>
                </a:solidFill>
                <a:latin typeface="メイリオ" pitchFamily="50" charset="-128"/>
                <a:ea typeface="メイリオ" pitchFamily="50" charset="-128"/>
              </a:rPr>
              <a:t>)κ</a:t>
            </a:r>
            <a:r>
              <a:rPr lang="ja-JP" altLang="en-US" sz="2800" b="1" dirty="0" smtClean="0">
                <a:solidFill>
                  <a:schemeClr val="tx2"/>
                </a:solidFill>
                <a:latin typeface="メイリオ" pitchFamily="50" charset="-128"/>
                <a:ea typeface="メイリオ" pitchFamily="50" charset="-128"/>
              </a:rPr>
              <a:t>＞</a:t>
            </a:r>
            <a:r>
              <a:rPr lang="ja-JP" altLang="en-US" sz="2800" b="1" dirty="0" smtClean="0">
                <a:solidFill>
                  <a:srgbClr val="002060"/>
                </a:solidFill>
                <a:latin typeface="メイリオ" pitchFamily="50" charset="-128"/>
                <a:ea typeface="メイリオ" pitchFamily="50" charset="-128"/>
              </a:rPr>
              <a:t>サービス要求量</a:t>
            </a:r>
            <a:r>
              <a:rPr lang="en-US" altLang="ja-JP" sz="2800" b="1" dirty="0" smtClean="0">
                <a:solidFill>
                  <a:srgbClr val="002060"/>
                </a:solidFill>
                <a:latin typeface="メイリオ" pitchFamily="50" charset="-128"/>
                <a:ea typeface="メイリオ" pitchFamily="50" charset="-128"/>
              </a:rPr>
              <a:t>λ</a:t>
            </a:r>
            <a:r>
              <a:rPr lang="en-US" altLang="ja-JP" sz="2800" dirty="0" smtClean="0">
                <a:solidFill>
                  <a:schemeClr val="tx2"/>
                </a:solidFill>
                <a:latin typeface="メイリオ" pitchFamily="50" charset="-128"/>
                <a:ea typeface="メイリオ" pitchFamily="50" charset="-128"/>
              </a:rPr>
              <a:t>』</a:t>
            </a:r>
          </a:p>
          <a:p>
            <a:r>
              <a:rPr lang="ja-JP" altLang="en-US" sz="2800" dirty="0" smtClean="0">
                <a:solidFill>
                  <a:schemeClr val="tx2"/>
                </a:solidFill>
                <a:latin typeface="メイリオ" pitchFamily="50" charset="-128"/>
                <a:ea typeface="メイリオ" pitchFamily="50" charset="-128"/>
              </a:rPr>
              <a:t>そうでないと</a:t>
            </a:r>
            <a:r>
              <a:rPr lang="en-US" altLang="ja-JP" sz="2800" dirty="0" smtClean="0">
                <a:solidFill>
                  <a:schemeClr val="tx2"/>
                </a:solidFill>
                <a:latin typeface="メイリオ" pitchFamily="50" charset="-128"/>
                <a:ea typeface="メイリオ" pitchFamily="50" charset="-128"/>
              </a:rPr>
              <a:t>…</a:t>
            </a:r>
          </a:p>
          <a:p>
            <a:pPr lvl="1"/>
            <a:r>
              <a:rPr lang="ja-JP" altLang="en-US" dirty="0" smtClean="0">
                <a:solidFill>
                  <a:schemeClr val="tx2"/>
                </a:solidFill>
                <a:latin typeface="メイリオ" pitchFamily="50" charset="-128"/>
                <a:ea typeface="メイリオ" pitchFamily="50" charset="-128"/>
              </a:rPr>
              <a:t>未処理の要求はどんどん累積し，　</a:t>
            </a:r>
            <a:endParaRPr lang="en-US" altLang="ja-JP" dirty="0" smtClean="0">
              <a:solidFill>
                <a:schemeClr val="tx2"/>
              </a:solidFill>
              <a:latin typeface="メイリオ" pitchFamily="50" charset="-128"/>
              <a:ea typeface="メイリオ" pitchFamily="50" charset="-128"/>
            </a:endParaRPr>
          </a:p>
          <a:p>
            <a:pPr lvl="1"/>
            <a:r>
              <a:rPr lang="ja-JP" altLang="en-US" dirty="0" smtClean="0">
                <a:solidFill>
                  <a:schemeClr val="tx2"/>
                </a:solidFill>
                <a:latin typeface="メイリオ" pitchFamily="50" charset="-128"/>
                <a:ea typeface="メイリオ" pitchFamily="50" charset="-128"/>
              </a:rPr>
              <a:t>いずれはシステムが破たんする</a:t>
            </a:r>
            <a:endParaRPr lang="en-US" altLang="ja-JP" dirty="0" smtClean="0">
              <a:solidFill>
                <a:schemeClr val="tx2"/>
              </a:solidFill>
              <a:latin typeface="メイリオ" pitchFamily="50" charset="-128"/>
              <a:ea typeface="メイリオ" pitchFamily="50" charset="-128"/>
            </a:endParaRPr>
          </a:p>
        </p:txBody>
      </p:sp>
      <p:cxnSp>
        <p:nvCxnSpPr>
          <p:cNvPr id="5" name="直線矢印コネクタ 4"/>
          <p:cNvCxnSpPr/>
          <p:nvPr/>
        </p:nvCxnSpPr>
        <p:spPr>
          <a:xfrm flipV="1">
            <a:off x="6228184" y="4653136"/>
            <a:ext cx="0" cy="1656184"/>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a:off x="6228184" y="6309320"/>
            <a:ext cx="2376264" cy="0"/>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V="1">
            <a:off x="6228184" y="4725144"/>
            <a:ext cx="1800200" cy="1584176"/>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V="1">
            <a:off x="6228184" y="5445224"/>
            <a:ext cx="1800200" cy="864096"/>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pic>
        <p:nvPicPr>
          <p:cNvPr id="90113" name="Picture 1"/>
          <p:cNvPicPr>
            <a:picLocks noChangeAspect="1" noChangeArrowheads="1"/>
          </p:cNvPicPr>
          <p:nvPr/>
        </p:nvPicPr>
        <p:blipFill>
          <a:blip r:embed="rId2" cstate="print"/>
          <a:srcRect/>
          <a:stretch>
            <a:fillRect/>
          </a:stretch>
        </p:blipFill>
        <p:spPr bwMode="auto">
          <a:xfrm>
            <a:off x="1619672" y="2204864"/>
            <a:ext cx="6199573" cy="1411784"/>
          </a:xfrm>
          <a:prstGeom prst="rect">
            <a:avLst/>
          </a:prstGeom>
          <a:noFill/>
          <a:ln w="9525">
            <a:noFill/>
            <a:miter lim="800000"/>
            <a:headEnd/>
            <a:tailEnd/>
          </a:ln>
        </p:spPr>
      </p:pic>
      <p:cxnSp>
        <p:nvCxnSpPr>
          <p:cNvPr id="12" name="直線コネクタ 11"/>
          <p:cNvCxnSpPr/>
          <p:nvPr/>
        </p:nvCxnSpPr>
        <p:spPr>
          <a:xfrm>
            <a:off x="7452320" y="5229200"/>
            <a:ext cx="64807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円弧 12"/>
          <p:cNvSpPr/>
          <p:nvPr/>
        </p:nvSpPr>
        <p:spPr>
          <a:xfrm>
            <a:off x="7668344" y="4941168"/>
            <a:ext cx="216024" cy="576064"/>
          </a:xfrm>
          <a:prstGeom prst="arc">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5" name="直線コネクタ 14"/>
          <p:cNvCxnSpPr/>
          <p:nvPr/>
        </p:nvCxnSpPr>
        <p:spPr>
          <a:xfrm>
            <a:off x="7164288" y="5877272"/>
            <a:ext cx="64807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円弧 16"/>
          <p:cNvSpPr/>
          <p:nvPr/>
        </p:nvSpPr>
        <p:spPr>
          <a:xfrm>
            <a:off x="7452320" y="5661248"/>
            <a:ext cx="216024" cy="432048"/>
          </a:xfrm>
          <a:prstGeom prst="arc">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正方形/長方形 17"/>
          <p:cNvSpPr/>
          <p:nvPr/>
        </p:nvSpPr>
        <p:spPr>
          <a:xfrm>
            <a:off x="7668344" y="5579948"/>
            <a:ext cx="330540" cy="369332"/>
          </a:xfrm>
          <a:prstGeom prst="rect">
            <a:avLst/>
          </a:prstGeom>
        </p:spPr>
        <p:txBody>
          <a:bodyPr wrap="none">
            <a:spAutoFit/>
          </a:bodyPr>
          <a:lstStyle/>
          <a:p>
            <a:r>
              <a:rPr lang="en-US" altLang="ja-JP" b="1" dirty="0" smtClean="0">
                <a:solidFill>
                  <a:schemeClr val="tx2"/>
                </a:solidFill>
                <a:latin typeface="メイリオ" pitchFamily="50" charset="-128"/>
                <a:ea typeface="メイリオ" pitchFamily="50" charset="-128"/>
              </a:rPr>
              <a:t>κ</a:t>
            </a:r>
            <a:endParaRPr lang="ja-JP" altLang="en-US" dirty="0"/>
          </a:p>
        </p:txBody>
      </p:sp>
      <p:sp>
        <p:nvSpPr>
          <p:cNvPr id="19" name="正方形/長方形 18"/>
          <p:cNvSpPr/>
          <p:nvPr/>
        </p:nvSpPr>
        <p:spPr>
          <a:xfrm>
            <a:off x="7884368" y="4869160"/>
            <a:ext cx="325730" cy="369332"/>
          </a:xfrm>
          <a:prstGeom prst="rect">
            <a:avLst/>
          </a:prstGeom>
        </p:spPr>
        <p:txBody>
          <a:bodyPr wrap="none">
            <a:spAutoFit/>
          </a:bodyPr>
          <a:lstStyle/>
          <a:p>
            <a:r>
              <a:rPr lang="en-US" altLang="ja-JP" b="1" dirty="0" smtClean="0">
                <a:solidFill>
                  <a:schemeClr val="tx2"/>
                </a:solidFill>
                <a:latin typeface="メイリオ" pitchFamily="50" charset="-128"/>
                <a:ea typeface="メイリオ" pitchFamily="50" charset="-128"/>
              </a:rPr>
              <a:t>λ</a:t>
            </a:r>
            <a:endParaRPr lang="ja-JP" altLang="en-US" dirty="0"/>
          </a:p>
        </p:txBody>
      </p:sp>
      <p:sp>
        <p:nvSpPr>
          <p:cNvPr id="20" name="正方形/長方形 19"/>
          <p:cNvSpPr/>
          <p:nvPr/>
        </p:nvSpPr>
        <p:spPr>
          <a:xfrm>
            <a:off x="1287154" y="5877272"/>
            <a:ext cx="5085046" cy="369332"/>
          </a:xfrm>
          <a:prstGeom prst="rect">
            <a:avLst/>
          </a:prstGeom>
        </p:spPr>
        <p:txBody>
          <a:bodyPr wrap="none">
            <a:spAutoFit/>
          </a:bodyPr>
          <a:lstStyle/>
          <a:p>
            <a:r>
              <a:rPr lang="ja-JP" altLang="en-US" b="1" dirty="0" smtClean="0">
                <a:solidFill>
                  <a:schemeClr val="tx2"/>
                </a:solidFill>
                <a:latin typeface="メイリオ" pitchFamily="50" charset="-128"/>
                <a:ea typeface="メイリオ" pitchFamily="50" charset="-128"/>
              </a:rPr>
              <a:t>処理量</a:t>
            </a:r>
            <a:r>
              <a:rPr lang="en-US" altLang="ja-JP" b="1" dirty="0" smtClean="0">
                <a:solidFill>
                  <a:schemeClr val="tx2"/>
                </a:solidFill>
                <a:latin typeface="メイリオ" pitchFamily="50" charset="-128"/>
                <a:ea typeface="メイリオ" pitchFamily="50" charset="-128"/>
              </a:rPr>
              <a:t>(</a:t>
            </a:r>
            <a:r>
              <a:rPr lang="ja-JP" altLang="en-US" b="1" dirty="0" smtClean="0">
                <a:solidFill>
                  <a:schemeClr val="tx2"/>
                </a:solidFill>
                <a:latin typeface="メイリオ" pitchFamily="50" charset="-128"/>
                <a:ea typeface="メイリオ" pitchFamily="50" charset="-128"/>
              </a:rPr>
              <a:t>速度</a:t>
            </a:r>
            <a:r>
              <a:rPr lang="en-US" altLang="ja-JP" b="1" dirty="0" smtClean="0">
                <a:solidFill>
                  <a:schemeClr val="tx2"/>
                </a:solidFill>
                <a:latin typeface="メイリオ" pitchFamily="50" charset="-128"/>
                <a:ea typeface="メイリオ" pitchFamily="50" charset="-128"/>
              </a:rPr>
              <a:t>)κ</a:t>
            </a:r>
            <a:r>
              <a:rPr lang="ja-JP" altLang="en-US" b="1" dirty="0" smtClean="0">
                <a:solidFill>
                  <a:schemeClr val="tx2"/>
                </a:solidFill>
                <a:latin typeface="メイリオ" pitchFamily="50" charset="-128"/>
                <a:ea typeface="メイリオ" pitchFamily="50" charset="-128"/>
              </a:rPr>
              <a:t>＜サービス要求量</a:t>
            </a:r>
            <a:r>
              <a:rPr lang="en-US" altLang="ja-JP" b="1" dirty="0" smtClean="0">
                <a:solidFill>
                  <a:schemeClr val="tx2"/>
                </a:solidFill>
                <a:latin typeface="メイリオ" pitchFamily="50" charset="-128"/>
                <a:ea typeface="メイリオ" pitchFamily="50" charset="-128"/>
              </a:rPr>
              <a:t>λ</a:t>
            </a:r>
            <a:r>
              <a:rPr lang="ja-JP" altLang="en-US" b="1" dirty="0" smtClean="0">
                <a:solidFill>
                  <a:schemeClr val="tx2"/>
                </a:solidFill>
                <a:latin typeface="メイリオ" pitchFamily="50" charset="-128"/>
                <a:ea typeface="メイリオ" pitchFamily="50" charset="-128"/>
              </a:rPr>
              <a:t>の場合の図→</a:t>
            </a:r>
            <a:endParaRPr lang="ja-JP"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latin typeface="メイリオ" pitchFamily="50" charset="-128"/>
                <a:ea typeface="メイリオ" pitchFamily="50" charset="-128"/>
              </a:rPr>
              <a:t>グラフを使った分析</a:t>
            </a:r>
            <a:endParaRPr kumimoji="1" lang="ja-JP" altLang="en-US"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467544" y="1772816"/>
            <a:ext cx="8424936" cy="4752528"/>
          </a:xfrm>
        </p:spPr>
        <p:txBody>
          <a:bodyPr>
            <a:normAutofit/>
          </a:bodyPr>
          <a:lstStyle/>
          <a:p>
            <a:pPr>
              <a:buNone/>
            </a:pPr>
            <a:r>
              <a:rPr lang="ja-JP" altLang="en-US" sz="2800" u="sng" dirty="0" smtClean="0">
                <a:solidFill>
                  <a:schemeClr val="tx2"/>
                </a:solidFill>
                <a:latin typeface="メイリオ" pitchFamily="50" charset="-128"/>
                <a:ea typeface="メイリオ" pitchFamily="50" charset="-128"/>
              </a:rPr>
              <a:t>待ち行列の長さの時間変化表示法</a:t>
            </a:r>
            <a:endParaRPr lang="en-US" altLang="ja-JP" sz="2800" u="sng"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在庫グラフ</a:t>
            </a:r>
            <a:r>
              <a:rPr lang="en-US" altLang="ja-JP" sz="2800" dirty="0" smtClean="0">
                <a:solidFill>
                  <a:schemeClr val="tx2"/>
                </a:solidFill>
                <a:latin typeface="メイリオ" pitchFamily="50" charset="-128"/>
                <a:ea typeface="メイリオ" pitchFamily="50" charset="-128"/>
              </a:rPr>
              <a:t>(</a:t>
            </a:r>
            <a:r>
              <a:rPr lang="ja-JP" altLang="en-US" sz="2800" dirty="0" smtClean="0">
                <a:solidFill>
                  <a:schemeClr val="tx2"/>
                </a:solidFill>
                <a:latin typeface="メイリオ" pitchFamily="50" charset="-128"/>
                <a:ea typeface="メイリオ" pitchFamily="50" charset="-128"/>
              </a:rPr>
              <a:t>システム内</a:t>
            </a:r>
            <a:r>
              <a:rPr lang="en-US" altLang="ja-JP" sz="2800" dirty="0" smtClean="0">
                <a:solidFill>
                  <a:schemeClr val="tx2"/>
                </a:solidFill>
                <a:latin typeface="メイリオ" pitchFamily="50" charset="-128"/>
                <a:ea typeface="メイリオ" pitchFamily="50" charset="-128"/>
              </a:rPr>
              <a:t>(</a:t>
            </a:r>
            <a:r>
              <a:rPr lang="ja-JP" altLang="en-US" sz="2800" dirty="0" smtClean="0">
                <a:solidFill>
                  <a:schemeClr val="tx2"/>
                </a:solidFill>
                <a:latin typeface="メイリオ" pitchFamily="50" charset="-128"/>
                <a:ea typeface="メイリオ" pitchFamily="50" charset="-128"/>
              </a:rPr>
              <a:t>系内</a:t>
            </a:r>
            <a:r>
              <a:rPr lang="en-US" altLang="ja-JP" sz="2800" dirty="0" smtClean="0">
                <a:solidFill>
                  <a:schemeClr val="tx2"/>
                </a:solidFill>
                <a:latin typeface="メイリオ" pitchFamily="50" charset="-128"/>
                <a:ea typeface="メイリオ" pitchFamily="50" charset="-128"/>
              </a:rPr>
              <a:t>)</a:t>
            </a:r>
            <a:r>
              <a:rPr lang="ja-JP" altLang="en-US" sz="2800" dirty="0" smtClean="0">
                <a:solidFill>
                  <a:schemeClr val="tx2"/>
                </a:solidFill>
                <a:latin typeface="メイリオ" pitchFamily="50" charset="-128"/>
                <a:ea typeface="メイリオ" pitchFamily="50" charset="-128"/>
              </a:rPr>
              <a:t>の客を在庫と見て</a:t>
            </a:r>
            <a:r>
              <a:rPr lang="en-US" altLang="ja-JP" sz="2800" dirty="0" smtClean="0">
                <a:solidFill>
                  <a:schemeClr val="tx2"/>
                </a:solidFill>
                <a:latin typeface="メイリオ" pitchFamily="50" charset="-128"/>
                <a:ea typeface="メイリオ" pitchFamily="50" charset="-128"/>
              </a:rPr>
              <a:t>)</a:t>
            </a:r>
          </a:p>
          <a:p>
            <a:endParaRPr lang="en-US" altLang="ja-JP" sz="2800" dirty="0" smtClean="0">
              <a:solidFill>
                <a:schemeClr val="tx2"/>
              </a:solidFill>
              <a:latin typeface="メイリオ" pitchFamily="50" charset="-128"/>
              <a:ea typeface="メイリオ" pitchFamily="50" charset="-128"/>
            </a:endParaRPr>
          </a:p>
          <a:p>
            <a:endParaRPr lang="en-US" altLang="ja-JP" sz="2800" dirty="0" smtClean="0">
              <a:solidFill>
                <a:schemeClr val="tx2"/>
              </a:solidFill>
              <a:latin typeface="メイリオ" pitchFamily="50" charset="-128"/>
              <a:ea typeface="メイリオ" pitchFamily="50" charset="-128"/>
            </a:endParaRPr>
          </a:p>
          <a:p>
            <a:endParaRPr lang="en-US" altLang="ja-JP" sz="2800" dirty="0" smtClean="0">
              <a:solidFill>
                <a:schemeClr val="tx2"/>
              </a:solidFill>
              <a:latin typeface="メイリオ" pitchFamily="50" charset="-128"/>
              <a:ea typeface="メイリオ" pitchFamily="50" charset="-128"/>
            </a:endParaRPr>
          </a:p>
          <a:p>
            <a:endParaRPr lang="en-US" altLang="ja-JP" sz="28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累積グラフ</a:t>
            </a:r>
            <a:endParaRPr lang="en-US" altLang="ja-JP" sz="28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到着客・退去客を累積したものを同じ座標軸上に表示</a:t>
            </a:r>
            <a:endParaRPr lang="en-US" altLang="ja-JP" sz="2800" dirty="0" smtClean="0">
              <a:solidFill>
                <a:schemeClr val="tx2"/>
              </a:solidFill>
              <a:latin typeface="メイリオ" pitchFamily="50" charset="-128"/>
              <a:ea typeface="メイリオ" pitchFamily="50" charset="-128"/>
            </a:endParaRPr>
          </a:p>
        </p:txBody>
      </p:sp>
      <p:pic>
        <p:nvPicPr>
          <p:cNvPr id="89089" name="Picture 1"/>
          <p:cNvPicPr>
            <a:picLocks noChangeAspect="1" noChangeArrowheads="1"/>
          </p:cNvPicPr>
          <p:nvPr/>
        </p:nvPicPr>
        <p:blipFill>
          <a:blip r:embed="rId2" cstate="print"/>
          <a:srcRect/>
          <a:stretch>
            <a:fillRect/>
          </a:stretch>
        </p:blipFill>
        <p:spPr bwMode="auto">
          <a:xfrm>
            <a:off x="1144724" y="2839963"/>
            <a:ext cx="6955668" cy="1885181"/>
          </a:xfrm>
          <a:prstGeom prst="rect">
            <a:avLst/>
          </a:prstGeom>
          <a:noFill/>
          <a:ln w="9525">
            <a:noFill/>
            <a:miter lim="800000"/>
            <a:headEnd/>
            <a:tailEnd/>
          </a:ln>
        </p:spPr>
      </p:pic>
      <p:sp>
        <p:nvSpPr>
          <p:cNvPr id="5" name="正方形/長方形 4"/>
          <p:cNvSpPr/>
          <p:nvPr/>
        </p:nvSpPr>
        <p:spPr>
          <a:xfrm>
            <a:off x="7884368" y="4365104"/>
            <a:ext cx="646331" cy="369332"/>
          </a:xfrm>
          <a:prstGeom prst="rect">
            <a:avLst/>
          </a:prstGeom>
        </p:spPr>
        <p:txBody>
          <a:bodyPr wrap="none">
            <a:spAutoFit/>
          </a:bodyPr>
          <a:lstStyle/>
          <a:p>
            <a:r>
              <a:rPr lang="ja-JP" altLang="en-US" dirty="0" smtClean="0">
                <a:solidFill>
                  <a:schemeClr val="tx2"/>
                </a:solidFill>
                <a:latin typeface="メイリオ" pitchFamily="50" charset="-128"/>
                <a:ea typeface="メイリオ" pitchFamily="50" charset="-128"/>
              </a:rPr>
              <a:t>時刻</a:t>
            </a:r>
            <a:endParaRPr lang="ja-JP" altLang="en-US" dirty="0">
              <a:solidFill>
                <a:schemeClr val="tx2"/>
              </a:solidFill>
              <a:latin typeface="メイリオ" pitchFamily="50" charset="-128"/>
              <a:ea typeface="メイリオ" pitchFamily="50" charset="-128"/>
            </a:endParaRPr>
          </a:p>
        </p:txBody>
      </p:sp>
      <p:sp>
        <p:nvSpPr>
          <p:cNvPr id="6" name="正方形/長方形 5"/>
          <p:cNvSpPr/>
          <p:nvPr/>
        </p:nvSpPr>
        <p:spPr>
          <a:xfrm>
            <a:off x="755576" y="2780928"/>
            <a:ext cx="720080" cy="646331"/>
          </a:xfrm>
          <a:prstGeom prst="rect">
            <a:avLst/>
          </a:prstGeom>
        </p:spPr>
        <p:txBody>
          <a:bodyPr wrap="square">
            <a:spAutoFit/>
          </a:bodyPr>
          <a:lstStyle/>
          <a:p>
            <a:r>
              <a:rPr lang="ja-JP" altLang="en-US" dirty="0" smtClean="0">
                <a:solidFill>
                  <a:schemeClr val="tx2"/>
                </a:solidFill>
                <a:latin typeface="メイリオ" pitchFamily="50" charset="-128"/>
                <a:ea typeface="メイリオ" pitchFamily="50" charset="-128"/>
              </a:rPr>
              <a:t>系内客数</a:t>
            </a:r>
            <a:endParaRPr lang="ja-JP" altLang="en-US" dirty="0">
              <a:solidFill>
                <a:schemeClr val="tx2"/>
              </a:solidFill>
              <a:latin typeface="メイリオ" pitchFamily="50" charset="-128"/>
              <a:ea typeface="メイリオ" pitchFamily="50" charset="-128"/>
            </a:endParaRPr>
          </a:p>
        </p:txBody>
      </p:sp>
      <p:sp>
        <p:nvSpPr>
          <p:cNvPr id="7" name="正方形/長方形 6"/>
          <p:cNvSpPr/>
          <p:nvPr/>
        </p:nvSpPr>
        <p:spPr>
          <a:xfrm>
            <a:off x="7884368" y="56818"/>
            <a:ext cx="1210588" cy="707886"/>
          </a:xfrm>
          <a:prstGeom prst="rect">
            <a:avLst/>
          </a:prstGeom>
          <a:ln w="22225">
            <a:solidFill>
              <a:srgbClr val="C00000"/>
            </a:solidFill>
          </a:ln>
        </p:spPr>
        <p:txBody>
          <a:bodyPr wrap="none">
            <a:spAutoFit/>
          </a:bodyPr>
          <a:lstStyle/>
          <a:p>
            <a:r>
              <a:rPr lang="ja-JP" altLang="en-US" sz="2000" b="1" dirty="0" smtClean="0">
                <a:solidFill>
                  <a:schemeClr val="tx2"/>
                </a:solidFill>
                <a:latin typeface="メイリオ" pitchFamily="50" charset="-128"/>
                <a:ea typeface="メイリオ" pitchFamily="50" charset="-128"/>
              </a:rPr>
              <a:t>テキスト</a:t>
            </a:r>
            <a:endParaRPr lang="en-US" altLang="ja-JP" sz="2000" b="1" dirty="0" smtClean="0">
              <a:solidFill>
                <a:schemeClr val="tx2"/>
              </a:solidFill>
              <a:latin typeface="メイリオ" pitchFamily="50" charset="-128"/>
              <a:ea typeface="メイリオ" pitchFamily="50" charset="-128"/>
            </a:endParaRPr>
          </a:p>
          <a:p>
            <a:r>
              <a:rPr lang="en-US" altLang="ja-JP" sz="2000" b="1" dirty="0" smtClean="0">
                <a:solidFill>
                  <a:schemeClr val="tx2"/>
                </a:solidFill>
                <a:latin typeface="メイリオ" pitchFamily="50" charset="-128"/>
                <a:ea typeface="メイリオ" pitchFamily="50" charset="-128"/>
              </a:rPr>
              <a:t>P.246</a:t>
            </a:r>
            <a:r>
              <a:rPr lang="ja-JP" altLang="en-US" sz="2000" b="1" dirty="0" smtClean="0">
                <a:solidFill>
                  <a:schemeClr val="tx2"/>
                </a:solidFill>
                <a:latin typeface="メイリオ" pitchFamily="50" charset="-128"/>
                <a:ea typeface="メイリオ" pitchFamily="50" charset="-128"/>
              </a:rPr>
              <a:t>～</a:t>
            </a:r>
            <a:endParaRPr lang="ja-JP" altLang="en-US" sz="2000" b="1" dirty="0">
              <a:solidFill>
                <a:schemeClr val="tx2"/>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latin typeface="メイリオ" pitchFamily="50" charset="-128"/>
                <a:ea typeface="メイリオ" pitchFamily="50" charset="-128"/>
              </a:rPr>
              <a:t>累積グラフを使った分析</a:t>
            </a:r>
            <a:endParaRPr kumimoji="1" lang="ja-JP" altLang="en-US"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467544" y="1772816"/>
            <a:ext cx="8424936" cy="4752528"/>
          </a:xfrm>
        </p:spPr>
        <p:txBody>
          <a:bodyPr>
            <a:normAutofit/>
          </a:bodyPr>
          <a:lstStyle/>
          <a:p>
            <a:pPr>
              <a:buNone/>
            </a:pPr>
            <a:r>
              <a:rPr lang="ja-JP" altLang="en-US" sz="2800" u="sng" dirty="0" smtClean="0">
                <a:solidFill>
                  <a:schemeClr val="tx2"/>
                </a:solidFill>
                <a:latin typeface="メイリオ" pitchFamily="50" charset="-128"/>
                <a:ea typeface="メイリオ" pitchFamily="50" charset="-128"/>
              </a:rPr>
              <a:t>待ち行列の長さの時間変化表示法</a:t>
            </a:r>
            <a:endParaRPr lang="en-US" altLang="ja-JP" sz="2800" u="sng"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累積グラフ</a:t>
            </a:r>
            <a:endParaRPr lang="en-US" altLang="ja-JP" sz="2800" dirty="0" smtClean="0">
              <a:solidFill>
                <a:schemeClr val="tx2"/>
              </a:solidFill>
              <a:latin typeface="メイリオ" pitchFamily="50" charset="-128"/>
              <a:ea typeface="メイリオ" pitchFamily="50" charset="-128"/>
            </a:endParaRPr>
          </a:p>
        </p:txBody>
      </p:sp>
      <p:cxnSp>
        <p:nvCxnSpPr>
          <p:cNvPr id="5" name="直線矢印コネクタ 4"/>
          <p:cNvCxnSpPr/>
          <p:nvPr/>
        </p:nvCxnSpPr>
        <p:spPr>
          <a:xfrm flipV="1">
            <a:off x="1691680" y="3068960"/>
            <a:ext cx="0" cy="3024336"/>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 name="直線矢印コネクタ 5"/>
          <p:cNvCxnSpPr/>
          <p:nvPr/>
        </p:nvCxnSpPr>
        <p:spPr>
          <a:xfrm>
            <a:off x="1691680" y="6093296"/>
            <a:ext cx="5832648" cy="0"/>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1" name="フリーフォーム 10"/>
          <p:cNvSpPr/>
          <p:nvPr/>
        </p:nvSpPr>
        <p:spPr>
          <a:xfrm>
            <a:off x="1688123" y="3123028"/>
            <a:ext cx="5022166" cy="2968283"/>
          </a:xfrm>
          <a:custGeom>
            <a:avLst/>
            <a:gdLst>
              <a:gd name="connsiteX0" fmla="*/ 0 w 5022166"/>
              <a:gd name="connsiteY0" fmla="*/ 2968283 h 2968283"/>
              <a:gd name="connsiteX1" fmla="*/ 534572 w 5022166"/>
              <a:gd name="connsiteY1" fmla="*/ 2883877 h 2968283"/>
              <a:gd name="connsiteX2" fmla="*/ 1167619 w 5022166"/>
              <a:gd name="connsiteY2" fmla="*/ 2560320 h 2968283"/>
              <a:gd name="connsiteX3" fmla="*/ 1730326 w 5022166"/>
              <a:gd name="connsiteY3" fmla="*/ 2039815 h 2968283"/>
              <a:gd name="connsiteX4" fmla="*/ 2166425 w 5022166"/>
              <a:gd name="connsiteY4" fmla="*/ 1463040 h 2968283"/>
              <a:gd name="connsiteX5" fmla="*/ 2504049 w 5022166"/>
              <a:gd name="connsiteY5" fmla="*/ 787790 h 2968283"/>
              <a:gd name="connsiteX6" fmla="*/ 2729132 w 5022166"/>
              <a:gd name="connsiteY6" fmla="*/ 478301 h 2968283"/>
              <a:gd name="connsiteX7" fmla="*/ 3094892 w 5022166"/>
              <a:gd name="connsiteY7" fmla="*/ 225083 h 2968283"/>
              <a:gd name="connsiteX8" fmla="*/ 3418449 w 5022166"/>
              <a:gd name="connsiteY8" fmla="*/ 126609 h 2968283"/>
              <a:gd name="connsiteX9" fmla="*/ 3967089 w 5022166"/>
              <a:gd name="connsiteY9" fmla="*/ 70338 h 2968283"/>
              <a:gd name="connsiteX10" fmla="*/ 5022166 w 5022166"/>
              <a:gd name="connsiteY10" fmla="*/ 0 h 2968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2166" h="2968283">
                <a:moveTo>
                  <a:pt x="0" y="2968283"/>
                </a:moveTo>
                <a:cubicBezTo>
                  <a:pt x="169984" y="2960077"/>
                  <a:pt x="339969" y="2951871"/>
                  <a:pt x="534572" y="2883877"/>
                </a:cubicBezTo>
                <a:cubicBezTo>
                  <a:pt x="729175" y="2815883"/>
                  <a:pt x="968327" y="2700997"/>
                  <a:pt x="1167619" y="2560320"/>
                </a:cubicBezTo>
                <a:cubicBezTo>
                  <a:pt x="1366911" y="2419643"/>
                  <a:pt x="1563858" y="2222695"/>
                  <a:pt x="1730326" y="2039815"/>
                </a:cubicBezTo>
                <a:cubicBezTo>
                  <a:pt x="1896794" y="1856935"/>
                  <a:pt x="2037471" y="1671711"/>
                  <a:pt x="2166425" y="1463040"/>
                </a:cubicBezTo>
                <a:cubicBezTo>
                  <a:pt x="2295379" y="1254369"/>
                  <a:pt x="2410265" y="951913"/>
                  <a:pt x="2504049" y="787790"/>
                </a:cubicBezTo>
                <a:cubicBezTo>
                  <a:pt x="2597833" y="623667"/>
                  <a:pt x="2630658" y="572085"/>
                  <a:pt x="2729132" y="478301"/>
                </a:cubicBezTo>
                <a:cubicBezTo>
                  <a:pt x="2827606" y="384517"/>
                  <a:pt x="2980006" y="283698"/>
                  <a:pt x="3094892" y="225083"/>
                </a:cubicBezTo>
                <a:cubicBezTo>
                  <a:pt x="3209778" y="166468"/>
                  <a:pt x="3273083" y="152400"/>
                  <a:pt x="3418449" y="126609"/>
                </a:cubicBezTo>
                <a:cubicBezTo>
                  <a:pt x="3563815" y="100818"/>
                  <a:pt x="3699803" y="91439"/>
                  <a:pt x="3967089" y="70338"/>
                </a:cubicBezTo>
                <a:cubicBezTo>
                  <a:pt x="4234375" y="49237"/>
                  <a:pt x="4628270" y="24618"/>
                  <a:pt x="5022166" y="0"/>
                </a:cubicBezTo>
              </a:path>
            </a:pathLst>
          </a:custGeom>
          <a:ln w="317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 name="フリーフォーム 14"/>
          <p:cNvSpPr/>
          <p:nvPr/>
        </p:nvSpPr>
        <p:spPr>
          <a:xfrm>
            <a:off x="3080825" y="3319975"/>
            <a:ext cx="3910818" cy="2757268"/>
          </a:xfrm>
          <a:custGeom>
            <a:avLst/>
            <a:gdLst>
              <a:gd name="connsiteX0" fmla="*/ 0 w 3910818"/>
              <a:gd name="connsiteY0" fmla="*/ 2757268 h 2757268"/>
              <a:gd name="connsiteX1" fmla="*/ 562707 w 3910818"/>
              <a:gd name="connsiteY1" fmla="*/ 2672862 h 2757268"/>
              <a:gd name="connsiteX2" fmla="*/ 1266092 w 3910818"/>
              <a:gd name="connsiteY2" fmla="*/ 2433711 h 2757268"/>
              <a:gd name="connsiteX3" fmla="*/ 1828800 w 3910818"/>
              <a:gd name="connsiteY3" fmla="*/ 2124222 h 2757268"/>
              <a:gd name="connsiteX4" fmla="*/ 2307101 w 3910818"/>
              <a:gd name="connsiteY4" fmla="*/ 1716259 h 2757268"/>
              <a:gd name="connsiteX5" fmla="*/ 2658793 w 3910818"/>
              <a:gd name="connsiteY5" fmla="*/ 1181687 h 2757268"/>
              <a:gd name="connsiteX6" fmla="*/ 2954215 w 3910818"/>
              <a:gd name="connsiteY6" fmla="*/ 604911 h 2757268"/>
              <a:gd name="connsiteX7" fmla="*/ 3038621 w 3910818"/>
              <a:gd name="connsiteY7" fmla="*/ 450167 h 2757268"/>
              <a:gd name="connsiteX8" fmla="*/ 3305907 w 3910818"/>
              <a:gd name="connsiteY8" fmla="*/ 211016 h 2757268"/>
              <a:gd name="connsiteX9" fmla="*/ 3587261 w 3910818"/>
              <a:gd name="connsiteY9" fmla="*/ 84407 h 2757268"/>
              <a:gd name="connsiteX10" fmla="*/ 3910818 w 3910818"/>
              <a:gd name="connsiteY10" fmla="*/ 0 h 275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10818" h="2757268">
                <a:moveTo>
                  <a:pt x="0" y="2757268"/>
                </a:moveTo>
                <a:cubicBezTo>
                  <a:pt x="175846" y="2742028"/>
                  <a:pt x="351692" y="2726788"/>
                  <a:pt x="562707" y="2672862"/>
                </a:cubicBezTo>
                <a:cubicBezTo>
                  <a:pt x="773722" y="2618936"/>
                  <a:pt x="1055077" y="2525151"/>
                  <a:pt x="1266092" y="2433711"/>
                </a:cubicBezTo>
                <a:cubicBezTo>
                  <a:pt x="1477107" y="2342271"/>
                  <a:pt x="1655299" y="2243797"/>
                  <a:pt x="1828800" y="2124222"/>
                </a:cubicBezTo>
                <a:cubicBezTo>
                  <a:pt x="2002302" y="2004647"/>
                  <a:pt x="2168769" y="1873348"/>
                  <a:pt x="2307101" y="1716259"/>
                </a:cubicBezTo>
                <a:cubicBezTo>
                  <a:pt x="2445433" y="1559170"/>
                  <a:pt x="2550941" y="1366912"/>
                  <a:pt x="2658793" y="1181687"/>
                </a:cubicBezTo>
                <a:cubicBezTo>
                  <a:pt x="2766645" y="996462"/>
                  <a:pt x="2890910" y="726831"/>
                  <a:pt x="2954215" y="604911"/>
                </a:cubicBezTo>
                <a:cubicBezTo>
                  <a:pt x="3017520" y="482991"/>
                  <a:pt x="2980006" y="515816"/>
                  <a:pt x="3038621" y="450167"/>
                </a:cubicBezTo>
                <a:cubicBezTo>
                  <a:pt x="3097236" y="384518"/>
                  <a:pt x="3214467" y="271976"/>
                  <a:pt x="3305907" y="211016"/>
                </a:cubicBezTo>
                <a:cubicBezTo>
                  <a:pt x="3397347" y="150056"/>
                  <a:pt x="3486443" y="119576"/>
                  <a:pt x="3587261" y="84407"/>
                </a:cubicBezTo>
                <a:cubicBezTo>
                  <a:pt x="3688079" y="49238"/>
                  <a:pt x="3799448" y="24619"/>
                  <a:pt x="3910818" y="0"/>
                </a:cubicBezTo>
              </a:path>
            </a:pathLst>
          </a:custGeom>
          <a:ln w="317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88066" name="Picture 2"/>
          <p:cNvPicPr>
            <a:picLocks noChangeAspect="1" noChangeArrowheads="1"/>
          </p:cNvPicPr>
          <p:nvPr/>
        </p:nvPicPr>
        <p:blipFill>
          <a:blip r:embed="rId2" cstate="print"/>
          <a:srcRect/>
          <a:stretch>
            <a:fillRect/>
          </a:stretch>
        </p:blipFill>
        <p:spPr bwMode="auto">
          <a:xfrm>
            <a:off x="5940152" y="4221088"/>
            <a:ext cx="2639363" cy="1117848"/>
          </a:xfrm>
          <a:prstGeom prst="rect">
            <a:avLst/>
          </a:prstGeom>
          <a:noFill/>
          <a:ln w="9525">
            <a:noFill/>
            <a:miter lim="800000"/>
            <a:headEnd/>
            <a:tailEnd/>
          </a:ln>
        </p:spPr>
      </p:pic>
      <p:sp>
        <p:nvSpPr>
          <p:cNvPr id="10" name="円/楕円 9"/>
          <p:cNvSpPr/>
          <p:nvPr/>
        </p:nvSpPr>
        <p:spPr>
          <a:xfrm>
            <a:off x="5652120" y="4221088"/>
            <a:ext cx="360040" cy="288032"/>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6520859" y="3964994"/>
            <a:ext cx="1723549" cy="400110"/>
          </a:xfrm>
          <a:prstGeom prst="rect">
            <a:avLst/>
          </a:prstGeom>
        </p:spPr>
        <p:txBody>
          <a:bodyPr wrap="none">
            <a:spAutoFit/>
          </a:bodyPr>
          <a:lstStyle/>
          <a:p>
            <a:r>
              <a:rPr lang="ja-JP" altLang="en-US" sz="2000" dirty="0" smtClean="0">
                <a:solidFill>
                  <a:schemeClr val="tx2"/>
                </a:solidFill>
                <a:latin typeface="メイリオ" pitchFamily="50" charset="-128"/>
                <a:ea typeface="メイリオ" pitchFamily="50" charset="-128"/>
              </a:rPr>
              <a:t>細かく見れば</a:t>
            </a:r>
            <a:endParaRPr lang="ja-JP" altLang="en-US" sz="2000" dirty="0">
              <a:solidFill>
                <a:schemeClr val="tx2"/>
              </a:solidFill>
            </a:endParaRPr>
          </a:p>
        </p:txBody>
      </p:sp>
      <p:sp>
        <p:nvSpPr>
          <p:cNvPr id="13" name="正方形/長方形 12"/>
          <p:cNvSpPr/>
          <p:nvPr/>
        </p:nvSpPr>
        <p:spPr>
          <a:xfrm>
            <a:off x="2267744" y="3861048"/>
            <a:ext cx="1723549" cy="707886"/>
          </a:xfrm>
          <a:prstGeom prst="rect">
            <a:avLst/>
          </a:prstGeom>
        </p:spPr>
        <p:txBody>
          <a:bodyPr wrap="none">
            <a:spAutoFit/>
          </a:bodyPr>
          <a:lstStyle/>
          <a:p>
            <a:r>
              <a:rPr lang="ja-JP" altLang="en-US" sz="2000" b="1" dirty="0" smtClean="0">
                <a:solidFill>
                  <a:schemeClr val="tx2"/>
                </a:solidFill>
                <a:latin typeface="メイリオ" pitchFamily="50" charset="-128"/>
                <a:ea typeface="メイリオ" pitchFamily="50" charset="-128"/>
              </a:rPr>
              <a:t>累積到着客数</a:t>
            </a:r>
            <a:endParaRPr lang="en-US" altLang="ja-JP" sz="2000" b="1" dirty="0" smtClean="0">
              <a:solidFill>
                <a:schemeClr val="tx2"/>
              </a:solidFill>
              <a:latin typeface="メイリオ" pitchFamily="50" charset="-128"/>
              <a:ea typeface="メイリオ" pitchFamily="50" charset="-128"/>
            </a:endParaRPr>
          </a:p>
          <a:p>
            <a:r>
              <a:rPr lang="ja-JP" altLang="en-US" sz="2000" b="1" dirty="0" smtClean="0">
                <a:solidFill>
                  <a:schemeClr val="tx2"/>
                </a:solidFill>
                <a:latin typeface="メイリオ" pitchFamily="50" charset="-128"/>
                <a:ea typeface="メイリオ" pitchFamily="50" charset="-128"/>
              </a:rPr>
              <a:t>：</a:t>
            </a:r>
            <a:r>
              <a:rPr lang="en-US" altLang="ja-JP" sz="2000" b="1" dirty="0" smtClean="0">
                <a:solidFill>
                  <a:schemeClr val="tx2"/>
                </a:solidFill>
                <a:latin typeface="メイリオ" pitchFamily="50" charset="-128"/>
                <a:ea typeface="メイリオ" pitchFamily="50" charset="-128"/>
              </a:rPr>
              <a:t>I(t)</a:t>
            </a:r>
            <a:endParaRPr lang="ja-JP" altLang="en-US" sz="2000" b="1" dirty="0">
              <a:solidFill>
                <a:schemeClr val="tx2"/>
              </a:solidFill>
              <a:latin typeface="メイリオ" pitchFamily="50" charset="-128"/>
              <a:ea typeface="メイリオ" pitchFamily="50" charset="-128"/>
            </a:endParaRPr>
          </a:p>
        </p:txBody>
      </p:sp>
      <p:sp>
        <p:nvSpPr>
          <p:cNvPr id="14" name="正方形/長方形 13"/>
          <p:cNvSpPr/>
          <p:nvPr/>
        </p:nvSpPr>
        <p:spPr>
          <a:xfrm>
            <a:off x="4860032" y="5373216"/>
            <a:ext cx="1723549" cy="707886"/>
          </a:xfrm>
          <a:prstGeom prst="rect">
            <a:avLst/>
          </a:prstGeom>
        </p:spPr>
        <p:txBody>
          <a:bodyPr wrap="none">
            <a:spAutoFit/>
          </a:bodyPr>
          <a:lstStyle/>
          <a:p>
            <a:r>
              <a:rPr lang="ja-JP" altLang="en-US" sz="2000" b="1" dirty="0" smtClean="0">
                <a:solidFill>
                  <a:schemeClr val="tx2"/>
                </a:solidFill>
                <a:latin typeface="メイリオ" pitchFamily="50" charset="-128"/>
                <a:ea typeface="メイリオ" pitchFamily="50" charset="-128"/>
              </a:rPr>
              <a:t>累積退去客数</a:t>
            </a:r>
            <a:endParaRPr lang="en-US" altLang="ja-JP" sz="2000" b="1" dirty="0" smtClean="0">
              <a:solidFill>
                <a:schemeClr val="tx2"/>
              </a:solidFill>
              <a:latin typeface="メイリオ" pitchFamily="50" charset="-128"/>
              <a:ea typeface="メイリオ" pitchFamily="50" charset="-128"/>
            </a:endParaRPr>
          </a:p>
          <a:p>
            <a:r>
              <a:rPr lang="ja-JP" altLang="en-US" sz="2000" b="1" dirty="0" smtClean="0">
                <a:solidFill>
                  <a:schemeClr val="tx2"/>
                </a:solidFill>
                <a:latin typeface="メイリオ" pitchFamily="50" charset="-128"/>
                <a:ea typeface="メイリオ" pitchFamily="50" charset="-128"/>
              </a:rPr>
              <a:t>：</a:t>
            </a:r>
            <a:r>
              <a:rPr lang="en-US" altLang="ja-JP" sz="2000" b="1" dirty="0" smtClean="0">
                <a:solidFill>
                  <a:schemeClr val="tx2"/>
                </a:solidFill>
                <a:latin typeface="メイリオ" pitchFamily="50" charset="-128"/>
                <a:ea typeface="メイリオ" pitchFamily="50" charset="-128"/>
              </a:rPr>
              <a:t>O(t)</a:t>
            </a:r>
            <a:endParaRPr lang="ja-JP" altLang="en-US" sz="2000" b="1" dirty="0">
              <a:solidFill>
                <a:schemeClr val="tx2"/>
              </a:solidFill>
              <a:latin typeface="メイリオ" pitchFamily="50" charset="-128"/>
              <a:ea typeface="メイリオ" pitchFamily="50"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メイリオ" pitchFamily="50" charset="-128"/>
                <a:ea typeface="メイリオ" pitchFamily="50" charset="-128"/>
              </a:rPr>
              <a:t>ここからの講義内容</a:t>
            </a:r>
            <a:endParaRPr kumimoji="1" lang="ja-JP" altLang="en-US"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467544" y="1772816"/>
            <a:ext cx="8424936" cy="4752528"/>
          </a:xfrm>
        </p:spPr>
        <p:txBody>
          <a:bodyPr>
            <a:normAutofit/>
          </a:bodyPr>
          <a:lstStyle/>
          <a:p>
            <a:r>
              <a:rPr lang="ja-JP" altLang="en-US" sz="2800" dirty="0" smtClean="0">
                <a:solidFill>
                  <a:schemeClr val="bg1">
                    <a:lumMod val="95000"/>
                  </a:schemeClr>
                </a:solidFill>
                <a:latin typeface="メイリオ" pitchFamily="50" charset="-128"/>
                <a:ea typeface="メイリオ" pitchFamily="50" charset="-128"/>
              </a:rPr>
              <a:t>待ち行列理論</a:t>
            </a:r>
            <a:endParaRPr lang="en-US" altLang="ja-JP" sz="2800" dirty="0" smtClean="0">
              <a:solidFill>
                <a:schemeClr val="bg1">
                  <a:lumMod val="95000"/>
                </a:schemeClr>
              </a:solidFill>
              <a:latin typeface="メイリオ" pitchFamily="50" charset="-128"/>
              <a:ea typeface="メイリオ" pitchFamily="50" charset="-128"/>
            </a:endParaRPr>
          </a:p>
          <a:p>
            <a:r>
              <a:rPr lang="ja-JP" altLang="en-US" sz="2800" b="1" dirty="0" smtClean="0">
                <a:solidFill>
                  <a:srgbClr val="C00000"/>
                </a:solidFill>
                <a:latin typeface="メイリオ" pitchFamily="50" charset="-128"/>
                <a:ea typeface="メイリオ" pitchFamily="50" charset="-128"/>
              </a:rPr>
              <a:t>平均値解析</a:t>
            </a:r>
            <a:endParaRPr lang="en-US" altLang="ja-JP" sz="2800" b="1" dirty="0" smtClean="0">
              <a:solidFill>
                <a:srgbClr val="C00000"/>
              </a:solidFill>
              <a:latin typeface="メイリオ" pitchFamily="50" charset="-128"/>
              <a:ea typeface="メイリオ" pitchFamily="50" charset="-128"/>
            </a:endParaRPr>
          </a:p>
          <a:p>
            <a:r>
              <a:rPr lang="ja-JP" altLang="en-US" sz="2800" dirty="0" smtClean="0">
                <a:solidFill>
                  <a:schemeClr val="bg1">
                    <a:lumMod val="95000"/>
                  </a:schemeClr>
                </a:solidFill>
                <a:latin typeface="メイリオ" pitchFamily="50" charset="-128"/>
                <a:ea typeface="メイリオ" pitchFamily="50" charset="-128"/>
              </a:rPr>
              <a:t>ラッシュアワーの問題</a:t>
            </a:r>
            <a:endParaRPr lang="en-US" altLang="ja-JP" sz="2800" dirty="0" smtClean="0">
              <a:solidFill>
                <a:schemeClr val="bg1">
                  <a:lumMod val="95000"/>
                </a:schemeClr>
              </a:solidFill>
              <a:latin typeface="メイリオ" pitchFamily="50" charset="-128"/>
              <a:ea typeface="メイリオ" pitchFamily="50" charset="-128"/>
            </a:endParaRPr>
          </a:p>
          <a:p>
            <a:pPr>
              <a:spcBef>
                <a:spcPts val="0"/>
              </a:spcBef>
              <a:buNone/>
            </a:pPr>
            <a:r>
              <a:rPr lang="ja-JP" altLang="en-US" sz="2800" dirty="0" smtClean="0">
                <a:solidFill>
                  <a:schemeClr val="bg1">
                    <a:lumMod val="95000"/>
                  </a:schemeClr>
                </a:solidFill>
                <a:latin typeface="メイリオ" pitchFamily="50" charset="-128"/>
                <a:ea typeface="メイリオ" pitchFamily="50" charset="-128"/>
              </a:rPr>
              <a:t>　～累積グラフと流体近似～</a:t>
            </a:r>
            <a:endParaRPr lang="en-US" altLang="ja-JP" sz="2800" dirty="0" smtClean="0">
              <a:solidFill>
                <a:schemeClr val="bg1">
                  <a:lumMod val="95000"/>
                </a:schemeClr>
              </a:solidFill>
              <a:latin typeface="メイリオ" pitchFamily="50" charset="-128"/>
              <a:ea typeface="メイリオ" pitchFamily="50" charset="-128"/>
            </a:endParaRPr>
          </a:p>
          <a:p>
            <a:r>
              <a:rPr lang="ja-JP" altLang="en-US" sz="2800" dirty="0" smtClean="0">
                <a:solidFill>
                  <a:schemeClr val="bg1">
                    <a:lumMod val="95000"/>
                  </a:schemeClr>
                </a:solidFill>
                <a:latin typeface="メイリオ" pitchFamily="50" charset="-128"/>
                <a:ea typeface="メイリオ" pitchFamily="50" charset="-128"/>
              </a:rPr>
              <a:t>平均値とばらつき</a:t>
            </a:r>
            <a:endParaRPr lang="en-US" altLang="ja-JP" sz="2800" dirty="0" smtClean="0">
              <a:solidFill>
                <a:schemeClr val="bg1">
                  <a:lumMod val="95000"/>
                </a:schemeClr>
              </a:solidFill>
              <a:latin typeface="メイリオ" pitchFamily="50" charset="-128"/>
              <a:ea typeface="メイリオ" pitchFamily="50" charset="-128"/>
            </a:endParaRPr>
          </a:p>
          <a:p>
            <a:r>
              <a:rPr lang="ja-JP" altLang="en-US" sz="2800" dirty="0" smtClean="0">
                <a:solidFill>
                  <a:schemeClr val="bg1">
                    <a:lumMod val="95000"/>
                  </a:schemeClr>
                </a:solidFill>
                <a:latin typeface="メイリオ" pitchFamily="50" charset="-128"/>
                <a:ea typeface="メイリオ" pitchFamily="50" charset="-128"/>
              </a:rPr>
              <a:t>携帯電話の呼損率</a:t>
            </a:r>
            <a:endParaRPr lang="en-US" altLang="ja-JP" sz="2800" dirty="0" smtClean="0">
              <a:solidFill>
                <a:schemeClr val="bg1">
                  <a:lumMod val="95000"/>
                </a:schemeClr>
              </a:solidFill>
              <a:latin typeface="メイリオ" pitchFamily="50" charset="-128"/>
              <a:ea typeface="メイリオ" pitchFamily="50" charset="-128"/>
            </a:endParaRPr>
          </a:p>
          <a:p>
            <a:r>
              <a:rPr lang="ja-JP" altLang="en-US" sz="2800" dirty="0" smtClean="0">
                <a:solidFill>
                  <a:schemeClr val="bg1">
                    <a:lumMod val="95000"/>
                  </a:schemeClr>
                </a:solidFill>
                <a:latin typeface="メイリオ" pitchFamily="50" charset="-128"/>
                <a:ea typeface="メイリオ" pitchFamily="50" charset="-128"/>
              </a:rPr>
              <a:t>待ち時間のシミュレーション分析</a:t>
            </a:r>
            <a:endParaRPr lang="en-US" altLang="ja-JP" sz="2800" dirty="0" smtClean="0">
              <a:solidFill>
                <a:schemeClr val="bg1">
                  <a:lumMod val="95000"/>
                </a:schemeClr>
              </a:solidFill>
              <a:latin typeface="メイリオ" pitchFamily="50" charset="-128"/>
              <a:ea typeface="メイリオ" pitchFamily="50" charset="-12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latin typeface="メイリオ" pitchFamily="50" charset="-128"/>
                <a:ea typeface="メイリオ" pitchFamily="50" charset="-128"/>
              </a:rPr>
              <a:t>平均滞在時間の測り方</a:t>
            </a:r>
            <a:endParaRPr kumimoji="1" lang="ja-JP" altLang="en-US"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467544" y="1772816"/>
            <a:ext cx="8424936" cy="4752528"/>
          </a:xfrm>
        </p:spPr>
        <p:txBody>
          <a:bodyPr>
            <a:normAutofit/>
          </a:bodyPr>
          <a:lstStyle/>
          <a:p>
            <a:r>
              <a:rPr lang="ja-JP" altLang="en-US" sz="2800" dirty="0" smtClean="0">
                <a:solidFill>
                  <a:schemeClr val="tx2"/>
                </a:solidFill>
                <a:latin typeface="メイリオ" pitchFamily="50" charset="-128"/>
                <a:ea typeface="メイリオ" pitchFamily="50" charset="-128"/>
              </a:rPr>
              <a:t>例：空中写真を撮って数える</a:t>
            </a:r>
            <a:r>
              <a:rPr lang="en-US" altLang="ja-JP" sz="2800" dirty="0" smtClean="0">
                <a:solidFill>
                  <a:schemeClr val="tx2"/>
                </a:solidFill>
                <a:latin typeface="メイリオ" pitchFamily="50" charset="-128"/>
                <a:ea typeface="メイリオ" pitchFamily="50" charset="-128"/>
              </a:rPr>
              <a:t>(</a:t>
            </a:r>
            <a:r>
              <a:rPr lang="ja-JP" altLang="en-US" sz="2800" dirty="0" smtClean="0">
                <a:solidFill>
                  <a:schemeClr val="tx2"/>
                </a:solidFill>
                <a:latin typeface="メイリオ" pitchFamily="50" charset="-128"/>
                <a:ea typeface="メイリオ" pitchFamily="50" charset="-128"/>
              </a:rPr>
              <a:t>マスコミでよくある</a:t>
            </a:r>
            <a:r>
              <a:rPr lang="en-US" altLang="ja-JP" sz="2800" dirty="0" smtClean="0">
                <a:solidFill>
                  <a:schemeClr val="tx2"/>
                </a:solidFill>
                <a:latin typeface="メイリオ" pitchFamily="50" charset="-128"/>
                <a:ea typeface="メイリオ" pitchFamily="50" charset="-128"/>
              </a:rPr>
              <a:t>『</a:t>
            </a:r>
            <a:r>
              <a:rPr lang="ja-JP" altLang="en-US" sz="2800" dirty="0" smtClean="0">
                <a:solidFill>
                  <a:schemeClr val="tx2"/>
                </a:solidFill>
                <a:latin typeface="メイリオ" pitchFamily="50" charset="-128"/>
                <a:ea typeface="メイリオ" pitchFamily="50" charset="-128"/>
              </a:rPr>
              <a:t>〇〇調べ</a:t>
            </a:r>
            <a:r>
              <a:rPr lang="en-US" altLang="ja-JP" sz="2800" dirty="0" smtClean="0">
                <a:solidFill>
                  <a:schemeClr val="tx2"/>
                </a:solidFill>
                <a:latin typeface="メイリオ" pitchFamily="50" charset="-128"/>
                <a:ea typeface="メイリオ" pitchFamily="50" charset="-128"/>
              </a:rPr>
              <a:t>』</a:t>
            </a:r>
            <a:r>
              <a:rPr lang="ja-JP" altLang="en-US" sz="2800" dirty="0" smtClean="0">
                <a:solidFill>
                  <a:schemeClr val="tx2"/>
                </a:solidFill>
                <a:latin typeface="メイリオ" pitchFamily="50" charset="-128"/>
                <a:ea typeface="メイリオ" pitchFamily="50" charset="-128"/>
              </a:rPr>
              <a:t>をこの類</a:t>
            </a:r>
            <a:r>
              <a:rPr lang="en-US" altLang="ja-JP" sz="2800" dirty="0" smtClean="0">
                <a:solidFill>
                  <a:schemeClr val="tx2"/>
                </a:solidFill>
                <a:latin typeface="メイリオ" pitchFamily="50" charset="-128"/>
                <a:ea typeface="メイリオ" pitchFamily="50" charset="-128"/>
              </a:rPr>
              <a:t>)</a:t>
            </a:r>
          </a:p>
          <a:p>
            <a:r>
              <a:rPr lang="ja-JP" altLang="en-US" sz="2800" b="1" dirty="0" smtClean="0">
                <a:solidFill>
                  <a:srgbClr val="008000"/>
                </a:solidFill>
                <a:latin typeface="メイリオ" pitchFamily="50" charset="-128"/>
                <a:ea typeface="メイリオ" pitchFamily="50" charset="-128"/>
              </a:rPr>
              <a:t>滞在者数</a:t>
            </a:r>
            <a:r>
              <a:rPr lang="ja-JP" altLang="en-US" sz="2800" dirty="0" smtClean="0">
                <a:solidFill>
                  <a:schemeClr val="tx2"/>
                </a:solidFill>
                <a:latin typeface="メイリオ" pitchFamily="50" charset="-128"/>
                <a:ea typeface="メイリオ" pitchFamily="50" charset="-128"/>
              </a:rPr>
              <a:t>＝累積入場者数－累積退場者数</a:t>
            </a:r>
            <a:endParaRPr lang="en-US" altLang="ja-JP" sz="2800" dirty="0" smtClean="0">
              <a:solidFill>
                <a:schemeClr val="tx2"/>
              </a:solidFill>
              <a:latin typeface="メイリオ" pitchFamily="50" charset="-128"/>
              <a:ea typeface="メイリオ" pitchFamily="50" charset="-128"/>
            </a:endParaRPr>
          </a:p>
        </p:txBody>
      </p:sp>
      <p:cxnSp>
        <p:nvCxnSpPr>
          <p:cNvPr id="4" name="直線矢印コネクタ 3"/>
          <p:cNvCxnSpPr/>
          <p:nvPr/>
        </p:nvCxnSpPr>
        <p:spPr>
          <a:xfrm flipV="1">
            <a:off x="1691680" y="3645024"/>
            <a:ext cx="0" cy="3024336"/>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5" name="直線矢印コネクタ 4"/>
          <p:cNvCxnSpPr/>
          <p:nvPr/>
        </p:nvCxnSpPr>
        <p:spPr>
          <a:xfrm>
            <a:off x="1691680" y="6669360"/>
            <a:ext cx="5832648" cy="0"/>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6" name="フリーフォーム 5"/>
          <p:cNvSpPr/>
          <p:nvPr/>
        </p:nvSpPr>
        <p:spPr>
          <a:xfrm>
            <a:off x="1688123" y="3711846"/>
            <a:ext cx="5162843" cy="2961249"/>
          </a:xfrm>
          <a:custGeom>
            <a:avLst/>
            <a:gdLst>
              <a:gd name="connsiteX0" fmla="*/ 0 w 5162843"/>
              <a:gd name="connsiteY0" fmla="*/ 2961249 h 2961249"/>
              <a:gd name="connsiteX1" fmla="*/ 1744394 w 5162843"/>
              <a:gd name="connsiteY1" fmla="*/ 1132449 h 2961249"/>
              <a:gd name="connsiteX2" fmla="*/ 2560320 w 5162843"/>
              <a:gd name="connsiteY2" fmla="*/ 499403 h 2961249"/>
              <a:gd name="connsiteX3" fmla="*/ 3418449 w 5162843"/>
              <a:gd name="connsiteY3" fmla="*/ 218049 h 2961249"/>
              <a:gd name="connsiteX4" fmla="*/ 4586068 w 5162843"/>
              <a:gd name="connsiteY4" fmla="*/ 35169 h 2961249"/>
              <a:gd name="connsiteX5" fmla="*/ 5162843 w 5162843"/>
              <a:gd name="connsiteY5" fmla="*/ 7033 h 296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2843" h="2961249">
                <a:moveTo>
                  <a:pt x="0" y="2961249"/>
                </a:moveTo>
                <a:cubicBezTo>
                  <a:pt x="658837" y="2252003"/>
                  <a:pt x="1317674" y="1542757"/>
                  <a:pt x="1744394" y="1132449"/>
                </a:cubicBezTo>
                <a:cubicBezTo>
                  <a:pt x="2171114" y="722141"/>
                  <a:pt x="2281311" y="651803"/>
                  <a:pt x="2560320" y="499403"/>
                </a:cubicBezTo>
                <a:cubicBezTo>
                  <a:pt x="2839329" y="347003"/>
                  <a:pt x="3080824" y="295421"/>
                  <a:pt x="3418449" y="218049"/>
                </a:cubicBezTo>
                <a:cubicBezTo>
                  <a:pt x="3756074" y="140677"/>
                  <a:pt x="4295336" y="70338"/>
                  <a:pt x="4586068" y="35169"/>
                </a:cubicBezTo>
                <a:cubicBezTo>
                  <a:pt x="4876800" y="0"/>
                  <a:pt x="5019821" y="3516"/>
                  <a:pt x="5162843" y="7033"/>
                </a:cubicBezTo>
              </a:path>
            </a:pathLst>
          </a:custGeom>
          <a:ln w="317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フリーフォーム 6"/>
          <p:cNvSpPr/>
          <p:nvPr/>
        </p:nvSpPr>
        <p:spPr>
          <a:xfrm>
            <a:off x="1688123" y="3718879"/>
            <a:ext cx="5120640" cy="2954216"/>
          </a:xfrm>
          <a:custGeom>
            <a:avLst/>
            <a:gdLst>
              <a:gd name="connsiteX0" fmla="*/ 0 w 5120640"/>
              <a:gd name="connsiteY0" fmla="*/ 2954216 h 2954216"/>
              <a:gd name="connsiteX1" fmla="*/ 562708 w 5120640"/>
              <a:gd name="connsiteY1" fmla="*/ 2883877 h 2954216"/>
              <a:gd name="connsiteX2" fmla="*/ 1266092 w 5120640"/>
              <a:gd name="connsiteY2" fmla="*/ 2715065 h 2954216"/>
              <a:gd name="connsiteX3" fmla="*/ 2025748 w 5120640"/>
              <a:gd name="connsiteY3" fmla="*/ 2433711 h 2954216"/>
              <a:gd name="connsiteX4" fmla="*/ 2700997 w 5120640"/>
              <a:gd name="connsiteY4" fmla="*/ 2110154 h 2954216"/>
              <a:gd name="connsiteX5" fmla="*/ 3193366 w 5120640"/>
              <a:gd name="connsiteY5" fmla="*/ 1730327 h 2954216"/>
              <a:gd name="connsiteX6" fmla="*/ 3840480 w 5120640"/>
              <a:gd name="connsiteY6" fmla="*/ 1153551 h 2954216"/>
              <a:gd name="connsiteX7" fmla="*/ 4178105 w 5120640"/>
              <a:gd name="connsiteY7" fmla="*/ 731520 h 2954216"/>
              <a:gd name="connsiteX8" fmla="*/ 4403188 w 5120640"/>
              <a:gd name="connsiteY8" fmla="*/ 351693 h 2954216"/>
              <a:gd name="connsiteX9" fmla="*/ 4600135 w 5120640"/>
              <a:gd name="connsiteY9" fmla="*/ 154745 h 2954216"/>
              <a:gd name="connsiteX10" fmla="*/ 5120640 w 5120640"/>
              <a:gd name="connsiteY10" fmla="*/ 0 h 2954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20640" h="2954216">
                <a:moveTo>
                  <a:pt x="0" y="2954216"/>
                </a:moveTo>
                <a:cubicBezTo>
                  <a:pt x="175846" y="2938976"/>
                  <a:pt x="351693" y="2923736"/>
                  <a:pt x="562708" y="2883877"/>
                </a:cubicBezTo>
                <a:cubicBezTo>
                  <a:pt x="773723" y="2844019"/>
                  <a:pt x="1022252" y="2790093"/>
                  <a:pt x="1266092" y="2715065"/>
                </a:cubicBezTo>
                <a:cubicBezTo>
                  <a:pt x="1509932" y="2640037"/>
                  <a:pt x="1786597" y="2534529"/>
                  <a:pt x="2025748" y="2433711"/>
                </a:cubicBezTo>
                <a:cubicBezTo>
                  <a:pt x="2264899" y="2332893"/>
                  <a:pt x="2506394" y="2227385"/>
                  <a:pt x="2700997" y="2110154"/>
                </a:cubicBezTo>
                <a:cubicBezTo>
                  <a:pt x="2895600" y="1992923"/>
                  <a:pt x="3003452" y="1889761"/>
                  <a:pt x="3193366" y="1730327"/>
                </a:cubicBezTo>
                <a:cubicBezTo>
                  <a:pt x="3383280" y="1570893"/>
                  <a:pt x="3676357" y="1320019"/>
                  <a:pt x="3840480" y="1153551"/>
                </a:cubicBezTo>
                <a:cubicBezTo>
                  <a:pt x="4004603" y="987083"/>
                  <a:pt x="4084320" y="865163"/>
                  <a:pt x="4178105" y="731520"/>
                </a:cubicBezTo>
                <a:cubicBezTo>
                  <a:pt x="4271890" y="597877"/>
                  <a:pt x="4332850" y="447822"/>
                  <a:pt x="4403188" y="351693"/>
                </a:cubicBezTo>
                <a:cubicBezTo>
                  <a:pt x="4473526" y="255564"/>
                  <a:pt x="4480560" y="213361"/>
                  <a:pt x="4600135" y="154745"/>
                </a:cubicBezTo>
                <a:cubicBezTo>
                  <a:pt x="4719710" y="96130"/>
                  <a:pt x="4920175" y="48065"/>
                  <a:pt x="5120640" y="0"/>
                </a:cubicBezTo>
              </a:path>
            </a:pathLst>
          </a:custGeom>
          <a:ln w="317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8" name="直線コネクタ 7"/>
          <p:cNvCxnSpPr/>
          <p:nvPr/>
        </p:nvCxnSpPr>
        <p:spPr>
          <a:xfrm flipV="1">
            <a:off x="4211960" y="4221088"/>
            <a:ext cx="0" cy="2448272"/>
          </a:xfrm>
          <a:prstGeom prst="line">
            <a:avLst/>
          </a:prstGeom>
          <a:ln w="1905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2195736" y="4149080"/>
            <a:ext cx="1723549" cy="707886"/>
          </a:xfrm>
          <a:prstGeom prst="rect">
            <a:avLst/>
          </a:prstGeom>
        </p:spPr>
        <p:txBody>
          <a:bodyPr wrap="none">
            <a:spAutoFit/>
          </a:bodyPr>
          <a:lstStyle/>
          <a:p>
            <a:r>
              <a:rPr lang="ja-JP" altLang="en-US" sz="2000" b="1" dirty="0" smtClean="0">
                <a:solidFill>
                  <a:schemeClr val="tx2"/>
                </a:solidFill>
                <a:latin typeface="メイリオ" pitchFamily="50" charset="-128"/>
                <a:ea typeface="メイリオ" pitchFamily="50" charset="-128"/>
              </a:rPr>
              <a:t>累積入場者数</a:t>
            </a:r>
            <a:endParaRPr lang="en-US" altLang="ja-JP" sz="2000" b="1" dirty="0" smtClean="0">
              <a:solidFill>
                <a:schemeClr val="tx2"/>
              </a:solidFill>
              <a:latin typeface="メイリオ" pitchFamily="50" charset="-128"/>
              <a:ea typeface="メイリオ" pitchFamily="50" charset="-128"/>
            </a:endParaRPr>
          </a:p>
          <a:p>
            <a:r>
              <a:rPr lang="ja-JP" altLang="en-US" sz="2000" b="1" dirty="0" smtClean="0">
                <a:solidFill>
                  <a:schemeClr val="tx2"/>
                </a:solidFill>
                <a:latin typeface="メイリオ" pitchFamily="50" charset="-128"/>
                <a:ea typeface="メイリオ" pitchFamily="50" charset="-128"/>
              </a:rPr>
              <a:t>：</a:t>
            </a:r>
            <a:r>
              <a:rPr lang="en-US" altLang="ja-JP" sz="2000" b="1" dirty="0" smtClean="0">
                <a:solidFill>
                  <a:schemeClr val="tx2"/>
                </a:solidFill>
                <a:latin typeface="メイリオ" pitchFamily="50" charset="-128"/>
                <a:ea typeface="メイリオ" pitchFamily="50" charset="-128"/>
              </a:rPr>
              <a:t>I(t)</a:t>
            </a:r>
            <a:endParaRPr lang="ja-JP" altLang="en-US" sz="2000" b="1" dirty="0"/>
          </a:p>
        </p:txBody>
      </p:sp>
      <p:sp>
        <p:nvSpPr>
          <p:cNvPr id="10" name="正方形/長方形 9"/>
          <p:cNvSpPr/>
          <p:nvPr/>
        </p:nvSpPr>
        <p:spPr>
          <a:xfrm>
            <a:off x="5076056" y="5229200"/>
            <a:ext cx="1723549" cy="707886"/>
          </a:xfrm>
          <a:prstGeom prst="rect">
            <a:avLst/>
          </a:prstGeom>
        </p:spPr>
        <p:txBody>
          <a:bodyPr wrap="none">
            <a:spAutoFit/>
          </a:bodyPr>
          <a:lstStyle/>
          <a:p>
            <a:r>
              <a:rPr lang="ja-JP" altLang="en-US" sz="2000" b="1" dirty="0" smtClean="0">
                <a:solidFill>
                  <a:srgbClr val="C00000"/>
                </a:solidFill>
                <a:latin typeface="メイリオ" pitchFamily="50" charset="-128"/>
                <a:ea typeface="メイリオ" pitchFamily="50" charset="-128"/>
              </a:rPr>
              <a:t>累積退場者数</a:t>
            </a:r>
            <a:endParaRPr lang="en-US" altLang="ja-JP" sz="2000" b="1" dirty="0" smtClean="0">
              <a:solidFill>
                <a:srgbClr val="C00000"/>
              </a:solidFill>
              <a:latin typeface="メイリオ" pitchFamily="50" charset="-128"/>
              <a:ea typeface="メイリオ" pitchFamily="50" charset="-128"/>
            </a:endParaRPr>
          </a:p>
          <a:p>
            <a:r>
              <a:rPr lang="ja-JP" altLang="en-US" sz="2000" b="1" dirty="0" smtClean="0">
                <a:solidFill>
                  <a:srgbClr val="C00000"/>
                </a:solidFill>
                <a:latin typeface="メイリオ" pitchFamily="50" charset="-128"/>
                <a:ea typeface="メイリオ" pitchFamily="50" charset="-128"/>
              </a:rPr>
              <a:t>：</a:t>
            </a:r>
            <a:r>
              <a:rPr lang="en-US" altLang="ja-JP" sz="2000" b="1" dirty="0" smtClean="0">
                <a:solidFill>
                  <a:srgbClr val="C00000"/>
                </a:solidFill>
                <a:latin typeface="メイリオ" pitchFamily="50" charset="-128"/>
                <a:ea typeface="メイリオ" pitchFamily="50" charset="-128"/>
              </a:rPr>
              <a:t>O(t)</a:t>
            </a:r>
            <a:endParaRPr lang="ja-JP" altLang="en-US" sz="2000" b="1" dirty="0">
              <a:solidFill>
                <a:srgbClr val="C00000"/>
              </a:solidFill>
            </a:endParaRPr>
          </a:p>
        </p:txBody>
      </p:sp>
      <p:sp>
        <p:nvSpPr>
          <p:cNvPr id="11" name="正方形/長方形 10"/>
          <p:cNvSpPr/>
          <p:nvPr/>
        </p:nvSpPr>
        <p:spPr>
          <a:xfrm>
            <a:off x="7524328" y="6516052"/>
            <a:ext cx="646331" cy="369332"/>
          </a:xfrm>
          <a:prstGeom prst="rect">
            <a:avLst/>
          </a:prstGeom>
        </p:spPr>
        <p:txBody>
          <a:bodyPr wrap="none">
            <a:spAutoFit/>
          </a:bodyPr>
          <a:lstStyle/>
          <a:p>
            <a:r>
              <a:rPr lang="ja-JP" altLang="en-US" dirty="0" smtClean="0">
                <a:solidFill>
                  <a:schemeClr val="tx2"/>
                </a:solidFill>
                <a:latin typeface="メイリオ" pitchFamily="50" charset="-128"/>
                <a:ea typeface="メイリオ" pitchFamily="50" charset="-128"/>
              </a:rPr>
              <a:t>時間</a:t>
            </a:r>
            <a:endParaRPr lang="ja-JP" altLang="en-US" dirty="0"/>
          </a:p>
        </p:txBody>
      </p:sp>
      <p:sp>
        <p:nvSpPr>
          <p:cNvPr id="12" name="正方形/長方形 11"/>
          <p:cNvSpPr/>
          <p:nvPr/>
        </p:nvSpPr>
        <p:spPr>
          <a:xfrm>
            <a:off x="973341" y="3573016"/>
            <a:ext cx="646331" cy="369332"/>
          </a:xfrm>
          <a:prstGeom prst="rect">
            <a:avLst/>
          </a:prstGeom>
        </p:spPr>
        <p:txBody>
          <a:bodyPr wrap="none">
            <a:spAutoFit/>
          </a:bodyPr>
          <a:lstStyle/>
          <a:p>
            <a:r>
              <a:rPr lang="ja-JP" altLang="en-US" dirty="0" smtClean="0">
                <a:solidFill>
                  <a:schemeClr val="tx2"/>
                </a:solidFill>
                <a:latin typeface="メイリオ" pitchFamily="50" charset="-128"/>
                <a:ea typeface="メイリオ" pitchFamily="50" charset="-128"/>
              </a:rPr>
              <a:t>人数</a:t>
            </a:r>
            <a:endParaRPr lang="ja-JP" altLang="en-US" dirty="0"/>
          </a:p>
        </p:txBody>
      </p:sp>
      <p:cxnSp>
        <p:nvCxnSpPr>
          <p:cNvPr id="13" name="直線矢印コネクタ 12"/>
          <p:cNvCxnSpPr/>
          <p:nvPr/>
        </p:nvCxnSpPr>
        <p:spPr>
          <a:xfrm>
            <a:off x="4211960" y="4221088"/>
            <a:ext cx="0" cy="1666023"/>
          </a:xfrm>
          <a:prstGeom prst="straightConnector1">
            <a:avLst/>
          </a:prstGeom>
          <a:ln w="38100">
            <a:solidFill>
              <a:srgbClr val="008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正方形/長方形 13"/>
          <p:cNvSpPr/>
          <p:nvPr/>
        </p:nvSpPr>
        <p:spPr>
          <a:xfrm>
            <a:off x="7884368" y="56818"/>
            <a:ext cx="1210588" cy="707886"/>
          </a:xfrm>
          <a:prstGeom prst="rect">
            <a:avLst/>
          </a:prstGeom>
          <a:ln w="22225">
            <a:solidFill>
              <a:srgbClr val="C00000"/>
            </a:solidFill>
          </a:ln>
        </p:spPr>
        <p:txBody>
          <a:bodyPr wrap="none">
            <a:spAutoFit/>
          </a:bodyPr>
          <a:lstStyle/>
          <a:p>
            <a:r>
              <a:rPr lang="ja-JP" altLang="en-US" sz="2000" b="1" dirty="0" smtClean="0">
                <a:solidFill>
                  <a:schemeClr val="tx2"/>
                </a:solidFill>
                <a:latin typeface="メイリオ" pitchFamily="50" charset="-128"/>
                <a:ea typeface="メイリオ" pitchFamily="50" charset="-128"/>
              </a:rPr>
              <a:t>テキスト</a:t>
            </a:r>
            <a:endParaRPr lang="en-US" altLang="ja-JP" sz="2000" b="1" dirty="0" smtClean="0">
              <a:solidFill>
                <a:schemeClr val="tx2"/>
              </a:solidFill>
              <a:latin typeface="メイリオ" pitchFamily="50" charset="-128"/>
              <a:ea typeface="メイリオ" pitchFamily="50" charset="-128"/>
            </a:endParaRPr>
          </a:p>
          <a:p>
            <a:r>
              <a:rPr lang="en-US" altLang="ja-JP" sz="2000" b="1" dirty="0" smtClean="0">
                <a:solidFill>
                  <a:schemeClr val="tx2"/>
                </a:solidFill>
                <a:latin typeface="メイリオ" pitchFamily="50" charset="-128"/>
                <a:ea typeface="メイリオ" pitchFamily="50" charset="-128"/>
              </a:rPr>
              <a:t>P.246</a:t>
            </a:r>
            <a:r>
              <a:rPr lang="ja-JP" altLang="en-US" sz="2000" b="1" dirty="0" smtClean="0">
                <a:solidFill>
                  <a:schemeClr val="tx2"/>
                </a:solidFill>
                <a:latin typeface="メイリオ" pitchFamily="50" charset="-128"/>
                <a:ea typeface="メイリオ" pitchFamily="50" charset="-128"/>
              </a:rPr>
              <a:t>～</a:t>
            </a:r>
            <a:endParaRPr lang="ja-JP" altLang="en-US" sz="2000" b="1" dirty="0">
              <a:solidFill>
                <a:schemeClr val="tx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latin typeface="メイリオ" pitchFamily="50" charset="-128"/>
                <a:ea typeface="メイリオ" pitchFamily="50" charset="-128"/>
              </a:rPr>
              <a:t>本日習得してほしいこと！</a:t>
            </a:r>
            <a:endParaRPr kumimoji="1" lang="ja-JP" altLang="en-US" b="1" dirty="0">
              <a:latin typeface="メイリオ" pitchFamily="50" charset="-128"/>
              <a:ea typeface="メイリオ" pitchFamily="50" charset="-128"/>
            </a:endParaRPr>
          </a:p>
        </p:txBody>
      </p:sp>
      <p:sp>
        <p:nvSpPr>
          <p:cNvPr id="4" name="テキスト ボックス 3"/>
          <p:cNvSpPr txBox="1"/>
          <p:nvPr/>
        </p:nvSpPr>
        <p:spPr>
          <a:xfrm>
            <a:off x="251520" y="2636912"/>
            <a:ext cx="8748464" cy="2308324"/>
          </a:xfrm>
          <a:prstGeom prst="rect">
            <a:avLst/>
          </a:prstGeom>
          <a:noFill/>
        </p:spPr>
        <p:txBody>
          <a:bodyPr wrap="square" rtlCol="0">
            <a:spAutoFit/>
          </a:bodyPr>
          <a:lstStyle/>
          <a:p>
            <a:r>
              <a:rPr lang="ja-JP" altLang="en-US" sz="4800" b="1" dirty="0" smtClean="0">
                <a:solidFill>
                  <a:schemeClr val="tx2"/>
                </a:solidFill>
                <a:latin typeface="メイリオ" pitchFamily="50" charset="-128"/>
                <a:ea typeface="メイリオ" pitchFamily="50" charset="-128"/>
              </a:rPr>
              <a:t>関西人は行列に並ぶこと＆待つことが嫌い？？だったら，</a:t>
            </a:r>
            <a:r>
              <a:rPr lang="ja-JP" altLang="en-US" sz="4800" b="1" dirty="0" smtClean="0">
                <a:solidFill>
                  <a:srgbClr val="C00000"/>
                </a:solidFill>
                <a:latin typeface="メイリオ" pitchFamily="50" charset="-128"/>
                <a:ea typeface="メイリオ" pitchFamily="50" charset="-128"/>
              </a:rPr>
              <a:t>待ち行列</a:t>
            </a:r>
            <a:r>
              <a:rPr lang="ja-JP" altLang="en-US" sz="4800" b="1" dirty="0" smtClean="0">
                <a:solidFill>
                  <a:schemeClr val="tx2"/>
                </a:solidFill>
                <a:latin typeface="メイリオ" pitchFamily="50" charset="-128"/>
                <a:ea typeface="メイリオ" pitchFamily="50" charset="-128"/>
              </a:rPr>
              <a:t>をしっかり勉強しよう！</a:t>
            </a:r>
            <a:endParaRPr kumimoji="1" lang="ja-JP" altLang="en-US" sz="4800" b="1" dirty="0">
              <a:solidFill>
                <a:schemeClr val="tx2"/>
              </a:solidFill>
              <a:latin typeface="メイリオ" pitchFamily="50" charset="-128"/>
              <a:ea typeface="メイリオ" pitchFamily="50"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latin typeface="メイリオ" pitchFamily="50" charset="-128"/>
                <a:ea typeface="メイリオ" pitchFamily="50" charset="-128"/>
              </a:rPr>
              <a:t>平均滞在時間の測り方</a:t>
            </a:r>
            <a:endParaRPr kumimoji="1" lang="ja-JP" altLang="en-US"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467544" y="1772816"/>
            <a:ext cx="8424936" cy="4752528"/>
          </a:xfrm>
        </p:spPr>
        <p:txBody>
          <a:bodyPr>
            <a:normAutofit/>
          </a:bodyPr>
          <a:lstStyle/>
          <a:p>
            <a:r>
              <a:rPr lang="ja-JP" altLang="en-US" sz="2800" dirty="0" smtClean="0">
                <a:solidFill>
                  <a:schemeClr val="tx2"/>
                </a:solidFill>
                <a:latin typeface="メイリオ" pitchFamily="50" charset="-128"/>
                <a:ea typeface="メイリオ" pitchFamily="50" charset="-128"/>
              </a:rPr>
              <a:t>例：調査カード</a:t>
            </a:r>
            <a:r>
              <a:rPr lang="en-US" altLang="ja-JP" sz="2800" dirty="0" smtClean="0">
                <a:solidFill>
                  <a:schemeClr val="tx2"/>
                </a:solidFill>
                <a:latin typeface="メイリオ" pitchFamily="50" charset="-128"/>
                <a:ea typeface="メイリオ" pitchFamily="50" charset="-128"/>
              </a:rPr>
              <a:t>(</a:t>
            </a:r>
            <a:r>
              <a:rPr lang="ja-JP" altLang="en-US" sz="2800" dirty="0" smtClean="0">
                <a:solidFill>
                  <a:schemeClr val="tx2"/>
                </a:solidFill>
                <a:latin typeface="メイリオ" pitchFamily="50" charset="-128"/>
                <a:ea typeface="メイリオ" pitchFamily="50" charset="-128"/>
              </a:rPr>
              <a:t>入場時に手渡し，退去時に回収</a:t>
            </a:r>
            <a:r>
              <a:rPr lang="en-US" altLang="ja-JP" sz="2800" dirty="0" smtClean="0">
                <a:solidFill>
                  <a:schemeClr val="tx2"/>
                </a:solidFill>
                <a:latin typeface="メイリオ" pitchFamily="50" charset="-128"/>
                <a:ea typeface="メイリオ" pitchFamily="50" charset="-128"/>
              </a:rPr>
              <a:t>)</a:t>
            </a:r>
          </a:p>
          <a:p>
            <a:r>
              <a:rPr lang="ja-JP" altLang="en-US" sz="2800" b="1" dirty="0" smtClean="0">
                <a:solidFill>
                  <a:srgbClr val="002060"/>
                </a:solidFill>
                <a:latin typeface="メイリオ" pitchFamily="50" charset="-128"/>
                <a:ea typeface="メイリオ" pitchFamily="50" charset="-128"/>
              </a:rPr>
              <a:t>滞在時間</a:t>
            </a:r>
            <a:r>
              <a:rPr lang="ja-JP" altLang="en-US" sz="2800" dirty="0" smtClean="0">
                <a:solidFill>
                  <a:schemeClr val="tx2"/>
                </a:solidFill>
                <a:latin typeface="メイリオ" pitchFamily="50" charset="-128"/>
                <a:ea typeface="メイリオ" pitchFamily="50" charset="-128"/>
              </a:rPr>
              <a:t>＝</a:t>
            </a:r>
            <a:r>
              <a:rPr lang="en-US" altLang="ja-JP" sz="2800" dirty="0" smtClean="0">
                <a:solidFill>
                  <a:schemeClr val="tx2"/>
                </a:solidFill>
                <a:latin typeface="メイリオ" pitchFamily="50" charset="-128"/>
                <a:ea typeface="メイリオ" pitchFamily="50" charset="-128"/>
              </a:rPr>
              <a:t>n</a:t>
            </a:r>
            <a:r>
              <a:rPr lang="ja-JP" altLang="en-US" sz="2800" dirty="0" smtClean="0">
                <a:solidFill>
                  <a:schemeClr val="tx2"/>
                </a:solidFill>
                <a:latin typeface="メイリオ" pitchFamily="50" charset="-128"/>
                <a:ea typeface="メイリオ" pitchFamily="50" charset="-128"/>
              </a:rPr>
              <a:t>番目の入場時刻－</a:t>
            </a:r>
            <a:r>
              <a:rPr lang="en-US" altLang="ja-JP" sz="2800" dirty="0" smtClean="0">
                <a:solidFill>
                  <a:schemeClr val="tx2"/>
                </a:solidFill>
                <a:latin typeface="メイリオ" pitchFamily="50" charset="-128"/>
                <a:ea typeface="メイリオ" pitchFamily="50" charset="-128"/>
              </a:rPr>
              <a:t>n</a:t>
            </a:r>
            <a:r>
              <a:rPr lang="ja-JP" altLang="en-US" sz="2800" dirty="0" smtClean="0">
                <a:solidFill>
                  <a:schemeClr val="tx2"/>
                </a:solidFill>
                <a:latin typeface="メイリオ" pitchFamily="50" charset="-128"/>
                <a:ea typeface="メイリオ" pitchFamily="50" charset="-128"/>
              </a:rPr>
              <a:t>番目の退場時刻</a:t>
            </a:r>
            <a:r>
              <a:rPr lang="en-US" altLang="ja-JP" sz="2600" dirty="0" smtClean="0">
                <a:solidFill>
                  <a:schemeClr val="tx2"/>
                </a:solidFill>
                <a:latin typeface="メイリオ" pitchFamily="50" charset="-128"/>
                <a:ea typeface="メイリオ" pitchFamily="50" charset="-128"/>
              </a:rPr>
              <a:t>(</a:t>
            </a:r>
            <a:r>
              <a:rPr lang="ja-JP" altLang="en-US" sz="2600" dirty="0" smtClean="0">
                <a:solidFill>
                  <a:schemeClr val="tx2"/>
                </a:solidFill>
                <a:latin typeface="メイリオ" pitchFamily="50" charset="-128"/>
                <a:ea typeface="メイリオ" pitchFamily="50" charset="-128"/>
              </a:rPr>
              <a:t>ただし，入ってきた人から順番に出るとする：</a:t>
            </a:r>
            <a:r>
              <a:rPr lang="en-US" altLang="ja-JP" sz="2600" dirty="0" smtClean="0">
                <a:solidFill>
                  <a:schemeClr val="tx2"/>
                </a:solidFill>
                <a:latin typeface="メイリオ" pitchFamily="50" charset="-128"/>
                <a:ea typeface="メイリオ" pitchFamily="50" charset="-128"/>
              </a:rPr>
              <a:t>FIFO(First In, First Out))</a:t>
            </a:r>
          </a:p>
        </p:txBody>
      </p:sp>
      <p:cxnSp>
        <p:nvCxnSpPr>
          <p:cNvPr id="4" name="直線矢印コネクタ 3"/>
          <p:cNvCxnSpPr/>
          <p:nvPr/>
        </p:nvCxnSpPr>
        <p:spPr>
          <a:xfrm flipV="1">
            <a:off x="1691680" y="3645024"/>
            <a:ext cx="0" cy="3024336"/>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5" name="直線矢印コネクタ 4"/>
          <p:cNvCxnSpPr/>
          <p:nvPr/>
        </p:nvCxnSpPr>
        <p:spPr>
          <a:xfrm>
            <a:off x="1691680" y="6669360"/>
            <a:ext cx="5832648" cy="0"/>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6" name="フリーフォーム 5"/>
          <p:cNvSpPr/>
          <p:nvPr/>
        </p:nvSpPr>
        <p:spPr>
          <a:xfrm>
            <a:off x="1688123" y="3711846"/>
            <a:ext cx="5162843" cy="2961249"/>
          </a:xfrm>
          <a:custGeom>
            <a:avLst/>
            <a:gdLst>
              <a:gd name="connsiteX0" fmla="*/ 0 w 5162843"/>
              <a:gd name="connsiteY0" fmla="*/ 2961249 h 2961249"/>
              <a:gd name="connsiteX1" fmla="*/ 1744394 w 5162843"/>
              <a:gd name="connsiteY1" fmla="*/ 1132449 h 2961249"/>
              <a:gd name="connsiteX2" fmla="*/ 2560320 w 5162843"/>
              <a:gd name="connsiteY2" fmla="*/ 499403 h 2961249"/>
              <a:gd name="connsiteX3" fmla="*/ 3418449 w 5162843"/>
              <a:gd name="connsiteY3" fmla="*/ 218049 h 2961249"/>
              <a:gd name="connsiteX4" fmla="*/ 4586068 w 5162843"/>
              <a:gd name="connsiteY4" fmla="*/ 35169 h 2961249"/>
              <a:gd name="connsiteX5" fmla="*/ 5162843 w 5162843"/>
              <a:gd name="connsiteY5" fmla="*/ 7033 h 296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2843" h="2961249">
                <a:moveTo>
                  <a:pt x="0" y="2961249"/>
                </a:moveTo>
                <a:cubicBezTo>
                  <a:pt x="658837" y="2252003"/>
                  <a:pt x="1317674" y="1542757"/>
                  <a:pt x="1744394" y="1132449"/>
                </a:cubicBezTo>
                <a:cubicBezTo>
                  <a:pt x="2171114" y="722141"/>
                  <a:pt x="2281311" y="651803"/>
                  <a:pt x="2560320" y="499403"/>
                </a:cubicBezTo>
                <a:cubicBezTo>
                  <a:pt x="2839329" y="347003"/>
                  <a:pt x="3080824" y="295421"/>
                  <a:pt x="3418449" y="218049"/>
                </a:cubicBezTo>
                <a:cubicBezTo>
                  <a:pt x="3756074" y="140677"/>
                  <a:pt x="4295336" y="70338"/>
                  <a:pt x="4586068" y="35169"/>
                </a:cubicBezTo>
                <a:cubicBezTo>
                  <a:pt x="4876800" y="0"/>
                  <a:pt x="5019821" y="3516"/>
                  <a:pt x="5162843" y="7033"/>
                </a:cubicBezTo>
              </a:path>
            </a:pathLst>
          </a:custGeom>
          <a:ln w="317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フリーフォーム 6"/>
          <p:cNvSpPr/>
          <p:nvPr/>
        </p:nvSpPr>
        <p:spPr>
          <a:xfrm>
            <a:off x="1688123" y="3718879"/>
            <a:ext cx="5120640" cy="2954216"/>
          </a:xfrm>
          <a:custGeom>
            <a:avLst/>
            <a:gdLst>
              <a:gd name="connsiteX0" fmla="*/ 0 w 5120640"/>
              <a:gd name="connsiteY0" fmla="*/ 2954216 h 2954216"/>
              <a:gd name="connsiteX1" fmla="*/ 562708 w 5120640"/>
              <a:gd name="connsiteY1" fmla="*/ 2883877 h 2954216"/>
              <a:gd name="connsiteX2" fmla="*/ 1266092 w 5120640"/>
              <a:gd name="connsiteY2" fmla="*/ 2715065 h 2954216"/>
              <a:gd name="connsiteX3" fmla="*/ 2025748 w 5120640"/>
              <a:gd name="connsiteY3" fmla="*/ 2433711 h 2954216"/>
              <a:gd name="connsiteX4" fmla="*/ 2700997 w 5120640"/>
              <a:gd name="connsiteY4" fmla="*/ 2110154 h 2954216"/>
              <a:gd name="connsiteX5" fmla="*/ 3193366 w 5120640"/>
              <a:gd name="connsiteY5" fmla="*/ 1730327 h 2954216"/>
              <a:gd name="connsiteX6" fmla="*/ 3840480 w 5120640"/>
              <a:gd name="connsiteY6" fmla="*/ 1153551 h 2954216"/>
              <a:gd name="connsiteX7" fmla="*/ 4178105 w 5120640"/>
              <a:gd name="connsiteY7" fmla="*/ 731520 h 2954216"/>
              <a:gd name="connsiteX8" fmla="*/ 4403188 w 5120640"/>
              <a:gd name="connsiteY8" fmla="*/ 351693 h 2954216"/>
              <a:gd name="connsiteX9" fmla="*/ 4600135 w 5120640"/>
              <a:gd name="connsiteY9" fmla="*/ 154745 h 2954216"/>
              <a:gd name="connsiteX10" fmla="*/ 5120640 w 5120640"/>
              <a:gd name="connsiteY10" fmla="*/ 0 h 2954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20640" h="2954216">
                <a:moveTo>
                  <a:pt x="0" y="2954216"/>
                </a:moveTo>
                <a:cubicBezTo>
                  <a:pt x="175846" y="2938976"/>
                  <a:pt x="351693" y="2923736"/>
                  <a:pt x="562708" y="2883877"/>
                </a:cubicBezTo>
                <a:cubicBezTo>
                  <a:pt x="773723" y="2844019"/>
                  <a:pt x="1022252" y="2790093"/>
                  <a:pt x="1266092" y="2715065"/>
                </a:cubicBezTo>
                <a:cubicBezTo>
                  <a:pt x="1509932" y="2640037"/>
                  <a:pt x="1786597" y="2534529"/>
                  <a:pt x="2025748" y="2433711"/>
                </a:cubicBezTo>
                <a:cubicBezTo>
                  <a:pt x="2264899" y="2332893"/>
                  <a:pt x="2506394" y="2227385"/>
                  <a:pt x="2700997" y="2110154"/>
                </a:cubicBezTo>
                <a:cubicBezTo>
                  <a:pt x="2895600" y="1992923"/>
                  <a:pt x="3003452" y="1889761"/>
                  <a:pt x="3193366" y="1730327"/>
                </a:cubicBezTo>
                <a:cubicBezTo>
                  <a:pt x="3383280" y="1570893"/>
                  <a:pt x="3676357" y="1320019"/>
                  <a:pt x="3840480" y="1153551"/>
                </a:cubicBezTo>
                <a:cubicBezTo>
                  <a:pt x="4004603" y="987083"/>
                  <a:pt x="4084320" y="865163"/>
                  <a:pt x="4178105" y="731520"/>
                </a:cubicBezTo>
                <a:cubicBezTo>
                  <a:pt x="4271890" y="597877"/>
                  <a:pt x="4332850" y="447822"/>
                  <a:pt x="4403188" y="351693"/>
                </a:cubicBezTo>
                <a:cubicBezTo>
                  <a:pt x="4473526" y="255564"/>
                  <a:pt x="4480560" y="213361"/>
                  <a:pt x="4600135" y="154745"/>
                </a:cubicBezTo>
                <a:cubicBezTo>
                  <a:pt x="4719710" y="96130"/>
                  <a:pt x="4920175" y="48065"/>
                  <a:pt x="5120640" y="0"/>
                </a:cubicBezTo>
              </a:path>
            </a:pathLst>
          </a:custGeom>
          <a:ln w="317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8" name="直線コネクタ 7"/>
          <p:cNvCxnSpPr/>
          <p:nvPr/>
        </p:nvCxnSpPr>
        <p:spPr>
          <a:xfrm flipH="1">
            <a:off x="1691680" y="5229200"/>
            <a:ext cx="3456384" cy="0"/>
          </a:xfrm>
          <a:prstGeom prst="line">
            <a:avLst/>
          </a:prstGeom>
          <a:ln w="1905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2195736" y="4149080"/>
            <a:ext cx="1723549" cy="707886"/>
          </a:xfrm>
          <a:prstGeom prst="rect">
            <a:avLst/>
          </a:prstGeom>
        </p:spPr>
        <p:txBody>
          <a:bodyPr wrap="none">
            <a:spAutoFit/>
          </a:bodyPr>
          <a:lstStyle/>
          <a:p>
            <a:r>
              <a:rPr lang="ja-JP" altLang="en-US" sz="2000" b="1" dirty="0" smtClean="0">
                <a:solidFill>
                  <a:schemeClr val="tx2"/>
                </a:solidFill>
                <a:latin typeface="メイリオ" pitchFamily="50" charset="-128"/>
                <a:ea typeface="メイリオ" pitchFamily="50" charset="-128"/>
              </a:rPr>
              <a:t>累積入場者数</a:t>
            </a:r>
            <a:endParaRPr lang="en-US" altLang="ja-JP" sz="2000" b="1" dirty="0" smtClean="0">
              <a:solidFill>
                <a:schemeClr val="tx2"/>
              </a:solidFill>
              <a:latin typeface="メイリオ" pitchFamily="50" charset="-128"/>
              <a:ea typeface="メイリオ" pitchFamily="50" charset="-128"/>
            </a:endParaRPr>
          </a:p>
          <a:p>
            <a:r>
              <a:rPr lang="ja-JP" altLang="en-US" sz="2000" b="1" dirty="0" smtClean="0">
                <a:solidFill>
                  <a:schemeClr val="tx2"/>
                </a:solidFill>
                <a:latin typeface="メイリオ" pitchFamily="50" charset="-128"/>
                <a:ea typeface="メイリオ" pitchFamily="50" charset="-128"/>
              </a:rPr>
              <a:t>：</a:t>
            </a:r>
            <a:r>
              <a:rPr lang="en-US" altLang="ja-JP" sz="2000" b="1" dirty="0" smtClean="0">
                <a:solidFill>
                  <a:schemeClr val="tx2"/>
                </a:solidFill>
                <a:latin typeface="メイリオ" pitchFamily="50" charset="-128"/>
                <a:ea typeface="メイリオ" pitchFamily="50" charset="-128"/>
              </a:rPr>
              <a:t>I(t)</a:t>
            </a:r>
            <a:endParaRPr lang="ja-JP" altLang="en-US" sz="2000" b="1" dirty="0"/>
          </a:p>
        </p:txBody>
      </p:sp>
      <p:sp>
        <p:nvSpPr>
          <p:cNvPr id="10" name="正方形/長方形 9"/>
          <p:cNvSpPr/>
          <p:nvPr/>
        </p:nvSpPr>
        <p:spPr>
          <a:xfrm>
            <a:off x="5076056" y="5229200"/>
            <a:ext cx="1723549" cy="707886"/>
          </a:xfrm>
          <a:prstGeom prst="rect">
            <a:avLst/>
          </a:prstGeom>
        </p:spPr>
        <p:txBody>
          <a:bodyPr wrap="none">
            <a:spAutoFit/>
          </a:bodyPr>
          <a:lstStyle/>
          <a:p>
            <a:r>
              <a:rPr lang="ja-JP" altLang="en-US" sz="2000" b="1" dirty="0" smtClean="0">
                <a:solidFill>
                  <a:srgbClr val="C00000"/>
                </a:solidFill>
                <a:latin typeface="メイリオ" pitchFamily="50" charset="-128"/>
                <a:ea typeface="メイリオ" pitchFamily="50" charset="-128"/>
              </a:rPr>
              <a:t>累積退場者数</a:t>
            </a:r>
            <a:endParaRPr lang="en-US" altLang="ja-JP" sz="2000" b="1" dirty="0" smtClean="0">
              <a:solidFill>
                <a:srgbClr val="C00000"/>
              </a:solidFill>
              <a:latin typeface="メイリオ" pitchFamily="50" charset="-128"/>
              <a:ea typeface="メイリオ" pitchFamily="50" charset="-128"/>
            </a:endParaRPr>
          </a:p>
          <a:p>
            <a:r>
              <a:rPr lang="ja-JP" altLang="en-US" sz="2000" b="1" dirty="0" smtClean="0">
                <a:solidFill>
                  <a:srgbClr val="C00000"/>
                </a:solidFill>
                <a:latin typeface="メイリオ" pitchFamily="50" charset="-128"/>
                <a:ea typeface="メイリオ" pitchFamily="50" charset="-128"/>
              </a:rPr>
              <a:t>：</a:t>
            </a:r>
            <a:r>
              <a:rPr lang="en-US" altLang="ja-JP" sz="2000" b="1" dirty="0" smtClean="0">
                <a:solidFill>
                  <a:srgbClr val="C00000"/>
                </a:solidFill>
                <a:latin typeface="メイリオ" pitchFamily="50" charset="-128"/>
                <a:ea typeface="メイリオ" pitchFamily="50" charset="-128"/>
              </a:rPr>
              <a:t>O(t)</a:t>
            </a:r>
            <a:endParaRPr lang="ja-JP" altLang="en-US" sz="2000" b="1" dirty="0">
              <a:solidFill>
                <a:srgbClr val="C00000"/>
              </a:solidFill>
            </a:endParaRPr>
          </a:p>
        </p:txBody>
      </p:sp>
      <p:sp>
        <p:nvSpPr>
          <p:cNvPr id="11" name="正方形/長方形 10"/>
          <p:cNvSpPr/>
          <p:nvPr/>
        </p:nvSpPr>
        <p:spPr>
          <a:xfrm>
            <a:off x="7524328" y="6516052"/>
            <a:ext cx="646331" cy="369332"/>
          </a:xfrm>
          <a:prstGeom prst="rect">
            <a:avLst/>
          </a:prstGeom>
        </p:spPr>
        <p:txBody>
          <a:bodyPr wrap="none">
            <a:spAutoFit/>
          </a:bodyPr>
          <a:lstStyle/>
          <a:p>
            <a:r>
              <a:rPr lang="ja-JP" altLang="en-US" dirty="0" smtClean="0">
                <a:solidFill>
                  <a:schemeClr val="tx2"/>
                </a:solidFill>
                <a:latin typeface="メイリオ" pitchFamily="50" charset="-128"/>
                <a:ea typeface="メイリオ" pitchFamily="50" charset="-128"/>
              </a:rPr>
              <a:t>時間</a:t>
            </a:r>
            <a:endParaRPr lang="ja-JP" altLang="en-US" dirty="0"/>
          </a:p>
        </p:txBody>
      </p:sp>
      <p:sp>
        <p:nvSpPr>
          <p:cNvPr id="12" name="正方形/長方形 11"/>
          <p:cNvSpPr/>
          <p:nvPr/>
        </p:nvSpPr>
        <p:spPr>
          <a:xfrm>
            <a:off x="973341" y="3573016"/>
            <a:ext cx="646331" cy="369332"/>
          </a:xfrm>
          <a:prstGeom prst="rect">
            <a:avLst/>
          </a:prstGeom>
        </p:spPr>
        <p:txBody>
          <a:bodyPr wrap="none">
            <a:spAutoFit/>
          </a:bodyPr>
          <a:lstStyle/>
          <a:p>
            <a:r>
              <a:rPr lang="ja-JP" altLang="en-US" dirty="0" smtClean="0">
                <a:solidFill>
                  <a:schemeClr val="tx2"/>
                </a:solidFill>
                <a:latin typeface="メイリオ" pitchFamily="50" charset="-128"/>
                <a:ea typeface="メイリオ" pitchFamily="50" charset="-128"/>
              </a:rPr>
              <a:t>人数</a:t>
            </a:r>
            <a:endParaRPr lang="ja-JP" altLang="en-US" dirty="0"/>
          </a:p>
        </p:txBody>
      </p:sp>
      <p:cxnSp>
        <p:nvCxnSpPr>
          <p:cNvPr id="13" name="直線矢印コネクタ 12"/>
          <p:cNvCxnSpPr/>
          <p:nvPr/>
        </p:nvCxnSpPr>
        <p:spPr>
          <a:xfrm flipH="1">
            <a:off x="2987824" y="5229200"/>
            <a:ext cx="2160240" cy="0"/>
          </a:xfrm>
          <a:prstGeom prst="straightConnector1">
            <a:avLst/>
          </a:prstGeom>
          <a:ln w="3810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latin typeface="メイリオ" pitchFamily="50" charset="-128"/>
                <a:ea typeface="メイリオ" pitchFamily="50" charset="-128"/>
              </a:rPr>
              <a:t>滞在客数と滞在時間の関係性</a:t>
            </a:r>
            <a:endParaRPr kumimoji="1" lang="ja-JP" altLang="en-US"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467544" y="1772816"/>
            <a:ext cx="8424936" cy="4752528"/>
          </a:xfrm>
        </p:spPr>
        <p:txBody>
          <a:bodyPr>
            <a:normAutofit/>
          </a:bodyPr>
          <a:lstStyle/>
          <a:p>
            <a:r>
              <a:rPr lang="ja-JP" altLang="en-US" sz="2800" smtClean="0">
                <a:solidFill>
                  <a:schemeClr val="tx2"/>
                </a:solidFill>
                <a:latin typeface="メイリオ" pitchFamily="50" charset="-128"/>
                <a:ea typeface="メイリオ" pitchFamily="50" charset="-128"/>
              </a:rPr>
              <a:t>累積到着数と累積退場数のグラフに囲まれた面積を計算</a:t>
            </a:r>
            <a:endParaRPr lang="en-US" altLang="ja-JP" sz="2800" dirty="0" smtClean="0">
              <a:solidFill>
                <a:schemeClr val="tx2"/>
              </a:solidFill>
              <a:latin typeface="メイリオ" pitchFamily="50" charset="-128"/>
              <a:ea typeface="メイリオ" pitchFamily="50" charset="-128"/>
            </a:endParaRPr>
          </a:p>
        </p:txBody>
      </p:sp>
      <p:pic>
        <p:nvPicPr>
          <p:cNvPr id="83969" name="Picture 1"/>
          <p:cNvPicPr>
            <a:picLocks noChangeAspect="1" noChangeArrowheads="1"/>
          </p:cNvPicPr>
          <p:nvPr/>
        </p:nvPicPr>
        <p:blipFill>
          <a:blip r:embed="rId2" cstate="print"/>
          <a:srcRect/>
          <a:stretch>
            <a:fillRect/>
          </a:stretch>
        </p:blipFill>
        <p:spPr bwMode="auto">
          <a:xfrm>
            <a:off x="1259632" y="3140968"/>
            <a:ext cx="2572004" cy="2354957"/>
          </a:xfrm>
          <a:prstGeom prst="rect">
            <a:avLst/>
          </a:prstGeom>
          <a:noFill/>
          <a:ln w="9525">
            <a:noFill/>
            <a:miter lim="800000"/>
            <a:headEnd/>
            <a:tailEnd/>
          </a:ln>
        </p:spPr>
      </p:pic>
      <p:pic>
        <p:nvPicPr>
          <p:cNvPr id="83970" name="Picture 2"/>
          <p:cNvPicPr>
            <a:picLocks noChangeAspect="1" noChangeArrowheads="1"/>
          </p:cNvPicPr>
          <p:nvPr/>
        </p:nvPicPr>
        <p:blipFill>
          <a:blip r:embed="rId3" cstate="print"/>
          <a:srcRect/>
          <a:stretch>
            <a:fillRect/>
          </a:stretch>
        </p:blipFill>
        <p:spPr bwMode="auto">
          <a:xfrm>
            <a:off x="3707904" y="2420888"/>
            <a:ext cx="4176464" cy="41764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latin typeface="メイリオ" pitchFamily="50" charset="-128"/>
                <a:ea typeface="メイリオ" pitchFamily="50" charset="-128"/>
              </a:rPr>
              <a:t>面積計算の考え方：</a:t>
            </a:r>
            <a:r>
              <a:rPr kumimoji="1" lang="en-US" altLang="ja-JP" dirty="0" smtClean="0">
                <a:latin typeface="メイリオ" pitchFamily="50" charset="-128"/>
                <a:ea typeface="メイリオ" pitchFamily="50" charset="-128"/>
              </a:rPr>
              <a:t>Case1</a:t>
            </a:r>
            <a:endParaRPr kumimoji="1" lang="ja-JP" altLang="en-US"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467544" y="1772816"/>
            <a:ext cx="8424936" cy="4752528"/>
          </a:xfrm>
        </p:spPr>
        <p:txBody>
          <a:bodyPr>
            <a:normAutofit/>
          </a:bodyPr>
          <a:lstStyle/>
          <a:p>
            <a:r>
              <a:rPr lang="ja-JP" altLang="en-US" sz="2800" dirty="0" smtClean="0">
                <a:solidFill>
                  <a:schemeClr val="tx2"/>
                </a:solidFill>
                <a:latin typeface="メイリオ" pitchFamily="50" charset="-128"/>
                <a:ea typeface="メイリオ" pitchFamily="50" charset="-128"/>
              </a:rPr>
              <a:t>各人の滞在時間を全部足したもの</a:t>
            </a:r>
            <a:r>
              <a:rPr lang="en-US" altLang="ja-JP" sz="2800" dirty="0" smtClean="0">
                <a:solidFill>
                  <a:schemeClr val="tx2"/>
                </a:solidFill>
                <a:latin typeface="メイリオ" pitchFamily="50" charset="-128"/>
                <a:ea typeface="メイリオ" pitchFamily="50" charset="-128"/>
              </a:rPr>
              <a:t>(</a:t>
            </a:r>
            <a:r>
              <a:rPr lang="ja-JP" altLang="en-US" sz="2800" dirty="0" smtClean="0">
                <a:solidFill>
                  <a:schemeClr val="tx2"/>
                </a:solidFill>
                <a:latin typeface="メイリオ" pitchFamily="50" charset="-128"/>
                <a:ea typeface="メイリオ" pitchFamily="50" charset="-128"/>
              </a:rPr>
              <a:t>横に見る</a:t>
            </a:r>
            <a:r>
              <a:rPr lang="en-US" altLang="ja-JP" sz="2800" dirty="0" smtClean="0">
                <a:solidFill>
                  <a:schemeClr val="tx2"/>
                </a:solidFill>
                <a:latin typeface="メイリオ" pitchFamily="50" charset="-128"/>
                <a:ea typeface="メイリオ" pitchFamily="50" charset="-128"/>
              </a:rPr>
              <a:t>)</a:t>
            </a:r>
          </a:p>
          <a:p>
            <a:pPr>
              <a:buNone/>
            </a:pPr>
            <a:r>
              <a:rPr lang="ja-JP" altLang="en-US" sz="2800" dirty="0" smtClean="0">
                <a:solidFill>
                  <a:schemeClr val="tx2"/>
                </a:solidFill>
                <a:latin typeface="メイリオ" pitchFamily="50" charset="-128"/>
                <a:ea typeface="メイリオ" pitchFamily="50" charset="-128"/>
              </a:rPr>
              <a:t>　→ 平均滞在時間</a:t>
            </a:r>
            <a:r>
              <a:rPr lang="en-US" altLang="ja-JP" sz="2800" b="1" dirty="0" smtClean="0">
                <a:solidFill>
                  <a:srgbClr val="C00000"/>
                </a:solidFill>
                <a:latin typeface="メイリオ" pitchFamily="50" charset="-128"/>
                <a:ea typeface="メイリオ" pitchFamily="50" charset="-128"/>
              </a:rPr>
              <a:t>W</a:t>
            </a:r>
            <a:r>
              <a:rPr lang="ja-JP" altLang="en-US" sz="2800" dirty="0" smtClean="0">
                <a:solidFill>
                  <a:schemeClr val="tx2"/>
                </a:solidFill>
                <a:latin typeface="メイリオ" pitchFamily="50" charset="-128"/>
                <a:ea typeface="メイリオ" pitchFamily="50" charset="-128"/>
              </a:rPr>
              <a:t>を入場客数</a:t>
            </a:r>
            <a:r>
              <a:rPr lang="en-US" altLang="ja-JP" sz="2800" b="1" dirty="0" smtClean="0">
                <a:solidFill>
                  <a:srgbClr val="C00000"/>
                </a:solidFill>
                <a:latin typeface="メイリオ" pitchFamily="50" charset="-128"/>
                <a:ea typeface="メイリオ" pitchFamily="50" charset="-128"/>
              </a:rPr>
              <a:t>N</a:t>
            </a:r>
            <a:r>
              <a:rPr lang="ja-JP" altLang="en-US" sz="2800" dirty="0" smtClean="0">
                <a:solidFill>
                  <a:schemeClr val="tx2"/>
                </a:solidFill>
                <a:latin typeface="メイリオ" pitchFamily="50" charset="-128"/>
                <a:ea typeface="メイリオ" pitchFamily="50" charset="-128"/>
              </a:rPr>
              <a:t>倍したもの</a:t>
            </a:r>
            <a:endParaRPr lang="en-US" altLang="ja-JP" sz="2800" dirty="0" smtClean="0">
              <a:solidFill>
                <a:schemeClr val="tx2"/>
              </a:solidFill>
              <a:latin typeface="メイリオ" pitchFamily="50" charset="-128"/>
              <a:ea typeface="メイリオ" pitchFamily="50" charset="-128"/>
            </a:endParaRPr>
          </a:p>
          <a:p>
            <a:pPr>
              <a:buNone/>
            </a:pPr>
            <a:endParaRPr lang="en-US" altLang="ja-JP" sz="2800" dirty="0" smtClean="0">
              <a:solidFill>
                <a:schemeClr val="tx2"/>
              </a:solidFill>
              <a:latin typeface="メイリオ" pitchFamily="50" charset="-128"/>
              <a:ea typeface="メイリオ" pitchFamily="50" charset="-128"/>
            </a:endParaRPr>
          </a:p>
        </p:txBody>
      </p:sp>
      <p:pic>
        <p:nvPicPr>
          <p:cNvPr id="82945" name="Picture 1"/>
          <p:cNvPicPr>
            <a:picLocks noChangeAspect="1" noChangeArrowheads="1"/>
          </p:cNvPicPr>
          <p:nvPr/>
        </p:nvPicPr>
        <p:blipFill>
          <a:blip r:embed="rId2" cstate="print"/>
          <a:srcRect/>
          <a:stretch>
            <a:fillRect/>
          </a:stretch>
        </p:blipFill>
        <p:spPr bwMode="auto">
          <a:xfrm>
            <a:off x="2195736" y="3810347"/>
            <a:ext cx="4716713" cy="2859013"/>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a:off x="1187624" y="2780928"/>
            <a:ext cx="6810375" cy="914400"/>
          </a:xfrm>
          <a:prstGeom prst="rect">
            <a:avLst/>
          </a:prstGeom>
          <a:noFill/>
          <a:ln w="9525">
            <a:noFill/>
            <a:miter lim="800000"/>
            <a:headEnd/>
            <a:tailEnd/>
          </a:ln>
        </p:spPr>
      </p:pic>
      <p:sp>
        <p:nvSpPr>
          <p:cNvPr id="6" name="角丸四角形 5"/>
          <p:cNvSpPr/>
          <p:nvPr/>
        </p:nvSpPr>
        <p:spPr>
          <a:xfrm>
            <a:off x="6876256" y="2852936"/>
            <a:ext cx="1224136" cy="72008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latin typeface="メイリオ" pitchFamily="50" charset="-128"/>
                <a:ea typeface="メイリオ" pitchFamily="50" charset="-128"/>
              </a:rPr>
              <a:t>面積計算の考え方：</a:t>
            </a:r>
            <a:r>
              <a:rPr kumimoji="1" lang="en-US" altLang="ja-JP" dirty="0" smtClean="0">
                <a:latin typeface="メイリオ" pitchFamily="50" charset="-128"/>
                <a:ea typeface="メイリオ" pitchFamily="50" charset="-128"/>
              </a:rPr>
              <a:t>Case2</a:t>
            </a:r>
            <a:endParaRPr kumimoji="1" lang="ja-JP" altLang="en-US"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467544" y="1772816"/>
            <a:ext cx="8424936" cy="4752528"/>
          </a:xfrm>
        </p:spPr>
        <p:txBody>
          <a:bodyPr>
            <a:normAutofit/>
          </a:bodyPr>
          <a:lstStyle/>
          <a:p>
            <a:r>
              <a:rPr lang="ja-JP" altLang="en-US" sz="2800" dirty="0" smtClean="0">
                <a:solidFill>
                  <a:schemeClr val="tx2"/>
                </a:solidFill>
                <a:latin typeface="メイリオ" pitchFamily="50" charset="-128"/>
                <a:ea typeface="メイリオ" pitchFamily="50" charset="-128"/>
              </a:rPr>
              <a:t>単位時間毎の滞在客数の合計</a:t>
            </a:r>
            <a:r>
              <a:rPr lang="en-US" altLang="ja-JP" sz="2800" dirty="0" smtClean="0">
                <a:solidFill>
                  <a:schemeClr val="tx2"/>
                </a:solidFill>
                <a:latin typeface="メイリオ" pitchFamily="50" charset="-128"/>
                <a:ea typeface="メイリオ" pitchFamily="50" charset="-128"/>
              </a:rPr>
              <a:t>(</a:t>
            </a:r>
            <a:r>
              <a:rPr lang="ja-JP" altLang="en-US" sz="2800" dirty="0" smtClean="0">
                <a:solidFill>
                  <a:schemeClr val="tx2"/>
                </a:solidFill>
                <a:latin typeface="メイリオ" pitchFamily="50" charset="-128"/>
                <a:ea typeface="メイリオ" pitchFamily="50" charset="-128"/>
              </a:rPr>
              <a:t>縦に見る</a:t>
            </a:r>
            <a:r>
              <a:rPr lang="en-US" altLang="ja-JP" sz="2800" dirty="0" smtClean="0">
                <a:solidFill>
                  <a:schemeClr val="tx2"/>
                </a:solidFill>
                <a:latin typeface="メイリオ" pitchFamily="50" charset="-128"/>
                <a:ea typeface="メイリオ" pitchFamily="50" charset="-128"/>
              </a:rPr>
              <a:t>)</a:t>
            </a:r>
          </a:p>
          <a:p>
            <a:pPr>
              <a:buNone/>
            </a:pPr>
            <a:r>
              <a:rPr lang="ja-JP" altLang="en-US" sz="2800" dirty="0" smtClean="0">
                <a:solidFill>
                  <a:schemeClr val="tx2"/>
                </a:solidFill>
                <a:latin typeface="メイリオ" pitchFamily="50" charset="-128"/>
                <a:ea typeface="メイリオ" pitchFamily="50" charset="-128"/>
              </a:rPr>
              <a:t>　→ 滞在客数の時間平均</a:t>
            </a:r>
            <a:r>
              <a:rPr lang="en-US" altLang="ja-JP" sz="2800" b="1" dirty="0" smtClean="0">
                <a:solidFill>
                  <a:srgbClr val="C00000"/>
                </a:solidFill>
                <a:latin typeface="メイリオ" pitchFamily="50" charset="-128"/>
                <a:ea typeface="メイリオ" pitchFamily="50" charset="-128"/>
              </a:rPr>
              <a:t>L</a:t>
            </a:r>
            <a:r>
              <a:rPr lang="ja-JP" altLang="en-US" sz="2800" dirty="0" smtClean="0">
                <a:solidFill>
                  <a:schemeClr val="tx2"/>
                </a:solidFill>
                <a:latin typeface="メイリオ" pitchFamily="50" charset="-128"/>
                <a:ea typeface="メイリオ" pitchFamily="50" charset="-128"/>
              </a:rPr>
              <a:t>を営業時間</a:t>
            </a:r>
            <a:r>
              <a:rPr lang="en-US" altLang="ja-JP" sz="2800" b="1" dirty="0" smtClean="0">
                <a:solidFill>
                  <a:srgbClr val="C00000"/>
                </a:solidFill>
                <a:latin typeface="メイリオ" pitchFamily="50" charset="-128"/>
                <a:ea typeface="メイリオ" pitchFamily="50" charset="-128"/>
              </a:rPr>
              <a:t>T</a:t>
            </a:r>
            <a:r>
              <a:rPr lang="ja-JP" altLang="en-US" sz="2800" dirty="0" smtClean="0">
                <a:solidFill>
                  <a:schemeClr val="tx2"/>
                </a:solidFill>
                <a:latin typeface="メイリオ" pitchFamily="50" charset="-128"/>
                <a:ea typeface="メイリオ" pitchFamily="50" charset="-128"/>
              </a:rPr>
              <a:t>倍したもの</a:t>
            </a:r>
            <a:endParaRPr lang="en-US" altLang="ja-JP" sz="2800" dirty="0" smtClean="0">
              <a:solidFill>
                <a:schemeClr val="tx2"/>
              </a:solidFill>
              <a:latin typeface="メイリオ" pitchFamily="50" charset="-128"/>
              <a:ea typeface="メイリオ" pitchFamily="50" charset="-128"/>
            </a:endParaRPr>
          </a:p>
        </p:txBody>
      </p:sp>
      <p:pic>
        <p:nvPicPr>
          <p:cNvPr id="81922" name="Picture 2"/>
          <p:cNvPicPr>
            <a:picLocks noChangeAspect="1" noChangeArrowheads="1"/>
          </p:cNvPicPr>
          <p:nvPr/>
        </p:nvPicPr>
        <p:blipFill>
          <a:blip r:embed="rId2" cstate="print"/>
          <a:srcRect/>
          <a:stretch>
            <a:fillRect/>
          </a:stretch>
        </p:blipFill>
        <p:spPr bwMode="auto">
          <a:xfrm>
            <a:off x="2195736" y="3861048"/>
            <a:ext cx="4680520" cy="2831911"/>
          </a:xfrm>
          <a:prstGeom prst="rect">
            <a:avLst/>
          </a:prstGeom>
          <a:noFill/>
          <a:ln w="9525">
            <a:noFill/>
            <a:miter lim="800000"/>
            <a:headEnd/>
            <a:tailEnd/>
          </a:ln>
        </p:spPr>
      </p:pic>
      <p:pic>
        <p:nvPicPr>
          <p:cNvPr id="3074" name="Picture 2"/>
          <p:cNvPicPr>
            <a:picLocks noChangeAspect="1" noChangeArrowheads="1"/>
          </p:cNvPicPr>
          <p:nvPr/>
        </p:nvPicPr>
        <p:blipFill>
          <a:blip r:embed="rId3" cstate="print"/>
          <a:srcRect/>
          <a:stretch>
            <a:fillRect/>
          </a:stretch>
        </p:blipFill>
        <p:spPr bwMode="auto">
          <a:xfrm>
            <a:off x="971600" y="2852936"/>
            <a:ext cx="7143750" cy="781050"/>
          </a:xfrm>
          <a:prstGeom prst="rect">
            <a:avLst/>
          </a:prstGeom>
          <a:noFill/>
          <a:ln w="9525">
            <a:noFill/>
            <a:miter lim="800000"/>
            <a:headEnd/>
            <a:tailEnd/>
          </a:ln>
        </p:spPr>
      </p:pic>
      <p:sp>
        <p:nvSpPr>
          <p:cNvPr id="6" name="角丸四角形 5"/>
          <p:cNvSpPr/>
          <p:nvPr/>
        </p:nvSpPr>
        <p:spPr>
          <a:xfrm>
            <a:off x="7092280" y="2924944"/>
            <a:ext cx="1152128" cy="576064"/>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latin typeface="メイリオ" pitchFamily="50" charset="-128"/>
                <a:ea typeface="メイリオ" pitchFamily="50" charset="-128"/>
              </a:rPr>
              <a:t>重要：</a:t>
            </a:r>
            <a:r>
              <a:rPr kumimoji="1" lang="ja-JP" altLang="en-US" b="1" dirty="0" smtClean="0">
                <a:solidFill>
                  <a:srgbClr val="C00000"/>
                </a:solidFill>
                <a:latin typeface="メイリオ" pitchFamily="50" charset="-128"/>
                <a:ea typeface="メイリオ" pitchFamily="50" charset="-128"/>
              </a:rPr>
              <a:t>リトルの公式</a:t>
            </a:r>
            <a:endParaRPr kumimoji="1" lang="ja-JP" altLang="en-US" b="1" dirty="0">
              <a:solidFill>
                <a:srgbClr val="C00000"/>
              </a:solidFill>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467544" y="1772816"/>
            <a:ext cx="8424936" cy="4752528"/>
          </a:xfrm>
        </p:spPr>
        <p:txBody>
          <a:bodyPr>
            <a:normAutofit/>
          </a:bodyPr>
          <a:lstStyle/>
          <a:p>
            <a:r>
              <a:rPr lang="ja-JP" altLang="en-US" sz="2800" dirty="0" smtClean="0">
                <a:solidFill>
                  <a:schemeClr val="tx2"/>
                </a:solidFill>
                <a:latin typeface="メイリオ" pitchFamily="50" charset="-128"/>
                <a:ea typeface="メイリオ" pitchFamily="50" charset="-128"/>
              </a:rPr>
              <a:t>平均滞在客数＝到着率</a:t>
            </a:r>
            <a:r>
              <a:rPr lang="en-US" altLang="ja-JP" sz="2800" dirty="0" smtClean="0">
                <a:solidFill>
                  <a:schemeClr val="tx2"/>
                </a:solidFill>
                <a:latin typeface="メイリオ" pitchFamily="50" charset="-128"/>
                <a:ea typeface="メイリオ" pitchFamily="50" charset="-128"/>
              </a:rPr>
              <a:t>×</a:t>
            </a:r>
            <a:r>
              <a:rPr lang="ja-JP" altLang="en-US" sz="2800" dirty="0" smtClean="0">
                <a:solidFill>
                  <a:schemeClr val="tx2"/>
                </a:solidFill>
                <a:latin typeface="メイリオ" pitchFamily="50" charset="-128"/>
                <a:ea typeface="メイリオ" pitchFamily="50" charset="-128"/>
              </a:rPr>
              <a:t>平均滞在時間</a:t>
            </a:r>
            <a:endParaRPr lang="en-US" altLang="ja-JP" sz="2800" dirty="0" smtClean="0">
              <a:solidFill>
                <a:schemeClr val="tx2"/>
              </a:solidFill>
              <a:latin typeface="メイリオ" pitchFamily="50" charset="-128"/>
              <a:ea typeface="メイリオ" pitchFamily="50" charset="-128"/>
            </a:endParaRPr>
          </a:p>
          <a:p>
            <a:endParaRPr lang="en-US" altLang="ja-JP" sz="2800" dirty="0" smtClean="0">
              <a:solidFill>
                <a:schemeClr val="tx2"/>
              </a:solidFill>
              <a:latin typeface="メイリオ" pitchFamily="50" charset="-128"/>
              <a:ea typeface="メイリオ" pitchFamily="50" charset="-128"/>
            </a:endParaRPr>
          </a:p>
        </p:txBody>
      </p:sp>
      <p:pic>
        <p:nvPicPr>
          <p:cNvPr id="80897" name="Picture 1"/>
          <p:cNvPicPr>
            <a:picLocks noChangeAspect="1" noChangeArrowheads="1"/>
          </p:cNvPicPr>
          <p:nvPr/>
        </p:nvPicPr>
        <p:blipFill>
          <a:blip r:embed="rId2" cstate="print"/>
          <a:srcRect/>
          <a:stretch>
            <a:fillRect/>
          </a:stretch>
        </p:blipFill>
        <p:spPr bwMode="auto">
          <a:xfrm>
            <a:off x="1619672" y="3356992"/>
            <a:ext cx="5760640" cy="3069538"/>
          </a:xfrm>
          <a:prstGeom prst="rect">
            <a:avLst/>
          </a:prstGeom>
          <a:noFill/>
          <a:ln w="9525">
            <a:noFill/>
            <a:miter lim="800000"/>
            <a:headEnd/>
            <a:tailEnd/>
          </a:ln>
        </p:spPr>
      </p:pic>
      <p:sp>
        <p:nvSpPr>
          <p:cNvPr id="5" name="正方形/長方形 4"/>
          <p:cNvSpPr/>
          <p:nvPr/>
        </p:nvSpPr>
        <p:spPr>
          <a:xfrm>
            <a:off x="7188676" y="4479503"/>
            <a:ext cx="1415772" cy="461665"/>
          </a:xfrm>
          <a:prstGeom prst="rect">
            <a:avLst/>
          </a:prstGeom>
        </p:spPr>
        <p:txBody>
          <a:bodyPr wrap="none">
            <a:spAutoFit/>
          </a:bodyPr>
          <a:lstStyle/>
          <a:p>
            <a:r>
              <a:rPr lang="ja-JP" altLang="en-US" sz="2400" dirty="0" smtClean="0">
                <a:solidFill>
                  <a:schemeClr val="tx2"/>
                </a:solidFill>
                <a:latin typeface="メイリオ" pitchFamily="50" charset="-128"/>
                <a:ea typeface="メイリオ" pitchFamily="50" charset="-128"/>
              </a:rPr>
              <a:t>：</a:t>
            </a:r>
            <a:r>
              <a:rPr lang="ja-JP" altLang="en-US" sz="2400" b="1" dirty="0" smtClean="0">
                <a:solidFill>
                  <a:srgbClr val="C00000"/>
                </a:solidFill>
                <a:latin typeface="メイリオ" pitchFamily="50" charset="-128"/>
                <a:ea typeface="メイリオ" pitchFamily="50" charset="-128"/>
              </a:rPr>
              <a:t>到着率</a:t>
            </a:r>
            <a:endParaRPr lang="ja-JP" altLang="en-US" sz="2400" b="1" dirty="0">
              <a:solidFill>
                <a:srgbClr val="C00000"/>
              </a:solidFill>
            </a:endParaRPr>
          </a:p>
        </p:txBody>
      </p:sp>
      <p:pic>
        <p:nvPicPr>
          <p:cNvPr id="4098" name="Picture 2"/>
          <p:cNvPicPr>
            <a:picLocks noChangeAspect="1" noChangeArrowheads="1"/>
          </p:cNvPicPr>
          <p:nvPr/>
        </p:nvPicPr>
        <p:blipFill>
          <a:blip r:embed="rId3" cstate="print"/>
          <a:srcRect/>
          <a:stretch>
            <a:fillRect/>
          </a:stretch>
        </p:blipFill>
        <p:spPr bwMode="auto">
          <a:xfrm>
            <a:off x="2195736" y="2348880"/>
            <a:ext cx="4514850" cy="476250"/>
          </a:xfrm>
          <a:prstGeom prst="rect">
            <a:avLst/>
          </a:prstGeom>
          <a:noFill/>
          <a:ln w="9525">
            <a:noFill/>
            <a:miter lim="800000"/>
            <a:headEnd/>
            <a:tailEnd/>
          </a:ln>
        </p:spPr>
      </p:pic>
      <p:sp>
        <p:nvSpPr>
          <p:cNvPr id="7" name="角丸四角形 6"/>
          <p:cNvSpPr/>
          <p:nvPr/>
        </p:nvSpPr>
        <p:spPr>
          <a:xfrm>
            <a:off x="5436096" y="2276872"/>
            <a:ext cx="1368152" cy="72008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latin typeface="メイリオ" pitchFamily="50" charset="-128"/>
                <a:ea typeface="メイリオ" pitchFamily="50" charset="-128"/>
              </a:rPr>
              <a:t>平均値による分析：不変式</a:t>
            </a:r>
            <a:endParaRPr kumimoji="1" lang="ja-JP" altLang="en-US" b="1" dirty="0">
              <a:solidFill>
                <a:srgbClr val="C00000"/>
              </a:solidFill>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467544" y="1772816"/>
            <a:ext cx="8424936" cy="4752528"/>
          </a:xfrm>
        </p:spPr>
        <p:txBody>
          <a:bodyPr>
            <a:normAutofit/>
          </a:bodyPr>
          <a:lstStyle/>
          <a:p>
            <a:r>
              <a:rPr lang="ja-JP" altLang="en-US" sz="2800" b="1" dirty="0" smtClean="0">
                <a:solidFill>
                  <a:srgbClr val="002060"/>
                </a:solidFill>
                <a:latin typeface="メイリオ" pitchFamily="50" charset="-128"/>
                <a:ea typeface="メイリオ" pitchFamily="50" charset="-128"/>
              </a:rPr>
              <a:t>累積到着数</a:t>
            </a:r>
            <a:r>
              <a:rPr lang="ja-JP" altLang="en-US" sz="2800" dirty="0" smtClean="0">
                <a:solidFill>
                  <a:schemeClr val="tx2"/>
                </a:solidFill>
                <a:latin typeface="メイリオ" pitchFamily="50" charset="-128"/>
                <a:ea typeface="メイリオ" pitchFamily="50" charset="-128"/>
              </a:rPr>
              <a:t>と</a:t>
            </a:r>
            <a:r>
              <a:rPr lang="ja-JP" altLang="en-US" sz="2800" b="1" dirty="0" smtClean="0">
                <a:solidFill>
                  <a:srgbClr val="C00000"/>
                </a:solidFill>
                <a:latin typeface="メイリオ" pitchFamily="50" charset="-128"/>
                <a:ea typeface="メイリオ" pitchFamily="50" charset="-128"/>
              </a:rPr>
              <a:t>累積退去数</a:t>
            </a:r>
            <a:r>
              <a:rPr lang="ja-JP" altLang="en-US" sz="2800" dirty="0" smtClean="0">
                <a:solidFill>
                  <a:schemeClr val="tx2"/>
                </a:solidFill>
                <a:latin typeface="メイリオ" pitchFamily="50" charset="-128"/>
                <a:ea typeface="メイリオ" pitchFamily="50" charset="-128"/>
              </a:rPr>
              <a:t>に挟まれたものは？</a:t>
            </a:r>
            <a:endParaRPr lang="en-US" altLang="ja-JP" sz="2800" dirty="0" smtClean="0">
              <a:solidFill>
                <a:schemeClr val="tx2"/>
              </a:solidFill>
              <a:latin typeface="メイリオ" pitchFamily="50" charset="-128"/>
              <a:ea typeface="メイリオ" pitchFamily="50" charset="-128"/>
            </a:endParaRPr>
          </a:p>
          <a:p>
            <a:endParaRPr lang="en-US" altLang="ja-JP" sz="2800" dirty="0" smtClean="0">
              <a:solidFill>
                <a:schemeClr val="tx2"/>
              </a:solidFill>
              <a:latin typeface="メイリオ" pitchFamily="50" charset="-128"/>
              <a:ea typeface="メイリオ" pitchFamily="50" charset="-128"/>
            </a:endParaRPr>
          </a:p>
        </p:txBody>
      </p:sp>
      <p:cxnSp>
        <p:nvCxnSpPr>
          <p:cNvPr id="5" name="直線矢印コネクタ 4"/>
          <p:cNvCxnSpPr/>
          <p:nvPr/>
        </p:nvCxnSpPr>
        <p:spPr>
          <a:xfrm flipV="1">
            <a:off x="1619672" y="2636912"/>
            <a:ext cx="0" cy="3312368"/>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flipV="1">
            <a:off x="1619672" y="5877272"/>
            <a:ext cx="5832648" cy="72008"/>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flipV="1">
            <a:off x="1619672" y="2636912"/>
            <a:ext cx="4608512" cy="252028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V="1">
            <a:off x="1619672" y="3356992"/>
            <a:ext cx="4752528" cy="259228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a:off x="2987824" y="4365104"/>
            <a:ext cx="1512168" cy="0"/>
          </a:xfrm>
          <a:prstGeom prst="straightConnector1">
            <a:avLst/>
          </a:prstGeom>
          <a:ln w="444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flipH="1" flipV="1">
            <a:off x="4427984" y="3573016"/>
            <a:ext cx="8384" cy="800472"/>
          </a:xfrm>
          <a:prstGeom prst="straightConnector1">
            <a:avLst/>
          </a:prstGeom>
          <a:ln w="4445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 name="円弧 9"/>
          <p:cNvSpPr/>
          <p:nvPr/>
        </p:nvSpPr>
        <p:spPr>
          <a:xfrm>
            <a:off x="3419872" y="4077072"/>
            <a:ext cx="288032" cy="648072"/>
          </a:xfrm>
          <a:prstGeom prst="arc">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正方形/長方形 10"/>
          <p:cNvSpPr/>
          <p:nvPr/>
        </p:nvSpPr>
        <p:spPr>
          <a:xfrm>
            <a:off x="6228184" y="2420888"/>
            <a:ext cx="1467068" cy="400110"/>
          </a:xfrm>
          <a:prstGeom prst="rect">
            <a:avLst/>
          </a:prstGeom>
        </p:spPr>
        <p:txBody>
          <a:bodyPr wrap="none">
            <a:spAutoFit/>
          </a:bodyPr>
          <a:lstStyle/>
          <a:p>
            <a:r>
              <a:rPr lang="ja-JP" altLang="en-US" sz="2000" b="1" dirty="0" smtClean="0">
                <a:solidFill>
                  <a:srgbClr val="002060"/>
                </a:solidFill>
                <a:latin typeface="メイリオ" pitchFamily="50" charset="-128"/>
                <a:ea typeface="メイリオ" pitchFamily="50" charset="-128"/>
              </a:rPr>
              <a:t>累積到着数</a:t>
            </a:r>
            <a:endParaRPr lang="ja-JP" altLang="en-US" sz="2000" b="1" dirty="0">
              <a:solidFill>
                <a:srgbClr val="002060"/>
              </a:solidFill>
            </a:endParaRPr>
          </a:p>
        </p:txBody>
      </p:sp>
      <p:sp>
        <p:nvSpPr>
          <p:cNvPr id="12" name="正方形/長方形 11"/>
          <p:cNvSpPr/>
          <p:nvPr/>
        </p:nvSpPr>
        <p:spPr>
          <a:xfrm>
            <a:off x="6372200" y="3140968"/>
            <a:ext cx="1467068" cy="400110"/>
          </a:xfrm>
          <a:prstGeom prst="rect">
            <a:avLst/>
          </a:prstGeom>
        </p:spPr>
        <p:txBody>
          <a:bodyPr wrap="none">
            <a:spAutoFit/>
          </a:bodyPr>
          <a:lstStyle/>
          <a:p>
            <a:r>
              <a:rPr lang="ja-JP" altLang="en-US" sz="2000" b="1" dirty="0" smtClean="0">
                <a:solidFill>
                  <a:srgbClr val="C00000"/>
                </a:solidFill>
                <a:latin typeface="メイリオ" pitchFamily="50" charset="-128"/>
                <a:ea typeface="メイリオ" pitchFamily="50" charset="-128"/>
              </a:rPr>
              <a:t>累積退去数</a:t>
            </a:r>
            <a:endParaRPr lang="ja-JP" altLang="en-US" sz="2000" b="1" dirty="0">
              <a:solidFill>
                <a:srgbClr val="C00000"/>
              </a:solidFill>
            </a:endParaRPr>
          </a:p>
        </p:txBody>
      </p:sp>
      <p:sp>
        <p:nvSpPr>
          <p:cNvPr id="14" name="線吹き出し 1 (枠付き) 13"/>
          <p:cNvSpPr/>
          <p:nvPr/>
        </p:nvSpPr>
        <p:spPr>
          <a:xfrm>
            <a:off x="5436096" y="4077072"/>
            <a:ext cx="2088232" cy="1008112"/>
          </a:xfrm>
          <a:prstGeom prst="borderCallout1">
            <a:avLst>
              <a:gd name="adj1" fmla="val 43614"/>
              <a:gd name="adj2" fmla="val -736"/>
              <a:gd name="adj3" fmla="val -8143"/>
              <a:gd name="adj4" fmla="val -45276"/>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smtClean="0">
                <a:solidFill>
                  <a:srgbClr val="C00000"/>
                </a:solidFill>
                <a:latin typeface="メイリオ" pitchFamily="50" charset="-128"/>
                <a:ea typeface="メイリオ" pitchFamily="50" charset="-128"/>
              </a:rPr>
              <a:t>滞在客数</a:t>
            </a:r>
            <a:endParaRPr kumimoji="1" lang="en-US" altLang="ja-JP" sz="2000" b="1" dirty="0" smtClean="0">
              <a:solidFill>
                <a:srgbClr val="C00000"/>
              </a:solidFill>
              <a:latin typeface="メイリオ" pitchFamily="50" charset="-128"/>
              <a:ea typeface="メイリオ" pitchFamily="50" charset="-128"/>
            </a:endParaRPr>
          </a:p>
          <a:p>
            <a:r>
              <a:rPr kumimoji="1" lang="ja-JP" altLang="en-US" sz="2000" dirty="0" smtClean="0">
                <a:solidFill>
                  <a:schemeClr val="tx2"/>
                </a:solidFill>
                <a:latin typeface="メイリオ" pitchFamily="50" charset="-128"/>
                <a:ea typeface="メイリオ" pitchFamily="50" charset="-128"/>
              </a:rPr>
              <a:t>＝滞在時間中の到着客数</a:t>
            </a:r>
            <a:endParaRPr kumimoji="1" lang="ja-JP" altLang="en-US" sz="2000" dirty="0">
              <a:solidFill>
                <a:schemeClr val="tx2"/>
              </a:solidFill>
              <a:latin typeface="メイリオ" pitchFamily="50" charset="-128"/>
              <a:ea typeface="メイリオ" pitchFamily="50" charset="-128"/>
            </a:endParaRPr>
          </a:p>
        </p:txBody>
      </p:sp>
      <p:sp>
        <p:nvSpPr>
          <p:cNvPr id="15" name="線吹き出し 1 (枠付き) 14"/>
          <p:cNvSpPr/>
          <p:nvPr/>
        </p:nvSpPr>
        <p:spPr>
          <a:xfrm>
            <a:off x="3635896" y="5013176"/>
            <a:ext cx="1296144" cy="504056"/>
          </a:xfrm>
          <a:prstGeom prst="borderCallout1">
            <a:avLst>
              <a:gd name="adj1" fmla="val 1751"/>
              <a:gd name="adj2" fmla="val 40507"/>
              <a:gd name="adj3" fmla="val -125361"/>
              <a:gd name="adj4" fmla="val 15504"/>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smtClean="0">
                <a:solidFill>
                  <a:srgbClr val="002060"/>
                </a:solidFill>
                <a:latin typeface="メイリオ" pitchFamily="50" charset="-128"/>
                <a:ea typeface="メイリオ" pitchFamily="50" charset="-128"/>
              </a:rPr>
              <a:t>滞在時間</a:t>
            </a:r>
            <a:endParaRPr kumimoji="1" lang="ja-JP" altLang="en-US" sz="2000" b="1" dirty="0">
              <a:solidFill>
                <a:srgbClr val="002060"/>
              </a:solidFill>
              <a:latin typeface="メイリオ" pitchFamily="50" charset="-128"/>
              <a:ea typeface="メイリオ" pitchFamily="50" charset="-128"/>
            </a:endParaRPr>
          </a:p>
        </p:txBody>
      </p:sp>
      <p:sp>
        <p:nvSpPr>
          <p:cNvPr id="16" name="線吹き出し 1 (枠付き) 15"/>
          <p:cNvSpPr/>
          <p:nvPr/>
        </p:nvSpPr>
        <p:spPr>
          <a:xfrm>
            <a:off x="2195736" y="3573016"/>
            <a:ext cx="1008112" cy="504056"/>
          </a:xfrm>
          <a:prstGeom prst="borderCallout1">
            <a:avLst>
              <a:gd name="adj1" fmla="val 57569"/>
              <a:gd name="adj2" fmla="val 104543"/>
              <a:gd name="adj3" fmla="val 131401"/>
              <a:gd name="adj4" fmla="val 144661"/>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smtClean="0">
                <a:solidFill>
                  <a:srgbClr val="008000"/>
                </a:solidFill>
                <a:latin typeface="メイリオ" pitchFamily="50" charset="-128"/>
                <a:ea typeface="メイリオ" pitchFamily="50" charset="-128"/>
              </a:rPr>
              <a:t>到着率</a:t>
            </a:r>
            <a:endParaRPr kumimoji="1" lang="ja-JP" altLang="en-US" sz="2000" b="1" dirty="0">
              <a:solidFill>
                <a:srgbClr val="008000"/>
              </a:solidFill>
              <a:latin typeface="メイリオ" pitchFamily="50" charset="-128"/>
              <a:ea typeface="メイリオ" pitchFamily="50" charset="-12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smtClean="0">
                <a:latin typeface="メイリオ" pitchFamily="50" charset="-128"/>
                <a:ea typeface="メイリオ" pitchFamily="50" charset="-128"/>
              </a:rPr>
              <a:t>例：駐車スペースは何台必要？</a:t>
            </a:r>
            <a:endParaRPr kumimoji="1" lang="ja-JP" altLang="en-US" sz="4000" b="1" dirty="0">
              <a:solidFill>
                <a:srgbClr val="C00000"/>
              </a:solidFill>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467544" y="1772816"/>
            <a:ext cx="8424936" cy="4752528"/>
          </a:xfrm>
        </p:spPr>
        <p:txBody>
          <a:bodyPr>
            <a:normAutofit/>
          </a:bodyPr>
          <a:lstStyle/>
          <a:p>
            <a:r>
              <a:rPr lang="ja-JP" altLang="en-US" sz="2800" dirty="0" smtClean="0">
                <a:solidFill>
                  <a:schemeClr val="tx2"/>
                </a:solidFill>
                <a:latin typeface="メイリオ" pitchFamily="50" charset="-128"/>
                <a:ea typeface="メイリオ" pitchFamily="50" charset="-128"/>
              </a:rPr>
              <a:t>郊外にアウトレットパークを作ろうとするとき，駐車スペースは何台分用意すればよいか？</a:t>
            </a:r>
            <a:endParaRPr lang="en-US" altLang="ja-JP" sz="2800" dirty="0" smtClean="0">
              <a:solidFill>
                <a:schemeClr val="tx2"/>
              </a:solidFill>
              <a:latin typeface="メイリオ" pitchFamily="50" charset="-128"/>
              <a:ea typeface="メイリオ" pitchFamily="50" charset="-128"/>
            </a:endParaRPr>
          </a:p>
          <a:p>
            <a:pPr lvl="1"/>
            <a:r>
              <a:rPr lang="ja-JP" altLang="en-US" dirty="0" smtClean="0">
                <a:solidFill>
                  <a:schemeClr val="tx2"/>
                </a:solidFill>
                <a:latin typeface="メイリオ" pitchFamily="50" charset="-128"/>
                <a:ea typeface="メイリオ" pitchFamily="50" charset="-128"/>
              </a:rPr>
              <a:t>お客さんがどのくらい来るのか？</a:t>
            </a:r>
            <a:endParaRPr lang="en-US" altLang="ja-JP" dirty="0" smtClean="0">
              <a:solidFill>
                <a:schemeClr val="tx2"/>
              </a:solidFill>
              <a:latin typeface="メイリオ" pitchFamily="50" charset="-128"/>
              <a:ea typeface="メイリオ" pitchFamily="50" charset="-128"/>
            </a:endParaRPr>
          </a:p>
          <a:p>
            <a:pPr lvl="1"/>
            <a:r>
              <a:rPr lang="ja-JP" altLang="en-US" dirty="0" smtClean="0">
                <a:solidFill>
                  <a:schemeClr val="tx2"/>
                </a:solidFill>
                <a:latin typeface="メイリオ" pitchFamily="50" charset="-128"/>
                <a:ea typeface="メイリオ" pitchFamily="50" charset="-128"/>
              </a:rPr>
              <a:t>どのくらい滞在するのか？</a:t>
            </a:r>
            <a:endParaRPr lang="en-US" altLang="ja-JP" dirty="0" smtClean="0">
              <a:solidFill>
                <a:schemeClr val="tx2"/>
              </a:solidFill>
              <a:latin typeface="メイリオ" pitchFamily="50" charset="-128"/>
              <a:ea typeface="メイリオ" pitchFamily="50" charset="-128"/>
            </a:endParaRPr>
          </a:p>
          <a:p>
            <a:endParaRPr lang="en-US" altLang="ja-JP" sz="2800" dirty="0" smtClean="0">
              <a:solidFill>
                <a:schemeClr val="tx2"/>
              </a:solidFill>
              <a:latin typeface="メイリオ" pitchFamily="50" charset="-128"/>
              <a:ea typeface="メイリオ" pitchFamily="50" charset="-128"/>
            </a:endParaRPr>
          </a:p>
        </p:txBody>
      </p:sp>
      <p:pic>
        <p:nvPicPr>
          <p:cNvPr id="78849" name="Picture 1"/>
          <p:cNvPicPr>
            <a:picLocks noChangeAspect="1" noChangeArrowheads="1"/>
          </p:cNvPicPr>
          <p:nvPr/>
        </p:nvPicPr>
        <p:blipFill>
          <a:blip r:embed="rId2" cstate="print"/>
          <a:srcRect/>
          <a:stretch>
            <a:fillRect/>
          </a:stretch>
        </p:blipFill>
        <p:spPr bwMode="auto">
          <a:xfrm>
            <a:off x="2051720" y="3717032"/>
            <a:ext cx="5112568" cy="3025647"/>
          </a:xfrm>
          <a:prstGeom prst="rect">
            <a:avLst/>
          </a:prstGeom>
          <a:noFill/>
          <a:ln w="9525">
            <a:noFill/>
            <a:miter lim="800000"/>
            <a:headEnd/>
            <a:tailEnd/>
          </a:ln>
        </p:spPr>
      </p:pic>
      <p:sp>
        <p:nvSpPr>
          <p:cNvPr id="5" name="正方形/長方形 4"/>
          <p:cNvSpPr/>
          <p:nvPr/>
        </p:nvSpPr>
        <p:spPr>
          <a:xfrm>
            <a:off x="7884368" y="56818"/>
            <a:ext cx="1210588" cy="707886"/>
          </a:xfrm>
          <a:prstGeom prst="rect">
            <a:avLst/>
          </a:prstGeom>
          <a:ln w="22225">
            <a:solidFill>
              <a:srgbClr val="C00000"/>
            </a:solidFill>
          </a:ln>
        </p:spPr>
        <p:txBody>
          <a:bodyPr wrap="none">
            <a:spAutoFit/>
          </a:bodyPr>
          <a:lstStyle/>
          <a:p>
            <a:r>
              <a:rPr lang="ja-JP" altLang="en-US" sz="2000" b="1" dirty="0" smtClean="0">
                <a:solidFill>
                  <a:schemeClr val="tx2"/>
                </a:solidFill>
                <a:latin typeface="メイリオ" pitchFamily="50" charset="-128"/>
                <a:ea typeface="メイリオ" pitchFamily="50" charset="-128"/>
              </a:rPr>
              <a:t>テキスト</a:t>
            </a:r>
            <a:endParaRPr lang="en-US" altLang="ja-JP" sz="2000" b="1" dirty="0" smtClean="0">
              <a:solidFill>
                <a:schemeClr val="tx2"/>
              </a:solidFill>
              <a:latin typeface="メイリオ" pitchFamily="50" charset="-128"/>
              <a:ea typeface="メイリオ" pitchFamily="50" charset="-128"/>
            </a:endParaRPr>
          </a:p>
          <a:p>
            <a:r>
              <a:rPr lang="en-US" altLang="ja-JP" sz="2000" b="1" dirty="0" smtClean="0">
                <a:solidFill>
                  <a:schemeClr val="tx2"/>
                </a:solidFill>
                <a:latin typeface="メイリオ" pitchFamily="50" charset="-128"/>
                <a:ea typeface="メイリオ" pitchFamily="50" charset="-128"/>
              </a:rPr>
              <a:t>P.248</a:t>
            </a:r>
            <a:endParaRPr lang="ja-JP" altLang="en-US" sz="2000" b="1" dirty="0">
              <a:solidFill>
                <a:schemeClr val="tx2"/>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latin typeface="メイリオ" pitchFamily="50" charset="-128"/>
                <a:ea typeface="メイリオ" pitchFamily="50" charset="-128"/>
              </a:rPr>
              <a:t>駐車スペースの見積り</a:t>
            </a:r>
            <a:endParaRPr kumimoji="1" lang="ja-JP" altLang="en-US" b="1" dirty="0">
              <a:solidFill>
                <a:srgbClr val="C00000"/>
              </a:solidFill>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467544" y="1772816"/>
            <a:ext cx="8424936" cy="4752528"/>
          </a:xfrm>
        </p:spPr>
        <p:txBody>
          <a:bodyPr>
            <a:normAutofit/>
          </a:bodyPr>
          <a:lstStyle/>
          <a:p>
            <a:r>
              <a:rPr lang="ja-JP" altLang="en-US" sz="2800" dirty="0" smtClean="0">
                <a:solidFill>
                  <a:schemeClr val="tx2"/>
                </a:solidFill>
                <a:latin typeface="メイリオ" pitchFamily="50" charset="-128"/>
                <a:ea typeface="メイリオ" pitchFamily="50" charset="-128"/>
              </a:rPr>
              <a:t>ピーク時の利用客：</a:t>
            </a:r>
            <a:r>
              <a:rPr lang="en-US" altLang="ja-JP" sz="2800" dirty="0" smtClean="0">
                <a:solidFill>
                  <a:schemeClr val="tx2"/>
                </a:solidFill>
                <a:latin typeface="メイリオ" pitchFamily="50" charset="-128"/>
                <a:ea typeface="メイリオ" pitchFamily="50" charset="-128"/>
              </a:rPr>
              <a:t>10</a:t>
            </a:r>
            <a:r>
              <a:rPr lang="ja-JP" altLang="en-US" sz="2800" dirty="0" smtClean="0">
                <a:solidFill>
                  <a:schemeClr val="tx2"/>
                </a:solidFill>
                <a:latin typeface="メイリオ" pitchFamily="50" charset="-128"/>
                <a:ea typeface="メイリオ" pitchFamily="50" charset="-128"/>
              </a:rPr>
              <a:t>分あたり</a:t>
            </a:r>
            <a:r>
              <a:rPr lang="en-US" altLang="ja-JP" sz="2800" dirty="0" smtClean="0">
                <a:solidFill>
                  <a:schemeClr val="tx2"/>
                </a:solidFill>
                <a:latin typeface="メイリオ" pitchFamily="50" charset="-128"/>
                <a:ea typeface="メイリオ" pitchFamily="50" charset="-128"/>
              </a:rPr>
              <a:t>20</a:t>
            </a:r>
            <a:r>
              <a:rPr lang="ja-JP" altLang="en-US" sz="2800" dirty="0" smtClean="0">
                <a:solidFill>
                  <a:schemeClr val="tx2"/>
                </a:solidFill>
                <a:latin typeface="メイリオ" pitchFamily="50" charset="-128"/>
                <a:ea typeface="メイリオ" pitchFamily="50" charset="-128"/>
              </a:rPr>
              <a:t>台</a:t>
            </a:r>
            <a:endParaRPr lang="en-US" altLang="ja-JP" sz="28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ピーク時の滞在時間は約</a:t>
            </a:r>
            <a:r>
              <a:rPr lang="en-US" altLang="ja-JP" sz="2800" dirty="0" smtClean="0">
                <a:solidFill>
                  <a:schemeClr val="tx2"/>
                </a:solidFill>
                <a:latin typeface="メイリオ" pitchFamily="50" charset="-128"/>
                <a:ea typeface="メイリオ" pitchFamily="50" charset="-128"/>
              </a:rPr>
              <a:t>2</a:t>
            </a:r>
            <a:r>
              <a:rPr lang="ja-JP" altLang="en-US" sz="2800" dirty="0" smtClean="0">
                <a:solidFill>
                  <a:schemeClr val="tx2"/>
                </a:solidFill>
                <a:latin typeface="メイリオ" pitchFamily="50" charset="-128"/>
                <a:ea typeface="メイリオ" pitchFamily="50" charset="-128"/>
              </a:rPr>
              <a:t>時間</a:t>
            </a:r>
            <a:endParaRPr lang="en-US" altLang="ja-JP" sz="2800" dirty="0" smtClean="0">
              <a:solidFill>
                <a:schemeClr val="tx2"/>
              </a:solidFill>
              <a:latin typeface="メイリオ" pitchFamily="50" charset="-128"/>
              <a:ea typeface="メイリオ" pitchFamily="50" charset="-128"/>
            </a:endParaRPr>
          </a:p>
          <a:p>
            <a:endParaRPr lang="en-US" altLang="ja-JP" sz="1200" dirty="0" smtClean="0">
              <a:solidFill>
                <a:schemeClr val="tx2"/>
              </a:solidFill>
              <a:latin typeface="メイリオ" pitchFamily="50" charset="-128"/>
              <a:ea typeface="メイリオ" pitchFamily="50" charset="-128"/>
            </a:endParaRPr>
          </a:p>
          <a:p>
            <a:r>
              <a:rPr lang="ja-JP" altLang="en-US" sz="2800" b="1" dirty="0" smtClean="0">
                <a:solidFill>
                  <a:srgbClr val="C00000"/>
                </a:solidFill>
                <a:latin typeface="メイリオ" pitchFamily="50" charset="-128"/>
                <a:ea typeface="メイリオ" pitchFamily="50" charset="-128"/>
              </a:rPr>
              <a:t>リトルの公式による滞在車数の見積り</a:t>
            </a:r>
            <a:r>
              <a:rPr lang="ja-JP" altLang="en-US" sz="2800" dirty="0" smtClean="0">
                <a:solidFill>
                  <a:schemeClr val="tx2"/>
                </a:solidFill>
                <a:latin typeface="メイリオ" pitchFamily="50" charset="-128"/>
                <a:ea typeface="メイリオ" pitchFamily="50" charset="-128"/>
              </a:rPr>
              <a:t>：</a:t>
            </a:r>
            <a:endParaRPr lang="en-US" altLang="ja-JP" sz="2800" dirty="0" smtClean="0">
              <a:solidFill>
                <a:schemeClr val="tx2"/>
              </a:solidFill>
              <a:latin typeface="メイリオ" pitchFamily="50" charset="-128"/>
              <a:ea typeface="メイリオ" pitchFamily="50" charset="-128"/>
            </a:endParaRPr>
          </a:p>
          <a:p>
            <a:pPr lvl="1"/>
            <a:r>
              <a:rPr lang="ja-JP" altLang="en-US" dirty="0" smtClean="0">
                <a:solidFill>
                  <a:schemeClr val="tx2"/>
                </a:solidFill>
                <a:latin typeface="メイリオ" pitchFamily="50" charset="-128"/>
                <a:ea typeface="メイリオ" pitchFamily="50" charset="-128"/>
              </a:rPr>
              <a:t>到着率：</a:t>
            </a:r>
            <a:r>
              <a:rPr lang="en-US" altLang="ja-JP" dirty="0" smtClean="0">
                <a:solidFill>
                  <a:schemeClr val="tx2"/>
                </a:solidFill>
                <a:latin typeface="メイリオ" pitchFamily="50" charset="-128"/>
                <a:ea typeface="メイリオ" pitchFamily="50" charset="-128"/>
              </a:rPr>
              <a:t>λ</a:t>
            </a:r>
            <a:r>
              <a:rPr lang="ja-JP" altLang="en-US" dirty="0" smtClean="0">
                <a:solidFill>
                  <a:schemeClr val="tx2"/>
                </a:solidFill>
                <a:latin typeface="メイリオ" pitchFamily="50" charset="-128"/>
                <a:ea typeface="メイリオ" pitchFamily="50" charset="-128"/>
              </a:rPr>
              <a:t>＝</a:t>
            </a:r>
            <a:r>
              <a:rPr lang="en-US" altLang="ja-JP" dirty="0" smtClean="0">
                <a:solidFill>
                  <a:schemeClr val="tx2"/>
                </a:solidFill>
                <a:latin typeface="メイリオ" pitchFamily="50" charset="-128"/>
                <a:ea typeface="メイリオ" pitchFamily="50" charset="-128"/>
              </a:rPr>
              <a:t>N/T</a:t>
            </a:r>
            <a:r>
              <a:rPr lang="ja-JP" altLang="en-US" dirty="0" smtClean="0">
                <a:solidFill>
                  <a:schemeClr val="tx2"/>
                </a:solidFill>
                <a:latin typeface="メイリオ" pitchFamily="50" charset="-128"/>
                <a:ea typeface="メイリオ" pitchFamily="50" charset="-128"/>
              </a:rPr>
              <a:t>＝</a:t>
            </a:r>
            <a:r>
              <a:rPr lang="en-US" altLang="ja-JP" dirty="0" smtClean="0">
                <a:solidFill>
                  <a:schemeClr val="tx2"/>
                </a:solidFill>
                <a:latin typeface="メイリオ" pitchFamily="50" charset="-128"/>
                <a:ea typeface="メイリオ" pitchFamily="50" charset="-128"/>
              </a:rPr>
              <a:t>20/(1/6)</a:t>
            </a:r>
            <a:r>
              <a:rPr lang="ja-JP" altLang="en-US" dirty="0" smtClean="0">
                <a:solidFill>
                  <a:schemeClr val="tx2"/>
                </a:solidFill>
                <a:latin typeface="メイリオ" pitchFamily="50" charset="-128"/>
                <a:ea typeface="メイリオ" pitchFamily="50" charset="-128"/>
              </a:rPr>
              <a:t>＝</a:t>
            </a:r>
            <a:r>
              <a:rPr lang="en-US" altLang="ja-JP" dirty="0" smtClean="0">
                <a:solidFill>
                  <a:schemeClr val="tx2"/>
                </a:solidFill>
                <a:latin typeface="メイリオ" pitchFamily="50" charset="-128"/>
                <a:ea typeface="メイリオ" pitchFamily="50" charset="-128"/>
              </a:rPr>
              <a:t>120</a:t>
            </a:r>
          </a:p>
          <a:p>
            <a:pPr lvl="1"/>
            <a:r>
              <a:rPr lang="ja-JP" altLang="en-US" dirty="0" smtClean="0">
                <a:solidFill>
                  <a:schemeClr val="tx2"/>
                </a:solidFill>
                <a:latin typeface="メイリオ" pitchFamily="50" charset="-128"/>
                <a:ea typeface="メイリオ" pitchFamily="50" charset="-128"/>
              </a:rPr>
              <a:t>平均滞在時間：</a:t>
            </a:r>
            <a:r>
              <a:rPr lang="en-US" altLang="ja-JP" dirty="0" smtClean="0">
                <a:solidFill>
                  <a:schemeClr val="tx2"/>
                </a:solidFill>
                <a:latin typeface="メイリオ" pitchFamily="50" charset="-128"/>
                <a:ea typeface="メイリオ" pitchFamily="50" charset="-128"/>
              </a:rPr>
              <a:t>W</a:t>
            </a:r>
            <a:r>
              <a:rPr lang="ja-JP" altLang="en-US" dirty="0" smtClean="0">
                <a:solidFill>
                  <a:schemeClr val="tx2"/>
                </a:solidFill>
                <a:latin typeface="メイリオ" pitchFamily="50" charset="-128"/>
                <a:ea typeface="メイリオ" pitchFamily="50" charset="-128"/>
              </a:rPr>
              <a:t>＝</a:t>
            </a:r>
            <a:r>
              <a:rPr lang="en-US" altLang="ja-JP" dirty="0" smtClean="0">
                <a:solidFill>
                  <a:schemeClr val="tx2"/>
                </a:solidFill>
                <a:latin typeface="メイリオ" pitchFamily="50" charset="-128"/>
                <a:ea typeface="メイリオ" pitchFamily="50" charset="-128"/>
              </a:rPr>
              <a:t>2</a:t>
            </a:r>
          </a:p>
          <a:p>
            <a:pPr lvl="1"/>
            <a:r>
              <a:rPr lang="ja-JP" altLang="en-US" b="1" dirty="0" smtClean="0">
                <a:solidFill>
                  <a:schemeClr val="tx2"/>
                </a:solidFill>
                <a:latin typeface="メイリオ" pitchFamily="50" charset="-128"/>
                <a:ea typeface="メイリオ" pitchFamily="50" charset="-128"/>
              </a:rPr>
              <a:t>平均滞在車数：</a:t>
            </a:r>
            <a:r>
              <a:rPr lang="en-US" altLang="ja-JP" b="1" dirty="0" smtClean="0">
                <a:solidFill>
                  <a:schemeClr val="tx2"/>
                </a:solidFill>
                <a:latin typeface="メイリオ" pitchFamily="50" charset="-128"/>
                <a:ea typeface="メイリオ" pitchFamily="50" charset="-128"/>
              </a:rPr>
              <a:t>L</a:t>
            </a:r>
            <a:r>
              <a:rPr lang="ja-JP" altLang="en-US" b="1" dirty="0" smtClean="0">
                <a:solidFill>
                  <a:schemeClr val="tx2"/>
                </a:solidFill>
                <a:latin typeface="メイリオ" pitchFamily="50" charset="-128"/>
                <a:ea typeface="メイリオ" pitchFamily="50" charset="-128"/>
              </a:rPr>
              <a:t>＝</a:t>
            </a:r>
            <a:r>
              <a:rPr lang="en-US" altLang="ja-JP" b="1" dirty="0" err="1" smtClean="0">
                <a:solidFill>
                  <a:schemeClr val="tx2"/>
                </a:solidFill>
                <a:latin typeface="メイリオ" pitchFamily="50" charset="-128"/>
                <a:ea typeface="メイリオ" pitchFamily="50" charset="-128"/>
              </a:rPr>
              <a:t>λW</a:t>
            </a:r>
            <a:r>
              <a:rPr lang="ja-JP" altLang="en-US" b="1" dirty="0" smtClean="0">
                <a:solidFill>
                  <a:schemeClr val="tx2"/>
                </a:solidFill>
                <a:latin typeface="メイリオ" pitchFamily="50" charset="-128"/>
                <a:ea typeface="メイリオ" pitchFamily="50" charset="-128"/>
              </a:rPr>
              <a:t>＝</a:t>
            </a:r>
            <a:r>
              <a:rPr lang="en-US" altLang="ja-JP" b="1" dirty="0" smtClean="0">
                <a:solidFill>
                  <a:schemeClr val="tx2"/>
                </a:solidFill>
                <a:latin typeface="メイリオ" pitchFamily="50" charset="-128"/>
                <a:ea typeface="メイリオ" pitchFamily="50" charset="-128"/>
              </a:rPr>
              <a:t>120×2</a:t>
            </a:r>
            <a:r>
              <a:rPr lang="ja-JP" altLang="en-US" b="1" dirty="0" smtClean="0">
                <a:solidFill>
                  <a:schemeClr val="tx2"/>
                </a:solidFill>
                <a:latin typeface="メイリオ" pitchFamily="50" charset="-128"/>
                <a:ea typeface="メイリオ" pitchFamily="50" charset="-128"/>
              </a:rPr>
              <a:t>＝</a:t>
            </a:r>
            <a:r>
              <a:rPr lang="en-US" altLang="ja-JP" b="1" dirty="0" smtClean="0">
                <a:solidFill>
                  <a:schemeClr val="tx2"/>
                </a:solidFill>
                <a:latin typeface="メイリオ" pitchFamily="50" charset="-128"/>
                <a:ea typeface="メイリオ" pitchFamily="50" charset="-128"/>
              </a:rPr>
              <a:t>240</a:t>
            </a:r>
          </a:p>
          <a:p>
            <a:pPr lvl="1"/>
            <a:endParaRPr lang="en-US" altLang="ja-JP" sz="12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平均でも</a:t>
            </a:r>
            <a:r>
              <a:rPr lang="en-US" altLang="ja-JP" sz="2800" dirty="0" smtClean="0">
                <a:solidFill>
                  <a:schemeClr val="tx2"/>
                </a:solidFill>
                <a:latin typeface="メイリオ" pitchFamily="50" charset="-128"/>
                <a:ea typeface="メイリオ" pitchFamily="50" charset="-128"/>
              </a:rPr>
              <a:t>240</a:t>
            </a:r>
            <a:r>
              <a:rPr lang="ja-JP" altLang="en-US" sz="2800" dirty="0" smtClean="0">
                <a:solidFill>
                  <a:schemeClr val="tx2"/>
                </a:solidFill>
                <a:latin typeface="メイリオ" pitchFamily="50" charset="-128"/>
                <a:ea typeface="メイリオ" pitchFamily="50" charset="-128"/>
              </a:rPr>
              <a:t>台分は必要．ばらつきを考えるともっと必要になるかも？？</a:t>
            </a:r>
            <a:endParaRPr lang="en-US" altLang="ja-JP" sz="2800" dirty="0" smtClean="0">
              <a:solidFill>
                <a:schemeClr val="tx2"/>
              </a:solidFill>
              <a:latin typeface="メイリオ" pitchFamily="50" charset="-128"/>
              <a:ea typeface="メイリオ" pitchFamily="50" charset="-128"/>
            </a:endParaRPr>
          </a:p>
        </p:txBody>
      </p:sp>
      <p:sp>
        <p:nvSpPr>
          <p:cNvPr id="5" name="正方形/長方形 4"/>
          <p:cNvSpPr/>
          <p:nvPr/>
        </p:nvSpPr>
        <p:spPr>
          <a:xfrm>
            <a:off x="6588224" y="3501008"/>
            <a:ext cx="2376264" cy="1015663"/>
          </a:xfrm>
          <a:prstGeom prst="rect">
            <a:avLst/>
          </a:prstGeom>
          <a:ln>
            <a:solidFill>
              <a:srgbClr val="C00000"/>
            </a:solidFill>
          </a:ln>
        </p:spPr>
        <p:txBody>
          <a:bodyPr wrap="square">
            <a:spAutoFit/>
          </a:bodyPr>
          <a:lstStyle/>
          <a:p>
            <a:r>
              <a:rPr lang="ja-JP" altLang="en-US" sz="2000" dirty="0" smtClean="0">
                <a:solidFill>
                  <a:schemeClr val="tx2"/>
                </a:solidFill>
                <a:latin typeface="メイリオ" pitchFamily="50" charset="-128"/>
                <a:ea typeface="メイリオ" pitchFamily="50" charset="-128"/>
              </a:rPr>
              <a:t>時間を</a:t>
            </a:r>
            <a:r>
              <a:rPr lang="en-US" altLang="ja-JP" sz="2000" dirty="0" smtClean="0">
                <a:solidFill>
                  <a:schemeClr val="tx2"/>
                </a:solidFill>
                <a:latin typeface="メイリオ" pitchFamily="50" charset="-128"/>
                <a:ea typeface="メイリオ" pitchFamily="50" charset="-128"/>
              </a:rPr>
              <a:t>(</a:t>
            </a:r>
            <a:r>
              <a:rPr lang="ja-JP" altLang="en-US" sz="2000" dirty="0" smtClean="0">
                <a:solidFill>
                  <a:schemeClr val="tx2"/>
                </a:solidFill>
                <a:latin typeface="メイリオ" pitchFamily="50" charset="-128"/>
                <a:ea typeface="メイリオ" pitchFamily="50" charset="-128"/>
              </a:rPr>
              <a:t>時</a:t>
            </a:r>
            <a:r>
              <a:rPr lang="en-US" altLang="ja-JP" sz="2000" dirty="0" smtClean="0">
                <a:solidFill>
                  <a:schemeClr val="tx2"/>
                </a:solidFill>
                <a:latin typeface="メイリオ" pitchFamily="50" charset="-128"/>
                <a:ea typeface="メイリオ" pitchFamily="50" charset="-128"/>
              </a:rPr>
              <a:t>)</a:t>
            </a:r>
            <a:r>
              <a:rPr lang="ja-JP" altLang="en-US" sz="2000" dirty="0" smtClean="0">
                <a:solidFill>
                  <a:schemeClr val="tx2"/>
                </a:solidFill>
                <a:latin typeface="メイリオ" pitchFamily="50" charset="-128"/>
                <a:ea typeface="メイリオ" pitchFamily="50" charset="-128"/>
              </a:rPr>
              <a:t>に合わせて計算</a:t>
            </a:r>
            <a:r>
              <a:rPr lang="en-US" altLang="ja-JP" sz="2000" dirty="0" smtClean="0">
                <a:solidFill>
                  <a:schemeClr val="tx2"/>
                </a:solidFill>
                <a:latin typeface="メイリオ" pitchFamily="50" charset="-128"/>
                <a:ea typeface="メイリオ" pitchFamily="50" charset="-128"/>
              </a:rPr>
              <a:t>(</a:t>
            </a:r>
            <a:r>
              <a:rPr lang="ja-JP" altLang="en-US" sz="2000" dirty="0" smtClean="0">
                <a:solidFill>
                  <a:schemeClr val="tx2"/>
                </a:solidFill>
                <a:latin typeface="メイリオ" pitchFamily="50" charset="-128"/>
                <a:ea typeface="メイリオ" pitchFamily="50" charset="-128"/>
              </a:rPr>
              <a:t>もちろん</a:t>
            </a:r>
            <a:r>
              <a:rPr lang="en-US" altLang="ja-JP" sz="2000" dirty="0" smtClean="0">
                <a:solidFill>
                  <a:schemeClr val="tx2"/>
                </a:solidFill>
                <a:latin typeface="メイリオ" pitchFamily="50" charset="-128"/>
                <a:ea typeface="メイリオ" pitchFamily="50" charset="-128"/>
              </a:rPr>
              <a:t>(</a:t>
            </a:r>
            <a:r>
              <a:rPr lang="ja-JP" altLang="en-US" sz="2000" dirty="0" smtClean="0">
                <a:solidFill>
                  <a:schemeClr val="tx2"/>
                </a:solidFill>
                <a:latin typeface="メイリオ" pitchFamily="50" charset="-128"/>
                <a:ea typeface="メイリオ" pitchFamily="50" charset="-128"/>
              </a:rPr>
              <a:t>分</a:t>
            </a:r>
            <a:r>
              <a:rPr lang="en-US" altLang="ja-JP" sz="2000" dirty="0" smtClean="0">
                <a:solidFill>
                  <a:schemeClr val="tx2"/>
                </a:solidFill>
                <a:latin typeface="メイリオ" pitchFamily="50" charset="-128"/>
                <a:ea typeface="メイリオ" pitchFamily="50" charset="-128"/>
              </a:rPr>
              <a:t>)</a:t>
            </a:r>
            <a:r>
              <a:rPr lang="ja-JP" altLang="en-US" sz="2000" dirty="0" smtClean="0">
                <a:solidFill>
                  <a:schemeClr val="tx2"/>
                </a:solidFill>
                <a:latin typeface="メイリオ" pitchFamily="50" charset="-128"/>
                <a:ea typeface="メイリオ" pitchFamily="50" charset="-128"/>
              </a:rPr>
              <a:t>でも</a:t>
            </a:r>
            <a:r>
              <a:rPr lang="en-US" altLang="ja-JP" sz="2000" dirty="0" smtClean="0">
                <a:solidFill>
                  <a:schemeClr val="tx2"/>
                </a:solidFill>
                <a:latin typeface="メイリオ" pitchFamily="50" charset="-128"/>
                <a:ea typeface="メイリオ" pitchFamily="50" charset="-128"/>
              </a:rPr>
              <a:t>OK)</a:t>
            </a:r>
            <a:endParaRPr lang="ja-JP" altLang="en-US" sz="2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latin typeface="メイリオ" pitchFamily="50" charset="-128"/>
                <a:ea typeface="メイリオ" pitchFamily="50" charset="-128"/>
              </a:rPr>
              <a:t>コールセンターの設計</a:t>
            </a:r>
            <a:endParaRPr kumimoji="1" lang="ja-JP" altLang="en-US"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395536" y="1772816"/>
            <a:ext cx="8424936" cy="4752528"/>
          </a:xfrm>
        </p:spPr>
        <p:txBody>
          <a:bodyPr>
            <a:normAutofit/>
          </a:bodyPr>
          <a:lstStyle/>
          <a:p>
            <a:r>
              <a:rPr lang="ja-JP" altLang="en-US" sz="2800" dirty="0" smtClean="0">
                <a:solidFill>
                  <a:schemeClr val="tx2"/>
                </a:solidFill>
                <a:latin typeface="メイリオ" pitchFamily="50" charset="-128"/>
                <a:ea typeface="メイリオ" pitchFamily="50" charset="-128"/>
              </a:rPr>
              <a:t>コールセンター：電話による顧客サービス用施設</a:t>
            </a:r>
            <a:endParaRPr lang="en-US" altLang="ja-JP" sz="2800" dirty="0" smtClean="0">
              <a:solidFill>
                <a:schemeClr val="tx2"/>
              </a:solidFill>
              <a:latin typeface="メイリオ" pitchFamily="50" charset="-128"/>
              <a:ea typeface="メイリオ" pitchFamily="50" charset="-128"/>
            </a:endParaRPr>
          </a:p>
          <a:p>
            <a:pPr lvl="1"/>
            <a:r>
              <a:rPr lang="ja-JP" altLang="en-US" dirty="0" smtClean="0">
                <a:solidFill>
                  <a:schemeClr val="tx2"/>
                </a:solidFill>
                <a:latin typeface="メイリオ" pitchFamily="50" charset="-128"/>
                <a:ea typeface="メイリオ" pitchFamily="50" charset="-128"/>
              </a:rPr>
              <a:t>ピーク時の電話は</a:t>
            </a:r>
            <a:r>
              <a:rPr lang="en-US" altLang="ja-JP" dirty="0" smtClean="0">
                <a:solidFill>
                  <a:schemeClr val="tx2"/>
                </a:solidFill>
                <a:latin typeface="メイリオ" pitchFamily="50" charset="-128"/>
                <a:ea typeface="メイリオ" pitchFamily="50" charset="-128"/>
              </a:rPr>
              <a:t>1</a:t>
            </a:r>
            <a:r>
              <a:rPr lang="ja-JP" altLang="en-US" dirty="0" smtClean="0">
                <a:solidFill>
                  <a:schemeClr val="tx2"/>
                </a:solidFill>
                <a:latin typeface="メイリオ" pitchFamily="50" charset="-128"/>
                <a:ea typeface="メイリオ" pitchFamily="50" charset="-128"/>
              </a:rPr>
              <a:t>時間当たり</a:t>
            </a:r>
            <a:r>
              <a:rPr lang="en-US" altLang="ja-JP" dirty="0" smtClean="0">
                <a:solidFill>
                  <a:schemeClr val="tx2"/>
                </a:solidFill>
                <a:latin typeface="メイリオ" pitchFamily="50" charset="-128"/>
                <a:ea typeface="メイリオ" pitchFamily="50" charset="-128"/>
              </a:rPr>
              <a:t>600</a:t>
            </a:r>
            <a:r>
              <a:rPr lang="ja-JP" altLang="en-US" dirty="0" smtClean="0">
                <a:solidFill>
                  <a:schemeClr val="tx2"/>
                </a:solidFill>
                <a:latin typeface="メイリオ" pitchFamily="50" charset="-128"/>
                <a:ea typeface="メイリオ" pitchFamily="50" charset="-128"/>
              </a:rPr>
              <a:t>本かかってくる</a:t>
            </a:r>
            <a:endParaRPr lang="en-US" altLang="ja-JP" dirty="0" smtClean="0">
              <a:solidFill>
                <a:schemeClr val="tx2"/>
              </a:solidFill>
              <a:latin typeface="メイリオ" pitchFamily="50" charset="-128"/>
              <a:ea typeface="メイリオ" pitchFamily="50" charset="-128"/>
            </a:endParaRPr>
          </a:p>
          <a:p>
            <a:pPr lvl="1"/>
            <a:r>
              <a:rPr lang="ja-JP" altLang="en-US" dirty="0" smtClean="0">
                <a:solidFill>
                  <a:schemeClr val="tx2"/>
                </a:solidFill>
                <a:latin typeface="メイリオ" pitchFamily="50" charset="-128"/>
                <a:ea typeface="メイリオ" pitchFamily="50" charset="-128"/>
              </a:rPr>
              <a:t>ピーク時の客への対応時間は</a:t>
            </a:r>
            <a:r>
              <a:rPr lang="en-US" altLang="ja-JP" dirty="0" smtClean="0">
                <a:solidFill>
                  <a:schemeClr val="tx2"/>
                </a:solidFill>
                <a:latin typeface="メイリオ" pitchFamily="50" charset="-128"/>
                <a:ea typeface="メイリオ" pitchFamily="50" charset="-128"/>
              </a:rPr>
              <a:t>5</a:t>
            </a:r>
            <a:r>
              <a:rPr lang="ja-JP" altLang="en-US" dirty="0" smtClean="0">
                <a:solidFill>
                  <a:schemeClr val="tx2"/>
                </a:solidFill>
                <a:latin typeface="メイリオ" pitchFamily="50" charset="-128"/>
                <a:ea typeface="メイリオ" pitchFamily="50" charset="-128"/>
              </a:rPr>
              <a:t>分</a:t>
            </a:r>
            <a:endParaRPr lang="en-US" altLang="ja-JP" dirty="0" smtClean="0">
              <a:solidFill>
                <a:schemeClr val="tx2"/>
              </a:solidFill>
              <a:latin typeface="メイリオ" pitchFamily="50" charset="-128"/>
              <a:ea typeface="メイリオ" pitchFamily="50" charset="-128"/>
            </a:endParaRPr>
          </a:p>
          <a:p>
            <a:endParaRPr lang="en-US" altLang="ja-JP" sz="12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リトルの公式によるオペレータ数の見積り</a:t>
            </a:r>
            <a:endParaRPr lang="en-US" altLang="ja-JP" sz="2800" dirty="0" smtClean="0">
              <a:solidFill>
                <a:schemeClr val="tx2"/>
              </a:solidFill>
              <a:latin typeface="メイリオ" pitchFamily="50" charset="-128"/>
              <a:ea typeface="メイリオ" pitchFamily="50" charset="-128"/>
            </a:endParaRPr>
          </a:p>
          <a:p>
            <a:pPr lvl="1"/>
            <a:r>
              <a:rPr lang="ja-JP" altLang="en-US" dirty="0" smtClean="0">
                <a:solidFill>
                  <a:schemeClr val="tx2"/>
                </a:solidFill>
                <a:latin typeface="メイリオ" pitchFamily="50" charset="-128"/>
                <a:ea typeface="メイリオ" pitchFamily="50" charset="-128"/>
              </a:rPr>
              <a:t>到着率：</a:t>
            </a:r>
            <a:r>
              <a:rPr lang="en-US" altLang="ja-JP" dirty="0" smtClean="0">
                <a:solidFill>
                  <a:schemeClr val="tx2"/>
                </a:solidFill>
                <a:latin typeface="メイリオ" pitchFamily="50" charset="-128"/>
                <a:ea typeface="メイリオ" pitchFamily="50" charset="-128"/>
              </a:rPr>
              <a:t>λ</a:t>
            </a:r>
            <a:r>
              <a:rPr lang="ja-JP" altLang="en-US" dirty="0" smtClean="0">
                <a:solidFill>
                  <a:schemeClr val="tx2"/>
                </a:solidFill>
                <a:latin typeface="メイリオ" pitchFamily="50" charset="-128"/>
                <a:ea typeface="メイリオ" pitchFamily="50" charset="-128"/>
              </a:rPr>
              <a:t>＝</a:t>
            </a:r>
            <a:r>
              <a:rPr lang="en-US" altLang="ja-JP" dirty="0" smtClean="0">
                <a:solidFill>
                  <a:schemeClr val="tx2"/>
                </a:solidFill>
                <a:latin typeface="メイリオ" pitchFamily="50" charset="-128"/>
                <a:ea typeface="メイリオ" pitchFamily="50" charset="-128"/>
              </a:rPr>
              <a:t>N/T</a:t>
            </a:r>
            <a:r>
              <a:rPr lang="ja-JP" altLang="en-US" dirty="0" smtClean="0">
                <a:solidFill>
                  <a:schemeClr val="tx2"/>
                </a:solidFill>
                <a:latin typeface="メイリオ" pitchFamily="50" charset="-128"/>
                <a:ea typeface="メイリオ" pitchFamily="50" charset="-128"/>
              </a:rPr>
              <a:t>＝</a:t>
            </a:r>
            <a:r>
              <a:rPr lang="en-US" altLang="ja-JP" dirty="0" smtClean="0">
                <a:solidFill>
                  <a:schemeClr val="tx2"/>
                </a:solidFill>
                <a:latin typeface="メイリオ" pitchFamily="50" charset="-128"/>
                <a:ea typeface="メイリオ" pitchFamily="50" charset="-128"/>
              </a:rPr>
              <a:t>600/60</a:t>
            </a:r>
            <a:r>
              <a:rPr lang="ja-JP" altLang="en-US" dirty="0" smtClean="0">
                <a:solidFill>
                  <a:schemeClr val="tx2"/>
                </a:solidFill>
                <a:latin typeface="メイリオ" pitchFamily="50" charset="-128"/>
                <a:ea typeface="メイリオ" pitchFamily="50" charset="-128"/>
              </a:rPr>
              <a:t>＝</a:t>
            </a:r>
            <a:r>
              <a:rPr lang="en-US" altLang="ja-JP" dirty="0" smtClean="0">
                <a:solidFill>
                  <a:schemeClr val="tx2"/>
                </a:solidFill>
                <a:latin typeface="メイリオ" pitchFamily="50" charset="-128"/>
                <a:ea typeface="メイリオ" pitchFamily="50" charset="-128"/>
              </a:rPr>
              <a:t>10</a:t>
            </a:r>
          </a:p>
          <a:p>
            <a:pPr lvl="1"/>
            <a:r>
              <a:rPr lang="ja-JP" altLang="en-US" dirty="0" smtClean="0">
                <a:solidFill>
                  <a:schemeClr val="tx2"/>
                </a:solidFill>
                <a:latin typeface="メイリオ" pitchFamily="50" charset="-128"/>
                <a:ea typeface="メイリオ" pitchFamily="50" charset="-128"/>
              </a:rPr>
              <a:t>平均滞在時間：</a:t>
            </a:r>
            <a:r>
              <a:rPr lang="en-US" altLang="ja-JP" dirty="0" smtClean="0">
                <a:solidFill>
                  <a:schemeClr val="tx2"/>
                </a:solidFill>
                <a:latin typeface="メイリオ" pitchFamily="50" charset="-128"/>
                <a:ea typeface="メイリオ" pitchFamily="50" charset="-128"/>
              </a:rPr>
              <a:t>W</a:t>
            </a:r>
            <a:r>
              <a:rPr lang="ja-JP" altLang="en-US" dirty="0" smtClean="0">
                <a:solidFill>
                  <a:schemeClr val="tx2"/>
                </a:solidFill>
                <a:latin typeface="メイリオ" pitchFamily="50" charset="-128"/>
                <a:ea typeface="メイリオ" pitchFamily="50" charset="-128"/>
              </a:rPr>
              <a:t>＝</a:t>
            </a:r>
            <a:r>
              <a:rPr lang="en-US" altLang="ja-JP" dirty="0" smtClean="0">
                <a:solidFill>
                  <a:schemeClr val="tx2"/>
                </a:solidFill>
                <a:latin typeface="メイリオ" pitchFamily="50" charset="-128"/>
                <a:ea typeface="メイリオ" pitchFamily="50" charset="-128"/>
              </a:rPr>
              <a:t>5</a:t>
            </a:r>
          </a:p>
          <a:p>
            <a:pPr lvl="1"/>
            <a:r>
              <a:rPr lang="ja-JP" altLang="en-US" b="1" dirty="0" smtClean="0">
                <a:solidFill>
                  <a:schemeClr val="tx2"/>
                </a:solidFill>
                <a:latin typeface="メイリオ" pitchFamily="50" charset="-128"/>
                <a:ea typeface="メイリオ" pitchFamily="50" charset="-128"/>
              </a:rPr>
              <a:t>平均オペレータ対応数：</a:t>
            </a:r>
            <a:r>
              <a:rPr lang="en-US" altLang="ja-JP" b="1" dirty="0" smtClean="0">
                <a:solidFill>
                  <a:schemeClr val="tx2"/>
                </a:solidFill>
                <a:latin typeface="メイリオ" pitchFamily="50" charset="-128"/>
                <a:ea typeface="メイリオ" pitchFamily="50" charset="-128"/>
              </a:rPr>
              <a:t>L</a:t>
            </a:r>
            <a:r>
              <a:rPr lang="ja-JP" altLang="en-US" b="1" dirty="0" smtClean="0">
                <a:solidFill>
                  <a:schemeClr val="tx2"/>
                </a:solidFill>
                <a:latin typeface="メイリオ" pitchFamily="50" charset="-128"/>
                <a:ea typeface="メイリオ" pitchFamily="50" charset="-128"/>
              </a:rPr>
              <a:t>＝</a:t>
            </a:r>
            <a:r>
              <a:rPr lang="en-US" altLang="ja-JP" b="1" dirty="0" err="1" smtClean="0">
                <a:solidFill>
                  <a:schemeClr val="tx2"/>
                </a:solidFill>
                <a:latin typeface="メイリオ" pitchFamily="50" charset="-128"/>
                <a:ea typeface="メイリオ" pitchFamily="50" charset="-128"/>
              </a:rPr>
              <a:t>λW</a:t>
            </a:r>
            <a:r>
              <a:rPr lang="ja-JP" altLang="en-US" b="1" dirty="0" smtClean="0">
                <a:solidFill>
                  <a:schemeClr val="tx2"/>
                </a:solidFill>
                <a:latin typeface="メイリオ" pitchFamily="50" charset="-128"/>
                <a:ea typeface="メイリオ" pitchFamily="50" charset="-128"/>
              </a:rPr>
              <a:t>＝</a:t>
            </a:r>
            <a:r>
              <a:rPr lang="en-US" altLang="ja-JP" b="1" dirty="0" smtClean="0">
                <a:solidFill>
                  <a:schemeClr val="tx2"/>
                </a:solidFill>
                <a:latin typeface="メイリオ" pitchFamily="50" charset="-128"/>
                <a:ea typeface="メイリオ" pitchFamily="50" charset="-128"/>
              </a:rPr>
              <a:t>50</a:t>
            </a:r>
          </a:p>
          <a:p>
            <a:pPr lvl="1"/>
            <a:endParaRPr lang="en-US" altLang="ja-JP" sz="12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平均で考えても，</a:t>
            </a:r>
            <a:r>
              <a:rPr lang="en-US" altLang="ja-JP" sz="2800" dirty="0" smtClean="0">
                <a:solidFill>
                  <a:schemeClr val="tx2"/>
                </a:solidFill>
                <a:latin typeface="メイリオ" pitchFamily="50" charset="-128"/>
                <a:ea typeface="メイリオ" pitchFamily="50" charset="-128"/>
              </a:rPr>
              <a:t>50</a:t>
            </a:r>
            <a:r>
              <a:rPr lang="ja-JP" altLang="en-US" sz="2800" dirty="0" smtClean="0">
                <a:solidFill>
                  <a:schemeClr val="tx2"/>
                </a:solidFill>
                <a:latin typeface="メイリオ" pitchFamily="50" charset="-128"/>
                <a:ea typeface="メイリオ" pitchFamily="50" charset="-128"/>
              </a:rPr>
              <a:t>人のオペレータが必要！</a:t>
            </a:r>
            <a:endParaRPr lang="en-US" altLang="ja-JP" sz="2800" dirty="0" smtClean="0">
              <a:solidFill>
                <a:schemeClr val="tx2"/>
              </a:solidFill>
              <a:latin typeface="メイリオ" pitchFamily="50" charset="-128"/>
              <a:ea typeface="メイリオ" pitchFamily="50" charset="-12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メイリオ" pitchFamily="50" charset="-128"/>
                <a:ea typeface="メイリオ" pitchFamily="50" charset="-128"/>
              </a:rPr>
              <a:t>ここからの講義内容</a:t>
            </a:r>
            <a:endParaRPr kumimoji="1" lang="ja-JP" altLang="en-US"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467544" y="1772816"/>
            <a:ext cx="8424936" cy="4752528"/>
          </a:xfrm>
        </p:spPr>
        <p:txBody>
          <a:bodyPr>
            <a:normAutofit/>
          </a:bodyPr>
          <a:lstStyle/>
          <a:p>
            <a:r>
              <a:rPr lang="ja-JP" altLang="en-US" sz="2800" dirty="0" smtClean="0">
                <a:solidFill>
                  <a:schemeClr val="bg1">
                    <a:lumMod val="95000"/>
                  </a:schemeClr>
                </a:solidFill>
                <a:latin typeface="メイリオ" pitchFamily="50" charset="-128"/>
                <a:ea typeface="メイリオ" pitchFamily="50" charset="-128"/>
              </a:rPr>
              <a:t>待ち行列理論</a:t>
            </a:r>
            <a:endParaRPr lang="en-US" altLang="ja-JP" sz="2800" dirty="0" smtClean="0">
              <a:solidFill>
                <a:schemeClr val="bg1">
                  <a:lumMod val="95000"/>
                </a:schemeClr>
              </a:solidFill>
              <a:latin typeface="メイリオ" pitchFamily="50" charset="-128"/>
              <a:ea typeface="メイリオ" pitchFamily="50" charset="-128"/>
            </a:endParaRPr>
          </a:p>
          <a:p>
            <a:r>
              <a:rPr lang="ja-JP" altLang="en-US" sz="2800" dirty="0" smtClean="0">
                <a:solidFill>
                  <a:schemeClr val="bg1">
                    <a:lumMod val="95000"/>
                  </a:schemeClr>
                </a:solidFill>
                <a:latin typeface="メイリオ" pitchFamily="50" charset="-128"/>
                <a:ea typeface="メイリオ" pitchFamily="50" charset="-128"/>
              </a:rPr>
              <a:t>平均値解析</a:t>
            </a:r>
            <a:endParaRPr lang="en-US" altLang="ja-JP" sz="2800" dirty="0" smtClean="0">
              <a:solidFill>
                <a:schemeClr val="bg1">
                  <a:lumMod val="95000"/>
                </a:schemeClr>
              </a:solidFill>
              <a:latin typeface="メイリオ" pitchFamily="50" charset="-128"/>
              <a:ea typeface="メイリオ" pitchFamily="50" charset="-128"/>
            </a:endParaRPr>
          </a:p>
          <a:p>
            <a:r>
              <a:rPr lang="ja-JP" altLang="en-US" sz="2800" b="1" dirty="0" smtClean="0">
                <a:solidFill>
                  <a:srgbClr val="C00000"/>
                </a:solidFill>
                <a:latin typeface="メイリオ" pitchFamily="50" charset="-128"/>
                <a:ea typeface="メイリオ" pitchFamily="50" charset="-128"/>
              </a:rPr>
              <a:t>ラッシュアワーの問題</a:t>
            </a:r>
            <a:endParaRPr lang="en-US" altLang="ja-JP" sz="2800" b="1" dirty="0" smtClean="0">
              <a:solidFill>
                <a:srgbClr val="C00000"/>
              </a:solidFill>
              <a:latin typeface="メイリオ" pitchFamily="50" charset="-128"/>
              <a:ea typeface="メイリオ" pitchFamily="50" charset="-128"/>
            </a:endParaRPr>
          </a:p>
          <a:p>
            <a:pPr>
              <a:spcBef>
                <a:spcPts val="0"/>
              </a:spcBef>
              <a:buNone/>
            </a:pPr>
            <a:r>
              <a:rPr lang="ja-JP" altLang="en-US" sz="2800" b="1" dirty="0" smtClean="0">
                <a:solidFill>
                  <a:srgbClr val="C00000"/>
                </a:solidFill>
                <a:latin typeface="メイリオ" pitchFamily="50" charset="-128"/>
                <a:ea typeface="メイリオ" pitchFamily="50" charset="-128"/>
              </a:rPr>
              <a:t>　～累積グラフと流体近似～</a:t>
            </a:r>
            <a:endParaRPr lang="en-US" altLang="ja-JP" sz="2800" b="1" dirty="0" smtClean="0">
              <a:solidFill>
                <a:srgbClr val="C00000"/>
              </a:solidFill>
              <a:latin typeface="メイリオ" pitchFamily="50" charset="-128"/>
              <a:ea typeface="メイリオ" pitchFamily="50" charset="-128"/>
            </a:endParaRPr>
          </a:p>
          <a:p>
            <a:r>
              <a:rPr lang="ja-JP" altLang="en-US" sz="2800" dirty="0" smtClean="0">
                <a:solidFill>
                  <a:schemeClr val="bg1">
                    <a:lumMod val="95000"/>
                  </a:schemeClr>
                </a:solidFill>
                <a:latin typeface="メイリオ" pitchFamily="50" charset="-128"/>
                <a:ea typeface="メイリオ" pitchFamily="50" charset="-128"/>
              </a:rPr>
              <a:t>平均値とばらつき</a:t>
            </a:r>
            <a:endParaRPr lang="en-US" altLang="ja-JP" sz="2800" dirty="0" smtClean="0">
              <a:solidFill>
                <a:schemeClr val="bg1">
                  <a:lumMod val="95000"/>
                </a:schemeClr>
              </a:solidFill>
              <a:latin typeface="メイリオ" pitchFamily="50" charset="-128"/>
              <a:ea typeface="メイリオ" pitchFamily="50" charset="-128"/>
            </a:endParaRPr>
          </a:p>
          <a:p>
            <a:r>
              <a:rPr lang="ja-JP" altLang="en-US" sz="2800" dirty="0" smtClean="0">
                <a:solidFill>
                  <a:schemeClr val="bg1">
                    <a:lumMod val="95000"/>
                  </a:schemeClr>
                </a:solidFill>
                <a:latin typeface="メイリオ" pitchFamily="50" charset="-128"/>
                <a:ea typeface="メイリオ" pitchFamily="50" charset="-128"/>
              </a:rPr>
              <a:t>携帯電話の呼損率</a:t>
            </a:r>
            <a:endParaRPr lang="en-US" altLang="ja-JP" sz="2800" dirty="0" smtClean="0">
              <a:solidFill>
                <a:schemeClr val="bg1">
                  <a:lumMod val="95000"/>
                </a:schemeClr>
              </a:solidFill>
              <a:latin typeface="メイリオ" pitchFamily="50" charset="-128"/>
              <a:ea typeface="メイリオ" pitchFamily="50" charset="-128"/>
            </a:endParaRPr>
          </a:p>
          <a:p>
            <a:r>
              <a:rPr lang="ja-JP" altLang="en-US" sz="2800" dirty="0" smtClean="0">
                <a:solidFill>
                  <a:schemeClr val="bg1">
                    <a:lumMod val="95000"/>
                  </a:schemeClr>
                </a:solidFill>
                <a:latin typeface="メイリオ" pitchFamily="50" charset="-128"/>
                <a:ea typeface="メイリオ" pitchFamily="50" charset="-128"/>
              </a:rPr>
              <a:t>待ち時間のシミュレーション分析</a:t>
            </a:r>
            <a:endParaRPr lang="en-US" altLang="ja-JP" sz="2800" dirty="0" smtClean="0">
              <a:solidFill>
                <a:schemeClr val="bg1">
                  <a:lumMod val="95000"/>
                </a:schemeClr>
              </a:solidFill>
              <a:latin typeface="メイリオ" pitchFamily="50" charset="-128"/>
              <a:ea typeface="メイリオ" pitchFamily="50"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メイリオ" pitchFamily="50" charset="-128"/>
                <a:ea typeface="メイリオ" pitchFamily="50" charset="-128"/>
              </a:rPr>
              <a:t>待ち行列理論とは</a:t>
            </a:r>
            <a:endParaRPr kumimoji="1" lang="ja-JP" altLang="en-US"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467544" y="1772816"/>
            <a:ext cx="8424936" cy="4495800"/>
          </a:xfrm>
        </p:spPr>
        <p:txBody>
          <a:bodyPr>
            <a:normAutofit/>
          </a:bodyPr>
          <a:lstStyle/>
          <a:p>
            <a:r>
              <a:rPr lang="ja-JP" altLang="en-US" sz="2800" dirty="0" smtClean="0">
                <a:solidFill>
                  <a:schemeClr val="tx2"/>
                </a:solidFill>
                <a:latin typeface="メイリオ" pitchFamily="50" charset="-128"/>
                <a:ea typeface="メイリオ" pitchFamily="50" charset="-128"/>
              </a:rPr>
              <a:t>不特定多数の人・モノが，容量が有限の特定の施設を利用する時に生じる混雑現象を解析するための理論</a:t>
            </a:r>
            <a:endParaRPr kumimoji="1" lang="en-US" altLang="ja-JP" sz="2800" dirty="0" smtClean="0">
              <a:solidFill>
                <a:schemeClr val="tx2"/>
              </a:solidFill>
              <a:latin typeface="メイリオ" pitchFamily="50" charset="-128"/>
              <a:ea typeface="メイリオ" pitchFamily="50" charset="-128"/>
            </a:endParaRPr>
          </a:p>
        </p:txBody>
      </p:sp>
      <p:sp>
        <p:nvSpPr>
          <p:cNvPr id="5" name="正方形/長方形 4"/>
          <p:cNvSpPr/>
          <p:nvPr/>
        </p:nvSpPr>
        <p:spPr>
          <a:xfrm>
            <a:off x="7884368" y="56818"/>
            <a:ext cx="1210588" cy="707886"/>
          </a:xfrm>
          <a:prstGeom prst="rect">
            <a:avLst/>
          </a:prstGeom>
          <a:ln w="22225">
            <a:solidFill>
              <a:srgbClr val="C00000"/>
            </a:solidFill>
          </a:ln>
        </p:spPr>
        <p:txBody>
          <a:bodyPr wrap="none">
            <a:spAutoFit/>
          </a:bodyPr>
          <a:lstStyle/>
          <a:p>
            <a:r>
              <a:rPr lang="ja-JP" altLang="en-US" sz="2000" b="1" dirty="0" smtClean="0">
                <a:solidFill>
                  <a:schemeClr val="tx2"/>
                </a:solidFill>
                <a:latin typeface="メイリオ" pitchFamily="50" charset="-128"/>
                <a:ea typeface="メイリオ" pitchFamily="50" charset="-128"/>
              </a:rPr>
              <a:t>テキスト</a:t>
            </a:r>
            <a:endParaRPr lang="en-US" altLang="ja-JP" sz="2000" b="1" dirty="0" smtClean="0">
              <a:solidFill>
                <a:schemeClr val="tx2"/>
              </a:solidFill>
              <a:latin typeface="メイリオ" pitchFamily="50" charset="-128"/>
              <a:ea typeface="メイリオ" pitchFamily="50" charset="-128"/>
            </a:endParaRPr>
          </a:p>
          <a:p>
            <a:r>
              <a:rPr lang="en-US" altLang="ja-JP" sz="2000" b="1" dirty="0" smtClean="0">
                <a:solidFill>
                  <a:schemeClr val="tx2"/>
                </a:solidFill>
                <a:latin typeface="メイリオ" pitchFamily="50" charset="-128"/>
                <a:ea typeface="メイリオ" pitchFamily="50" charset="-128"/>
              </a:rPr>
              <a:t>P.244</a:t>
            </a:r>
            <a:r>
              <a:rPr lang="ja-JP" altLang="en-US" sz="2000" b="1" dirty="0" smtClean="0">
                <a:solidFill>
                  <a:schemeClr val="tx2"/>
                </a:solidFill>
                <a:latin typeface="メイリオ" pitchFamily="50" charset="-128"/>
                <a:ea typeface="メイリオ" pitchFamily="50" charset="-128"/>
              </a:rPr>
              <a:t>～</a:t>
            </a:r>
            <a:endParaRPr lang="ja-JP" altLang="en-US" sz="2000" b="1" dirty="0">
              <a:solidFill>
                <a:schemeClr val="tx2"/>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mtClean="0">
                <a:latin typeface="メイリオ" pitchFamily="50" charset="-128"/>
                <a:ea typeface="メイリオ" pitchFamily="50" charset="-128"/>
              </a:rPr>
              <a:t>ラッシュアワーの問題</a:t>
            </a:r>
            <a:endParaRPr kumimoji="1" lang="ja-JP" altLang="en-US"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395536" y="1772816"/>
            <a:ext cx="8424936" cy="4752528"/>
          </a:xfrm>
        </p:spPr>
        <p:txBody>
          <a:bodyPr>
            <a:normAutofit/>
          </a:bodyPr>
          <a:lstStyle/>
          <a:p>
            <a:r>
              <a:rPr lang="ja-JP" altLang="en-US" sz="2800" dirty="0" smtClean="0">
                <a:solidFill>
                  <a:schemeClr val="tx2"/>
                </a:solidFill>
                <a:latin typeface="メイリオ" pitchFamily="50" charset="-128"/>
                <a:ea typeface="メイリオ" pitchFamily="50" charset="-128"/>
              </a:rPr>
              <a:t>ラッシュアワーっていつまで？</a:t>
            </a:r>
            <a:endParaRPr lang="en-US" altLang="ja-JP" sz="28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時差出勤</a:t>
            </a:r>
            <a:r>
              <a:rPr lang="en-US" altLang="ja-JP" sz="2800" dirty="0" smtClean="0">
                <a:solidFill>
                  <a:schemeClr val="tx2"/>
                </a:solidFill>
                <a:latin typeface="メイリオ" pitchFamily="50" charset="-128"/>
                <a:ea typeface="メイリオ" pitchFamily="50" charset="-128"/>
              </a:rPr>
              <a:t>(</a:t>
            </a:r>
            <a:r>
              <a:rPr lang="ja-JP" altLang="en-US" sz="2800" dirty="0" smtClean="0">
                <a:solidFill>
                  <a:schemeClr val="tx2"/>
                </a:solidFill>
                <a:latin typeface="メイリオ" pitchFamily="50" charset="-128"/>
                <a:ea typeface="メイリオ" pitchFamily="50" charset="-128"/>
              </a:rPr>
              <a:t>平準化</a:t>
            </a:r>
            <a:r>
              <a:rPr lang="en-US" altLang="ja-JP" sz="2800" dirty="0" smtClean="0">
                <a:solidFill>
                  <a:schemeClr val="tx2"/>
                </a:solidFill>
                <a:latin typeface="メイリオ" pitchFamily="50" charset="-128"/>
                <a:ea typeface="メイリオ" pitchFamily="50" charset="-128"/>
              </a:rPr>
              <a:t>)</a:t>
            </a:r>
            <a:r>
              <a:rPr lang="ja-JP" altLang="en-US" sz="2800" dirty="0" smtClean="0">
                <a:solidFill>
                  <a:schemeClr val="tx2"/>
                </a:solidFill>
                <a:latin typeface="メイリオ" pitchFamily="50" charset="-128"/>
                <a:ea typeface="メイリオ" pitchFamily="50" charset="-128"/>
              </a:rPr>
              <a:t>は効果があるの？</a:t>
            </a:r>
            <a:endParaRPr lang="en-US" altLang="ja-JP" sz="28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座席レス車両による効果は？</a:t>
            </a:r>
            <a:endParaRPr lang="en-US" altLang="ja-JP" sz="2800" dirty="0" smtClean="0">
              <a:solidFill>
                <a:schemeClr val="tx2"/>
              </a:solidFill>
              <a:latin typeface="メイリオ" pitchFamily="50" charset="-128"/>
              <a:ea typeface="メイリオ" pitchFamily="50" charset="-128"/>
            </a:endParaRPr>
          </a:p>
          <a:p>
            <a:r>
              <a:rPr lang="en-US" altLang="ja-JP" sz="2800" dirty="0" smtClean="0">
                <a:solidFill>
                  <a:schemeClr val="tx2"/>
                </a:solidFill>
                <a:latin typeface="メイリオ" pitchFamily="50" charset="-128"/>
                <a:ea typeface="メイリオ" pitchFamily="50" charset="-128"/>
              </a:rPr>
              <a:t>…</a:t>
            </a:r>
          </a:p>
        </p:txBody>
      </p:sp>
      <p:pic>
        <p:nvPicPr>
          <p:cNvPr id="74753" name="Picture 1"/>
          <p:cNvPicPr>
            <a:picLocks noChangeAspect="1" noChangeArrowheads="1"/>
          </p:cNvPicPr>
          <p:nvPr/>
        </p:nvPicPr>
        <p:blipFill>
          <a:blip r:embed="rId2" cstate="print"/>
          <a:srcRect/>
          <a:stretch>
            <a:fillRect/>
          </a:stretch>
        </p:blipFill>
        <p:spPr bwMode="auto">
          <a:xfrm>
            <a:off x="5724128" y="2780928"/>
            <a:ext cx="2951679" cy="3933056"/>
          </a:xfrm>
          <a:prstGeom prst="rect">
            <a:avLst/>
          </a:prstGeom>
          <a:noFill/>
          <a:ln w="9525">
            <a:noFill/>
            <a:miter lim="800000"/>
            <a:headEnd/>
            <a:tailEnd/>
          </a:ln>
        </p:spPr>
      </p:pic>
      <p:sp>
        <p:nvSpPr>
          <p:cNvPr id="5" name="正方形/長方形 4"/>
          <p:cNvSpPr/>
          <p:nvPr/>
        </p:nvSpPr>
        <p:spPr>
          <a:xfrm>
            <a:off x="7884368" y="56818"/>
            <a:ext cx="1210588" cy="707886"/>
          </a:xfrm>
          <a:prstGeom prst="rect">
            <a:avLst/>
          </a:prstGeom>
          <a:ln w="22225">
            <a:solidFill>
              <a:srgbClr val="C00000"/>
            </a:solidFill>
          </a:ln>
        </p:spPr>
        <p:txBody>
          <a:bodyPr wrap="none">
            <a:spAutoFit/>
          </a:bodyPr>
          <a:lstStyle/>
          <a:p>
            <a:r>
              <a:rPr lang="ja-JP" altLang="en-US" sz="2000" b="1" dirty="0" smtClean="0">
                <a:solidFill>
                  <a:schemeClr val="tx2"/>
                </a:solidFill>
                <a:latin typeface="メイリオ" pitchFamily="50" charset="-128"/>
                <a:ea typeface="メイリオ" pitchFamily="50" charset="-128"/>
              </a:rPr>
              <a:t>テキスト</a:t>
            </a:r>
            <a:endParaRPr lang="en-US" altLang="ja-JP" sz="2000" b="1" dirty="0" smtClean="0">
              <a:solidFill>
                <a:schemeClr val="tx2"/>
              </a:solidFill>
              <a:latin typeface="メイリオ" pitchFamily="50" charset="-128"/>
              <a:ea typeface="メイリオ" pitchFamily="50" charset="-128"/>
            </a:endParaRPr>
          </a:p>
          <a:p>
            <a:r>
              <a:rPr lang="en-US" altLang="ja-JP" sz="2000" b="1" dirty="0" smtClean="0">
                <a:solidFill>
                  <a:schemeClr val="tx2"/>
                </a:solidFill>
                <a:latin typeface="メイリオ" pitchFamily="50" charset="-128"/>
                <a:ea typeface="メイリオ" pitchFamily="50" charset="-128"/>
              </a:rPr>
              <a:t>P.249</a:t>
            </a:r>
            <a:r>
              <a:rPr lang="ja-JP" altLang="en-US" sz="2000" b="1" dirty="0" smtClean="0">
                <a:solidFill>
                  <a:schemeClr val="tx2"/>
                </a:solidFill>
                <a:latin typeface="メイリオ" pitchFamily="50" charset="-128"/>
                <a:ea typeface="メイリオ" pitchFamily="50" charset="-128"/>
              </a:rPr>
              <a:t>～</a:t>
            </a:r>
            <a:endParaRPr lang="ja-JP" altLang="en-US" sz="2000" b="1" dirty="0">
              <a:solidFill>
                <a:schemeClr val="tx2"/>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mtClean="0">
                <a:latin typeface="メイリオ" pitchFamily="50" charset="-128"/>
                <a:ea typeface="メイリオ" pitchFamily="50" charset="-128"/>
              </a:rPr>
              <a:t>ラッシュアワーの問題</a:t>
            </a:r>
            <a:endParaRPr kumimoji="1" lang="ja-JP" altLang="en-US"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395536" y="1772816"/>
            <a:ext cx="8424936" cy="4752528"/>
          </a:xfrm>
        </p:spPr>
        <p:txBody>
          <a:bodyPr>
            <a:normAutofit/>
          </a:bodyPr>
          <a:lstStyle/>
          <a:p>
            <a:r>
              <a:rPr lang="ja-JP" altLang="en-US" sz="2800" dirty="0" smtClean="0">
                <a:solidFill>
                  <a:schemeClr val="tx2"/>
                </a:solidFill>
                <a:latin typeface="メイリオ" pitchFamily="50" charset="-128"/>
                <a:ea typeface="メイリオ" pitchFamily="50" charset="-128"/>
              </a:rPr>
              <a:t>輸送可能量を超えたら，増え続けるだけ</a:t>
            </a:r>
            <a:endParaRPr lang="en-US" altLang="ja-JP" sz="2800" dirty="0" smtClean="0">
              <a:solidFill>
                <a:schemeClr val="tx2"/>
              </a:solidFill>
              <a:latin typeface="メイリオ" pitchFamily="50" charset="-128"/>
              <a:ea typeface="メイリオ" pitchFamily="50" charset="-128"/>
            </a:endParaRPr>
          </a:p>
          <a:p>
            <a:r>
              <a:rPr lang="en-US" altLang="ja-JP" sz="2800" dirty="0" smtClean="0">
                <a:solidFill>
                  <a:schemeClr val="tx2"/>
                </a:solidFill>
                <a:latin typeface="メイリオ" pitchFamily="50" charset="-128"/>
                <a:ea typeface="メイリオ" pitchFamily="50" charset="-128"/>
              </a:rPr>
              <a:t>1</a:t>
            </a:r>
            <a:r>
              <a:rPr lang="ja-JP" altLang="en-US" sz="2800" dirty="0" smtClean="0">
                <a:solidFill>
                  <a:schemeClr val="tx2"/>
                </a:solidFill>
                <a:latin typeface="メイリオ" pitchFamily="50" charset="-128"/>
                <a:ea typeface="メイリオ" pitchFamily="50" charset="-128"/>
              </a:rPr>
              <a:t>人</a:t>
            </a:r>
            <a:r>
              <a:rPr lang="en-US" altLang="ja-JP" sz="2800" dirty="0" smtClean="0">
                <a:solidFill>
                  <a:schemeClr val="tx2"/>
                </a:solidFill>
                <a:latin typeface="メイリオ" pitchFamily="50" charset="-128"/>
                <a:ea typeface="メイリオ" pitchFamily="50" charset="-128"/>
              </a:rPr>
              <a:t>1</a:t>
            </a:r>
            <a:r>
              <a:rPr lang="ja-JP" altLang="en-US" sz="2800" dirty="0" smtClean="0">
                <a:solidFill>
                  <a:schemeClr val="tx2"/>
                </a:solidFill>
                <a:latin typeface="メイリオ" pitchFamily="50" charset="-128"/>
                <a:ea typeface="メイリオ" pitchFamily="50" charset="-128"/>
              </a:rPr>
              <a:t>人のランダム行動の影響は小さい</a:t>
            </a:r>
            <a:endParaRPr lang="en-US" altLang="ja-JP" sz="2800" dirty="0" smtClean="0">
              <a:solidFill>
                <a:schemeClr val="tx2"/>
              </a:solidFill>
              <a:latin typeface="メイリオ" pitchFamily="50" charset="-128"/>
              <a:ea typeface="メイリオ" pitchFamily="50" charset="-128"/>
            </a:endParaRPr>
          </a:p>
          <a:p>
            <a:pPr>
              <a:buNone/>
            </a:pPr>
            <a:r>
              <a:rPr lang="ja-JP" altLang="en-US" sz="2800" dirty="0" smtClean="0">
                <a:solidFill>
                  <a:schemeClr val="tx2"/>
                </a:solidFill>
                <a:latin typeface="メイリオ" pitchFamily="50" charset="-128"/>
                <a:ea typeface="メイリオ" pitchFamily="50" charset="-128"/>
              </a:rPr>
              <a:t>　→ マスとしての分析が必要</a:t>
            </a:r>
            <a:endParaRPr lang="en-US" altLang="ja-JP" sz="2800" dirty="0" smtClean="0">
              <a:solidFill>
                <a:schemeClr val="tx2"/>
              </a:solidFill>
              <a:latin typeface="メイリオ" pitchFamily="50" charset="-128"/>
              <a:ea typeface="メイリオ" pitchFamily="50" charset="-128"/>
            </a:endParaRPr>
          </a:p>
        </p:txBody>
      </p:sp>
      <p:cxnSp>
        <p:nvCxnSpPr>
          <p:cNvPr id="5" name="直線矢印コネクタ 4"/>
          <p:cNvCxnSpPr/>
          <p:nvPr/>
        </p:nvCxnSpPr>
        <p:spPr>
          <a:xfrm flipV="1">
            <a:off x="1619672" y="3501008"/>
            <a:ext cx="0" cy="2592288"/>
          </a:xfrm>
          <a:prstGeom prst="straightConnector1">
            <a:avLst/>
          </a:prstGeom>
          <a:ln w="158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a:off x="1619672" y="6093296"/>
            <a:ext cx="5184576" cy="0"/>
          </a:xfrm>
          <a:prstGeom prst="straightConnector1">
            <a:avLst/>
          </a:prstGeom>
          <a:ln w="158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1619672" y="4725144"/>
            <a:ext cx="518457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フリーフォーム 14"/>
          <p:cNvSpPr/>
          <p:nvPr/>
        </p:nvSpPr>
        <p:spPr>
          <a:xfrm>
            <a:off x="1619672" y="3717032"/>
            <a:ext cx="4909625" cy="2039815"/>
          </a:xfrm>
          <a:custGeom>
            <a:avLst/>
            <a:gdLst>
              <a:gd name="connsiteX0" fmla="*/ 0 w 4909625"/>
              <a:gd name="connsiteY0" fmla="*/ 2039815 h 2039815"/>
              <a:gd name="connsiteX1" fmla="*/ 506437 w 4909625"/>
              <a:gd name="connsiteY1" fmla="*/ 1927274 h 2039815"/>
              <a:gd name="connsiteX2" fmla="*/ 956603 w 4909625"/>
              <a:gd name="connsiteY2" fmla="*/ 1674055 h 2039815"/>
              <a:gd name="connsiteX3" fmla="*/ 1448972 w 4909625"/>
              <a:gd name="connsiteY3" fmla="*/ 1280160 h 2039815"/>
              <a:gd name="connsiteX4" fmla="*/ 1758461 w 4909625"/>
              <a:gd name="connsiteY4" fmla="*/ 661181 h 2039815"/>
              <a:gd name="connsiteX5" fmla="*/ 2025748 w 4909625"/>
              <a:gd name="connsiteY5" fmla="*/ 225083 h 2039815"/>
              <a:gd name="connsiteX6" fmla="*/ 2335237 w 4909625"/>
              <a:gd name="connsiteY6" fmla="*/ 42203 h 2039815"/>
              <a:gd name="connsiteX7" fmla="*/ 2630658 w 4909625"/>
              <a:gd name="connsiteY7" fmla="*/ 42203 h 2039815"/>
              <a:gd name="connsiteX8" fmla="*/ 2954215 w 4909625"/>
              <a:gd name="connsiteY8" fmla="*/ 295421 h 2039815"/>
              <a:gd name="connsiteX9" fmla="*/ 3165231 w 4909625"/>
              <a:gd name="connsiteY9" fmla="*/ 703384 h 2039815"/>
              <a:gd name="connsiteX10" fmla="*/ 3362178 w 4909625"/>
              <a:gd name="connsiteY10" fmla="*/ 1083212 h 2039815"/>
              <a:gd name="connsiteX11" fmla="*/ 3713871 w 4909625"/>
              <a:gd name="connsiteY11" fmla="*/ 1603717 h 2039815"/>
              <a:gd name="connsiteX12" fmla="*/ 4135901 w 4909625"/>
              <a:gd name="connsiteY12" fmla="*/ 1885071 h 2039815"/>
              <a:gd name="connsiteX13" fmla="*/ 4909625 w 4909625"/>
              <a:gd name="connsiteY13" fmla="*/ 2025748 h 203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09625" h="2039815">
                <a:moveTo>
                  <a:pt x="0" y="2039815"/>
                </a:moveTo>
                <a:cubicBezTo>
                  <a:pt x="173501" y="2014024"/>
                  <a:pt x="347003" y="1988234"/>
                  <a:pt x="506437" y="1927274"/>
                </a:cubicBezTo>
                <a:cubicBezTo>
                  <a:pt x="665871" y="1866314"/>
                  <a:pt x="799514" y="1781907"/>
                  <a:pt x="956603" y="1674055"/>
                </a:cubicBezTo>
                <a:cubicBezTo>
                  <a:pt x="1113692" y="1566203"/>
                  <a:pt x="1315329" y="1448972"/>
                  <a:pt x="1448972" y="1280160"/>
                </a:cubicBezTo>
                <a:cubicBezTo>
                  <a:pt x="1582615" y="1111348"/>
                  <a:pt x="1662332" y="837027"/>
                  <a:pt x="1758461" y="661181"/>
                </a:cubicBezTo>
                <a:cubicBezTo>
                  <a:pt x="1854590" y="485335"/>
                  <a:pt x="1929619" y="328246"/>
                  <a:pt x="2025748" y="225083"/>
                </a:cubicBezTo>
                <a:cubicBezTo>
                  <a:pt x="2121877" y="121920"/>
                  <a:pt x="2234419" y="72683"/>
                  <a:pt x="2335237" y="42203"/>
                </a:cubicBezTo>
                <a:cubicBezTo>
                  <a:pt x="2436055" y="11723"/>
                  <a:pt x="2527495" y="0"/>
                  <a:pt x="2630658" y="42203"/>
                </a:cubicBezTo>
                <a:cubicBezTo>
                  <a:pt x="2733821" y="84406"/>
                  <a:pt x="2865120" y="185224"/>
                  <a:pt x="2954215" y="295421"/>
                </a:cubicBezTo>
                <a:cubicBezTo>
                  <a:pt x="3043311" y="405618"/>
                  <a:pt x="3165231" y="703384"/>
                  <a:pt x="3165231" y="703384"/>
                </a:cubicBezTo>
                <a:cubicBezTo>
                  <a:pt x="3233225" y="834683"/>
                  <a:pt x="3270738" y="933157"/>
                  <a:pt x="3362178" y="1083212"/>
                </a:cubicBezTo>
                <a:cubicBezTo>
                  <a:pt x="3453618" y="1233267"/>
                  <a:pt x="3584917" y="1470074"/>
                  <a:pt x="3713871" y="1603717"/>
                </a:cubicBezTo>
                <a:cubicBezTo>
                  <a:pt x="3842825" y="1737360"/>
                  <a:pt x="3936609" y="1814733"/>
                  <a:pt x="4135901" y="1885071"/>
                </a:cubicBezTo>
                <a:cubicBezTo>
                  <a:pt x="4335193" y="1955409"/>
                  <a:pt x="4622409" y="1990578"/>
                  <a:pt x="4909625" y="2025748"/>
                </a:cubicBezTo>
              </a:path>
            </a:pathLst>
          </a:cu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正方形/長方形 15"/>
          <p:cNvSpPr/>
          <p:nvPr/>
        </p:nvSpPr>
        <p:spPr>
          <a:xfrm>
            <a:off x="6804248" y="4581128"/>
            <a:ext cx="1467068" cy="400110"/>
          </a:xfrm>
          <a:prstGeom prst="rect">
            <a:avLst/>
          </a:prstGeom>
        </p:spPr>
        <p:txBody>
          <a:bodyPr wrap="none">
            <a:spAutoFit/>
          </a:bodyPr>
          <a:lstStyle/>
          <a:p>
            <a:r>
              <a:rPr lang="ja-JP" altLang="en-US" sz="2000" b="1" dirty="0" smtClean="0">
                <a:solidFill>
                  <a:srgbClr val="C00000"/>
                </a:solidFill>
                <a:latin typeface="メイリオ" pitchFamily="50" charset="-128"/>
                <a:ea typeface="メイリオ" pitchFamily="50" charset="-128"/>
              </a:rPr>
              <a:t>輸送可能量</a:t>
            </a:r>
            <a:endParaRPr lang="ja-JP" altLang="en-US" sz="2000" b="1" dirty="0">
              <a:solidFill>
                <a:srgbClr val="C00000"/>
              </a:solidFill>
            </a:endParaRPr>
          </a:p>
        </p:txBody>
      </p:sp>
      <p:sp>
        <p:nvSpPr>
          <p:cNvPr id="17" name="正方形/長方形 16"/>
          <p:cNvSpPr/>
          <p:nvPr/>
        </p:nvSpPr>
        <p:spPr>
          <a:xfrm>
            <a:off x="6588224" y="5373216"/>
            <a:ext cx="1512168" cy="707886"/>
          </a:xfrm>
          <a:prstGeom prst="rect">
            <a:avLst/>
          </a:prstGeom>
        </p:spPr>
        <p:txBody>
          <a:bodyPr wrap="square">
            <a:spAutoFit/>
          </a:bodyPr>
          <a:lstStyle/>
          <a:p>
            <a:r>
              <a:rPr lang="ja-JP" altLang="en-US" sz="2000" b="1" dirty="0" smtClean="0">
                <a:solidFill>
                  <a:srgbClr val="002060"/>
                </a:solidFill>
                <a:latin typeface="メイリオ" pitchFamily="50" charset="-128"/>
                <a:ea typeface="メイリオ" pitchFamily="50" charset="-128"/>
              </a:rPr>
              <a:t>利用客数の時間推移</a:t>
            </a:r>
            <a:endParaRPr lang="ja-JP" altLang="en-US" sz="2000" b="1" dirty="0">
              <a:solidFill>
                <a:srgbClr val="00206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7952" y="228600"/>
            <a:ext cx="8514528" cy="990600"/>
          </a:xfrm>
        </p:spPr>
        <p:txBody>
          <a:bodyPr>
            <a:noAutofit/>
          </a:bodyPr>
          <a:lstStyle/>
          <a:p>
            <a:r>
              <a:rPr lang="ja-JP" altLang="en-US" sz="3600" dirty="0" smtClean="0">
                <a:latin typeface="メイリオ" pitchFamily="50" charset="-128"/>
                <a:ea typeface="メイリオ" pitchFamily="50" charset="-128"/>
              </a:rPr>
              <a:t>ラッシュアワー</a:t>
            </a:r>
            <a:r>
              <a:rPr lang="en-US" altLang="ja-JP" sz="3600" dirty="0" smtClean="0">
                <a:latin typeface="メイリオ" pitchFamily="50" charset="-128"/>
                <a:ea typeface="メイリオ" pitchFamily="50" charset="-128"/>
              </a:rPr>
              <a:t>(</a:t>
            </a:r>
            <a:r>
              <a:rPr lang="ja-JP" altLang="en-US" sz="3600" dirty="0" smtClean="0">
                <a:latin typeface="メイリオ" pitchFamily="50" charset="-128"/>
                <a:ea typeface="メイリオ" pitchFamily="50" charset="-128"/>
              </a:rPr>
              <a:t>累積グラフによる分析</a:t>
            </a:r>
            <a:r>
              <a:rPr lang="en-US" altLang="ja-JP" sz="3600" dirty="0" smtClean="0">
                <a:latin typeface="メイリオ" pitchFamily="50" charset="-128"/>
                <a:ea typeface="メイリオ" pitchFamily="50" charset="-128"/>
              </a:rPr>
              <a:t>)</a:t>
            </a:r>
            <a:endParaRPr kumimoji="1" lang="ja-JP" altLang="en-US" sz="3600"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395536" y="1772816"/>
            <a:ext cx="8424936" cy="4752528"/>
          </a:xfrm>
        </p:spPr>
        <p:txBody>
          <a:bodyPr>
            <a:normAutofit/>
          </a:bodyPr>
          <a:lstStyle/>
          <a:p>
            <a:r>
              <a:rPr lang="ja-JP" altLang="en-US" sz="2800" dirty="0" smtClean="0">
                <a:solidFill>
                  <a:schemeClr val="tx2"/>
                </a:solidFill>
                <a:latin typeface="メイリオ" pitchFamily="50" charset="-128"/>
                <a:ea typeface="メイリオ" pitchFamily="50" charset="-128"/>
              </a:rPr>
              <a:t>積み残しは累積する！</a:t>
            </a:r>
            <a:endParaRPr lang="en-US" altLang="ja-JP" sz="2800" dirty="0" smtClean="0">
              <a:solidFill>
                <a:schemeClr val="tx2"/>
              </a:solidFill>
              <a:latin typeface="メイリオ" pitchFamily="50" charset="-128"/>
              <a:ea typeface="メイリオ" pitchFamily="50" charset="-128"/>
            </a:endParaRPr>
          </a:p>
        </p:txBody>
      </p:sp>
      <p:cxnSp>
        <p:nvCxnSpPr>
          <p:cNvPr id="5" name="直線矢印コネクタ 4"/>
          <p:cNvCxnSpPr/>
          <p:nvPr/>
        </p:nvCxnSpPr>
        <p:spPr>
          <a:xfrm flipV="1">
            <a:off x="1835696" y="4653136"/>
            <a:ext cx="0" cy="1872208"/>
          </a:xfrm>
          <a:prstGeom prst="straightConnector1">
            <a:avLst/>
          </a:prstGeom>
          <a:ln w="158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a:off x="1835696" y="6525344"/>
            <a:ext cx="5400600" cy="0"/>
          </a:xfrm>
          <a:prstGeom prst="straightConnector1">
            <a:avLst/>
          </a:prstGeom>
          <a:ln w="158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1835696" y="5589240"/>
            <a:ext cx="5112568"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フリーフォーム 14"/>
          <p:cNvSpPr/>
          <p:nvPr/>
        </p:nvSpPr>
        <p:spPr>
          <a:xfrm>
            <a:off x="1835696" y="4797152"/>
            <a:ext cx="5184576" cy="1535759"/>
          </a:xfrm>
          <a:custGeom>
            <a:avLst/>
            <a:gdLst>
              <a:gd name="connsiteX0" fmla="*/ 0 w 4909625"/>
              <a:gd name="connsiteY0" fmla="*/ 2039815 h 2039815"/>
              <a:gd name="connsiteX1" fmla="*/ 506437 w 4909625"/>
              <a:gd name="connsiteY1" fmla="*/ 1927274 h 2039815"/>
              <a:gd name="connsiteX2" fmla="*/ 956603 w 4909625"/>
              <a:gd name="connsiteY2" fmla="*/ 1674055 h 2039815"/>
              <a:gd name="connsiteX3" fmla="*/ 1448972 w 4909625"/>
              <a:gd name="connsiteY3" fmla="*/ 1280160 h 2039815"/>
              <a:gd name="connsiteX4" fmla="*/ 1758461 w 4909625"/>
              <a:gd name="connsiteY4" fmla="*/ 661181 h 2039815"/>
              <a:gd name="connsiteX5" fmla="*/ 2025748 w 4909625"/>
              <a:gd name="connsiteY5" fmla="*/ 225083 h 2039815"/>
              <a:gd name="connsiteX6" fmla="*/ 2335237 w 4909625"/>
              <a:gd name="connsiteY6" fmla="*/ 42203 h 2039815"/>
              <a:gd name="connsiteX7" fmla="*/ 2630658 w 4909625"/>
              <a:gd name="connsiteY7" fmla="*/ 42203 h 2039815"/>
              <a:gd name="connsiteX8" fmla="*/ 2954215 w 4909625"/>
              <a:gd name="connsiteY8" fmla="*/ 295421 h 2039815"/>
              <a:gd name="connsiteX9" fmla="*/ 3165231 w 4909625"/>
              <a:gd name="connsiteY9" fmla="*/ 703384 h 2039815"/>
              <a:gd name="connsiteX10" fmla="*/ 3362178 w 4909625"/>
              <a:gd name="connsiteY10" fmla="*/ 1083212 h 2039815"/>
              <a:gd name="connsiteX11" fmla="*/ 3713871 w 4909625"/>
              <a:gd name="connsiteY11" fmla="*/ 1603717 h 2039815"/>
              <a:gd name="connsiteX12" fmla="*/ 4135901 w 4909625"/>
              <a:gd name="connsiteY12" fmla="*/ 1885071 h 2039815"/>
              <a:gd name="connsiteX13" fmla="*/ 4909625 w 4909625"/>
              <a:gd name="connsiteY13" fmla="*/ 2025748 h 203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09625" h="2039815">
                <a:moveTo>
                  <a:pt x="0" y="2039815"/>
                </a:moveTo>
                <a:cubicBezTo>
                  <a:pt x="173501" y="2014024"/>
                  <a:pt x="347003" y="1988234"/>
                  <a:pt x="506437" y="1927274"/>
                </a:cubicBezTo>
                <a:cubicBezTo>
                  <a:pt x="665871" y="1866314"/>
                  <a:pt x="799514" y="1781907"/>
                  <a:pt x="956603" y="1674055"/>
                </a:cubicBezTo>
                <a:cubicBezTo>
                  <a:pt x="1113692" y="1566203"/>
                  <a:pt x="1315329" y="1448972"/>
                  <a:pt x="1448972" y="1280160"/>
                </a:cubicBezTo>
                <a:cubicBezTo>
                  <a:pt x="1582615" y="1111348"/>
                  <a:pt x="1662332" y="837027"/>
                  <a:pt x="1758461" y="661181"/>
                </a:cubicBezTo>
                <a:cubicBezTo>
                  <a:pt x="1854590" y="485335"/>
                  <a:pt x="1929619" y="328246"/>
                  <a:pt x="2025748" y="225083"/>
                </a:cubicBezTo>
                <a:cubicBezTo>
                  <a:pt x="2121877" y="121920"/>
                  <a:pt x="2234419" y="72683"/>
                  <a:pt x="2335237" y="42203"/>
                </a:cubicBezTo>
                <a:cubicBezTo>
                  <a:pt x="2436055" y="11723"/>
                  <a:pt x="2527495" y="0"/>
                  <a:pt x="2630658" y="42203"/>
                </a:cubicBezTo>
                <a:cubicBezTo>
                  <a:pt x="2733821" y="84406"/>
                  <a:pt x="2865120" y="185224"/>
                  <a:pt x="2954215" y="295421"/>
                </a:cubicBezTo>
                <a:cubicBezTo>
                  <a:pt x="3043311" y="405618"/>
                  <a:pt x="3165231" y="703384"/>
                  <a:pt x="3165231" y="703384"/>
                </a:cubicBezTo>
                <a:cubicBezTo>
                  <a:pt x="3233225" y="834683"/>
                  <a:pt x="3270738" y="933157"/>
                  <a:pt x="3362178" y="1083212"/>
                </a:cubicBezTo>
                <a:cubicBezTo>
                  <a:pt x="3453618" y="1233267"/>
                  <a:pt x="3584917" y="1470074"/>
                  <a:pt x="3713871" y="1603717"/>
                </a:cubicBezTo>
                <a:cubicBezTo>
                  <a:pt x="3842825" y="1737360"/>
                  <a:pt x="3936609" y="1814733"/>
                  <a:pt x="4135901" y="1885071"/>
                </a:cubicBezTo>
                <a:cubicBezTo>
                  <a:pt x="4335193" y="1955409"/>
                  <a:pt x="4622409" y="1990578"/>
                  <a:pt x="4909625" y="2025748"/>
                </a:cubicBezTo>
              </a:path>
            </a:pathLst>
          </a:cu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8" name="直線矢印コネクタ 17"/>
          <p:cNvCxnSpPr/>
          <p:nvPr/>
        </p:nvCxnSpPr>
        <p:spPr>
          <a:xfrm flipV="1">
            <a:off x="1835696" y="2492896"/>
            <a:ext cx="0" cy="1872208"/>
          </a:xfrm>
          <a:prstGeom prst="straightConnector1">
            <a:avLst/>
          </a:prstGeom>
          <a:ln w="158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1835696" y="4365104"/>
            <a:ext cx="5184576" cy="0"/>
          </a:xfrm>
          <a:prstGeom prst="straightConnector1">
            <a:avLst/>
          </a:prstGeom>
          <a:ln w="158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a:off x="4355976" y="2492896"/>
            <a:ext cx="0" cy="720080"/>
          </a:xfrm>
          <a:prstGeom prst="straightConnector1">
            <a:avLst/>
          </a:prstGeom>
          <a:ln w="381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8" name="フリーフォーム 37"/>
          <p:cNvSpPr/>
          <p:nvPr/>
        </p:nvSpPr>
        <p:spPr>
          <a:xfrm>
            <a:off x="3573194" y="4811151"/>
            <a:ext cx="844061" cy="745587"/>
          </a:xfrm>
          <a:custGeom>
            <a:avLst/>
            <a:gdLst>
              <a:gd name="connsiteX0" fmla="*/ 0 w 844061"/>
              <a:gd name="connsiteY0" fmla="*/ 731520 h 745587"/>
              <a:gd name="connsiteX1" fmla="*/ 154744 w 844061"/>
              <a:gd name="connsiteY1" fmla="*/ 464234 h 745587"/>
              <a:gd name="connsiteX2" fmla="*/ 337624 w 844061"/>
              <a:gd name="connsiteY2" fmla="*/ 253218 h 745587"/>
              <a:gd name="connsiteX3" fmla="*/ 520504 w 844061"/>
              <a:gd name="connsiteY3" fmla="*/ 98474 h 745587"/>
              <a:gd name="connsiteX4" fmla="*/ 829994 w 844061"/>
              <a:gd name="connsiteY4" fmla="*/ 0 h 745587"/>
              <a:gd name="connsiteX5" fmla="*/ 844061 w 844061"/>
              <a:gd name="connsiteY5" fmla="*/ 745587 h 745587"/>
              <a:gd name="connsiteX6" fmla="*/ 0 w 844061"/>
              <a:gd name="connsiteY6" fmla="*/ 731520 h 745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061" h="745587">
                <a:moveTo>
                  <a:pt x="0" y="731520"/>
                </a:moveTo>
                <a:lnTo>
                  <a:pt x="154744" y="464234"/>
                </a:lnTo>
                <a:lnTo>
                  <a:pt x="337624" y="253218"/>
                </a:lnTo>
                <a:lnTo>
                  <a:pt x="520504" y="98474"/>
                </a:lnTo>
                <a:lnTo>
                  <a:pt x="829994" y="0"/>
                </a:lnTo>
                <a:lnTo>
                  <a:pt x="844061" y="745587"/>
                </a:lnTo>
                <a:lnTo>
                  <a:pt x="0" y="731520"/>
                </a:lnTo>
                <a:close/>
              </a:path>
            </a:pathLst>
          </a:custGeom>
          <a:solidFill>
            <a:srgbClr val="FF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線吹き出し 1 (枠付き) 15"/>
          <p:cNvSpPr/>
          <p:nvPr/>
        </p:nvSpPr>
        <p:spPr>
          <a:xfrm>
            <a:off x="5364088" y="3140968"/>
            <a:ext cx="2088232" cy="504056"/>
          </a:xfrm>
          <a:prstGeom prst="borderCallout1">
            <a:avLst>
              <a:gd name="adj1" fmla="val 43614"/>
              <a:gd name="adj2" fmla="val -736"/>
              <a:gd name="adj3" fmla="val -8143"/>
              <a:gd name="adj4" fmla="val -45276"/>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smtClean="0">
                <a:solidFill>
                  <a:srgbClr val="C00000"/>
                </a:solidFill>
                <a:latin typeface="メイリオ" pitchFamily="50" charset="-128"/>
                <a:ea typeface="メイリオ" pitchFamily="50" charset="-128"/>
              </a:rPr>
              <a:t>累積積み残し</a:t>
            </a:r>
            <a:endParaRPr kumimoji="1" lang="ja-JP" altLang="en-US" sz="2400" b="1" dirty="0">
              <a:solidFill>
                <a:srgbClr val="C00000"/>
              </a:solidFill>
              <a:latin typeface="メイリオ" pitchFamily="50" charset="-128"/>
              <a:ea typeface="メイリオ" pitchFamily="50" charset="-128"/>
            </a:endParaRPr>
          </a:p>
        </p:txBody>
      </p:sp>
      <p:cxnSp>
        <p:nvCxnSpPr>
          <p:cNvPr id="21" name="直線コネクタ 20"/>
          <p:cNvCxnSpPr/>
          <p:nvPr/>
        </p:nvCxnSpPr>
        <p:spPr>
          <a:xfrm flipH="1">
            <a:off x="4139952" y="3429000"/>
            <a:ext cx="1224136" cy="18002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フリーフォーム 16"/>
          <p:cNvSpPr/>
          <p:nvPr/>
        </p:nvSpPr>
        <p:spPr>
          <a:xfrm>
            <a:off x="1828800" y="2254170"/>
            <a:ext cx="5008098" cy="2110154"/>
          </a:xfrm>
          <a:custGeom>
            <a:avLst/>
            <a:gdLst>
              <a:gd name="connsiteX0" fmla="*/ 0 w 5008098"/>
              <a:gd name="connsiteY0" fmla="*/ 2110154 h 2110154"/>
              <a:gd name="connsiteX1" fmla="*/ 689317 w 5008098"/>
              <a:gd name="connsiteY1" fmla="*/ 2025748 h 2110154"/>
              <a:gd name="connsiteX2" fmla="*/ 1237957 w 5008098"/>
              <a:gd name="connsiteY2" fmla="*/ 1758461 h 2110154"/>
              <a:gd name="connsiteX3" fmla="*/ 1561514 w 5008098"/>
              <a:gd name="connsiteY3" fmla="*/ 1448972 h 2110154"/>
              <a:gd name="connsiteX4" fmla="*/ 1772529 w 5008098"/>
              <a:gd name="connsiteY4" fmla="*/ 1125415 h 2110154"/>
              <a:gd name="connsiteX5" fmla="*/ 1871003 w 5008098"/>
              <a:gd name="connsiteY5" fmla="*/ 914400 h 2110154"/>
              <a:gd name="connsiteX6" fmla="*/ 1983545 w 5008098"/>
              <a:gd name="connsiteY6" fmla="*/ 675249 h 2110154"/>
              <a:gd name="connsiteX7" fmla="*/ 2152357 w 5008098"/>
              <a:gd name="connsiteY7" fmla="*/ 478301 h 2110154"/>
              <a:gd name="connsiteX8" fmla="*/ 2532185 w 5008098"/>
              <a:gd name="connsiteY8" fmla="*/ 239151 h 2110154"/>
              <a:gd name="connsiteX9" fmla="*/ 3066757 w 5008098"/>
              <a:gd name="connsiteY9" fmla="*/ 112541 h 2110154"/>
              <a:gd name="connsiteX10" fmla="*/ 3629465 w 5008098"/>
              <a:gd name="connsiteY10" fmla="*/ 42203 h 2110154"/>
              <a:gd name="connsiteX11" fmla="*/ 4051495 w 5008098"/>
              <a:gd name="connsiteY11" fmla="*/ 28135 h 2110154"/>
              <a:gd name="connsiteX12" fmla="*/ 5008098 w 5008098"/>
              <a:gd name="connsiteY12" fmla="*/ 0 h 2110154"/>
              <a:gd name="connsiteX13" fmla="*/ 5008098 w 5008098"/>
              <a:gd name="connsiteY13" fmla="*/ 0 h 2110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08098" h="2110154">
                <a:moveTo>
                  <a:pt x="0" y="2110154"/>
                </a:moveTo>
                <a:cubicBezTo>
                  <a:pt x="241495" y="2097259"/>
                  <a:pt x="482991" y="2084364"/>
                  <a:pt x="689317" y="2025748"/>
                </a:cubicBezTo>
                <a:cubicBezTo>
                  <a:pt x="895643" y="1967132"/>
                  <a:pt x="1092591" y="1854590"/>
                  <a:pt x="1237957" y="1758461"/>
                </a:cubicBezTo>
                <a:cubicBezTo>
                  <a:pt x="1383323" y="1662332"/>
                  <a:pt x="1472419" y="1554480"/>
                  <a:pt x="1561514" y="1448972"/>
                </a:cubicBezTo>
                <a:cubicBezTo>
                  <a:pt x="1650609" y="1343464"/>
                  <a:pt x="1720948" y="1214510"/>
                  <a:pt x="1772529" y="1125415"/>
                </a:cubicBezTo>
                <a:cubicBezTo>
                  <a:pt x="1824111" y="1036320"/>
                  <a:pt x="1871003" y="914400"/>
                  <a:pt x="1871003" y="914400"/>
                </a:cubicBezTo>
                <a:cubicBezTo>
                  <a:pt x="1906172" y="839372"/>
                  <a:pt x="1936653" y="747932"/>
                  <a:pt x="1983545" y="675249"/>
                </a:cubicBezTo>
                <a:cubicBezTo>
                  <a:pt x="2030437" y="602566"/>
                  <a:pt x="2060917" y="550984"/>
                  <a:pt x="2152357" y="478301"/>
                </a:cubicBezTo>
                <a:cubicBezTo>
                  <a:pt x="2243797" y="405618"/>
                  <a:pt x="2379785" y="300111"/>
                  <a:pt x="2532185" y="239151"/>
                </a:cubicBezTo>
                <a:cubicBezTo>
                  <a:pt x="2684585" y="178191"/>
                  <a:pt x="2883877" y="145366"/>
                  <a:pt x="3066757" y="112541"/>
                </a:cubicBezTo>
                <a:cubicBezTo>
                  <a:pt x="3249637" y="79716"/>
                  <a:pt x="3465342" y="56271"/>
                  <a:pt x="3629465" y="42203"/>
                </a:cubicBezTo>
                <a:cubicBezTo>
                  <a:pt x="3793588" y="28135"/>
                  <a:pt x="4051495" y="28135"/>
                  <a:pt x="4051495" y="28135"/>
                </a:cubicBezTo>
                <a:lnTo>
                  <a:pt x="5008098" y="0"/>
                </a:lnTo>
                <a:lnTo>
                  <a:pt x="5008098" y="0"/>
                </a:lnTo>
              </a:path>
            </a:pathLst>
          </a:custGeom>
          <a:ln w="3175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23" name="直線コネクタ 22"/>
          <p:cNvCxnSpPr/>
          <p:nvPr/>
        </p:nvCxnSpPr>
        <p:spPr>
          <a:xfrm flipV="1">
            <a:off x="3203848" y="2282305"/>
            <a:ext cx="2676447" cy="1599955"/>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sz="quarter" idx="1"/>
          </p:nvPr>
        </p:nvSpPr>
        <p:spPr>
          <a:xfrm>
            <a:off x="395536" y="1772816"/>
            <a:ext cx="8424936" cy="4752528"/>
          </a:xfrm>
        </p:spPr>
        <p:txBody>
          <a:bodyPr>
            <a:normAutofit/>
          </a:bodyPr>
          <a:lstStyle/>
          <a:p>
            <a:r>
              <a:rPr lang="ja-JP" altLang="en-US" sz="2800" dirty="0" smtClean="0">
                <a:solidFill>
                  <a:schemeClr val="tx2"/>
                </a:solidFill>
                <a:latin typeface="メイリオ" pitchFamily="50" charset="-128"/>
                <a:ea typeface="メイリオ" pitchFamily="50" charset="-128"/>
              </a:rPr>
              <a:t>交通量のピーク≠渋滞量のピーク</a:t>
            </a:r>
            <a:endParaRPr lang="en-US" altLang="ja-JP" sz="2800" dirty="0" smtClean="0">
              <a:solidFill>
                <a:schemeClr val="tx2"/>
              </a:solidFill>
              <a:latin typeface="メイリオ" pitchFamily="50" charset="-128"/>
              <a:ea typeface="メイリオ" pitchFamily="50" charset="-128"/>
            </a:endParaRPr>
          </a:p>
        </p:txBody>
      </p:sp>
      <p:sp>
        <p:nvSpPr>
          <p:cNvPr id="16" name="タイトル 1"/>
          <p:cNvSpPr>
            <a:spLocks noGrp="1"/>
          </p:cNvSpPr>
          <p:nvPr>
            <p:ph type="title"/>
          </p:nvPr>
        </p:nvSpPr>
        <p:spPr>
          <a:xfrm>
            <a:off x="377952" y="228600"/>
            <a:ext cx="8514528" cy="990600"/>
          </a:xfrm>
        </p:spPr>
        <p:txBody>
          <a:bodyPr>
            <a:noAutofit/>
          </a:bodyPr>
          <a:lstStyle/>
          <a:p>
            <a:r>
              <a:rPr lang="ja-JP" altLang="en-US" sz="3600" dirty="0" smtClean="0">
                <a:latin typeface="メイリオ" pitchFamily="50" charset="-128"/>
                <a:ea typeface="メイリオ" pitchFamily="50" charset="-128"/>
              </a:rPr>
              <a:t>ラッシュアワー</a:t>
            </a:r>
            <a:r>
              <a:rPr lang="en-US" altLang="ja-JP" sz="3600" dirty="0" smtClean="0">
                <a:latin typeface="メイリオ" pitchFamily="50" charset="-128"/>
                <a:ea typeface="メイリオ" pitchFamily="50" charset="-128"/>
              </a:rPr>
              <a:t>(</a:t>
            </a:r>
            <a:r>
              <a:rPr lang="ja-JP" altLang="en-US" sz="3600" dirty="0" smtClean="0">
                <a:latin typeface="メイリオ" pitchFamily="50" charset="-128"/>
                <a:ea typeface="メイリオ" pitchFamily="50" charset="-128"/>
              </a:rPr>
              <a:t>累積グラフによる分析</a:t>
            </a:r>
            <a:r>
              <a:rPr lang="en-US" altLang="ja-JP" sz="3600" dirty="0" smtClean="0">
                <a:latin typeface="メイリオ" pitchFamily="50" charset="-128"/>
                <a:ea typeface="メイリオ" pitchFamily="50" charset="-128"/>
              </a:rPr>
              <a:t>)</a:t>
            </a:r>
            <a:endParaRPr kumimoji="1" lang="ja-JP" altLang="en-US" sz="3600" dirty="0">
              <a:latin typeface="メイリオ" pitchFamily="50" charset="-128"/>
              <a:ea typeface="メイリオ" pitchFamily="50" charset="-128"/>
            </a:endParaRPr>
          </a:p>
        </p:txBody>
      </p:sp>
      <p:pic>
        <p:nvPicPr>
          <p:cNvPr id="5122" name="Picture 2"/>
          <p:cNvPicPr>
            <a:picLocks noChangeAspect="1" noChangeArrowheads="1"/>
          </p:cNvPicPr>
          <p:nvPr/>
        </p:nvPicPr>
        <p:blipFill>
          <a:blip r:embed="rId3" cstate="print"/>
          <a:srcRect/>
          <a:stretch>
            <a:fillRect/>
          </a:stretch>
        </p:blipFill>
        <p:spPr bwMode="auto">
          <a:xfrm>
            <a:off x="539552" y="2276872"/>
            <a:ext cx="8303095" cy="4263752"/>
          </a:xfrm>
          <a:prstGeom prst="rect">
            <a:avLst/>
          </a:prstGeom>
          <a:noFill/>
          <a:ln w="9525">
            <a:noFill/>
            <a:miter lim="800000"/>
            <a:headEnd/>
            <a:tailEnd/>
          </a:ln>
        </p:spPr>
      </p:pic>
      <p:sp>
        <p:nvSpPr>
          <p:cNvPr id="5" name="テキスト ボックス 4"/>
          <p:cNvSpPr txBox="1"/>
          <p:nvPr/>
        </p:nvSpPr>
        <p:spPr>
          <a:xfrm>
            <a:off x="1403648" y="2996952"/>
            <a:ext cx="1728192" cy="1015663"/>
          </a:xfrm>
          <a:prstGeom prst="rect">
            <a:avLst/>
          </a:prstGeom>
          <a:solidFill>
            <a:schemeClr val="bg1"/>
          </a:solidFill>
          <a:ln w="19050">
            <a:solidFill>
              <a:srgbClr val="C00000"/>
            </a:solidFill>
          </a:ln>
        </p:spPr>
        <p:txBody>
          <a:bodyPr wrap="square" rtlCol="0">
            <a:spAutoFit/>
          </a:bodyPr>
          <a:lstStyle/>
          <a:p>
            <a:r>
              <a:rPr kumimoji="1" lang="ja-JP" altLang="en-US" sz="2000" b="1" dirty="0" smtClean="0">
                <a:solidFill>
                  <a:schemeClr val="tx2"/>
                </a:solidFill>
                <a:latin typeface="メイリオ" pitchFamily="50" charset="-128"/>
                <a:ea typeface="メイリオ" pitchFamily="50" charset="-128"/>
              </a:rPr>
              <a:t>累積グラフにおける接線の傾き最大</a:t>
            </a:r>
            <a:endParaRPr kumimoji="1" lang="ja-JP" altLang="en-US" sz="2000" b="1" dirty="0">
              <a:solidFill>
                <a:schemeClr val="tx2"/>
              </a:solidFill>
              <a:latin typeface="メイリオ" pitchFamily="50" charset="-128"/>
              <a:ea typeface="メイリオ" pitchFamily="50" charset="-128"/>
            </a:endParaRPr>
          </a:p>
        </p:txBody>
      </p:sp>
      <p:cxnSp>
        <p:nvCxnSpPr>
          <p:cNvPr id="7" name="直線コネクタ 6"/>
          <p:cNvCxnSpPr/>
          <p:nvPr/>
        </p:nvCxnSpPr>
        <p:spPr>
          <a:xfrm>
            <a:off x="3131840" y="3356992"/>
            <a:ext cx="504056" cy="28803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等号 8"/>
          <p:cNvSpPr/>
          <p:nvPr/>
        </p:nvSpPr>
        <p:spPr>
          <a:xfrm rot="18087199">
            <a:off x="1483002" y="3963805"/>
            <a:ext cx="611560" cy="360040"/>
          </a:xfrm>
          <a:prstGeom prst="mathEqual">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sz="quarter" idx="1"/>
          </p:nvPr>
        </p:nvSpPr>
        <p:spPr>
          <a:xfrm>
            <a:off x="395536" y="1772816"/>
            <a:ext cx="8424936" cy="4752528"/>
          </a:xfrm>
        </p:spPr>
        <p:txBody>
          <a:bodyPr>
            <a:normAutofit/>
          </a:bodyPr>
          <a:lstStyle/>
          <a:p>
            <a:r>
              <a:rPr lang="ja-JP" altLang="en-US" sz="2800" dirty="0" smtClean="0">
                <a:solidFill>
                  <a:schemeClr val="tx2"/>
                </a:solidFill>
                <a:latin typeface="メイリオ" pitchFamily="50" charset="-128"/>
                <a:ea typeface="メイリオ" pitchFamily="50" charset="-128"/>
              </a:rPr>
              <a:t>ピークに合わせても遅い</a:t>
            </a:r>
            <a:endParaRPr lang="en-US" altLang="ja-JP" sz="2800" dirty="0" smtClean="0">
              <a:solidFill>
                <a:schemeClr val="tx2"/>
              </a:solidFill>
              <a:latin typeface="メイリオ" pitchFamily="50" charset="-128"/>
              <a:ea typeface="メイリオ" pitchFamily="50" charset="-128"/>
            </a:endParaRPr>
          </a:p>
        </p:txBody>
      </p:sp>
      <p:cxnSp>
        <p:nvCxnSpPr>
          <p:cNvPr id="14" name="直線矢印コネクタ 13"/>
          <p:cNvCxnSpPr/>
          <p:nvPr/>
        </p:nvCxnSpPr>
        <p:spPr>
          <a:xfrm flipV="1">
            <a:off x="1619672" y="2636912"/>
            <a:ext cx="0" cy="3456384"/>
          </a:xfrm>
          <a:prstGeom prst="straightConnector1">
            <a:avLst/>
          </a:prstGeom>
          <a:ln w="158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a:off x="1619672" y="6093296"/>
            <a:ext cx="5976664" cy="0"/>
          </a:xfrm>
          <a:prstGeom prst="straightConnector1">
            <a:avLst/>
          </a:prstGeom>
          <a:ln w="158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4" name="フリーフォーム 23"/>
          <p:cNvSpPr/>
          <p:nvPr/>
        </p:nvSpPr>
        <p:spPr>
          <a:xfrm>
            <a:off x="1631852" y="2621280"/>
            <a:ext cx="5892476" cy="3470031"/>
          </a:xfrm>
          <a:custGeom>
            <a:avLst/>
            <a:gdLst>
              <a:gd name="connsiteX0" fmla="*/ 0 w 5092505"/>
              <a:gd name="connsiteY0" fmla="*/ 3470031 h 3470031"/>
              <a:gd name="connsiteX1" fmla="*/ 478302 w 5092505"/>
              <a:gd name="connsiteY1" fmla="*/ 3301218 h 3470031"/>
              <a:gd name="connsiteX2" fmla="*/ 829994 w 5092505"/>
              <a:gd name="connsiteY2" fmla="*/ 3005797 h 3470031"/>
              <a:gd name="connsiteX3" fmla="*/ 1266093 w 5092505"/>
              <a:gd name="connsiteY3" fmla="*/ 2386818 h 3470031"/>
              <a:gd name="connsiteX4" fmla="*/ 1645920 w 5092505"/>
              <a:gd name="connsiteY4" fmla="*/ 1542757 h 3470031"/>
              <a:gd name="connsiteX5" fmla="*/ 2096086 w 5092505"/>
              <a:gd name="connsiteY5" fmla="*/ 881575 h 3470031"/>
              <a:gd name="connsiteX6" fmla="*/ 2644726 w 5092505"/>
              <a:gd name="connsiteY6" fmla="*/ 431409 h 3470031"/>
              <a:gd name="connsiteX7" fmla="*/ 3404382 w 5092505"/>
              <a:gd name="connsiteY7" fmla="*/ 150055 h 3470031"/>
              <a:gd name="connsiteX8" fmla="*/ 4403188 w 5092505"/>
              <a:gd name="connsiteY8" fmla="*/ 23446 h 3470031"/>
              <a:gd name="connsiteX9" fmla="*/ 5092505 w 5092505"/>
              <a:gd name="connsiteY9" fmla="*/ 9378 h 347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92505" h="3470031">
                <a:moveTo>
                  <a:pt x="0" y="3470031"/>
                </a:moveTo>
                <a:cubicBezTo>
                  <a:pt x="169985" y="3424310"/>
                  <a:pt x="339970" y="3378590"/>
                  <a:pt x="478302" y="3301218"/>
                </a:cubicBezTo>
                <a:cubicBezTo>
                  <a:pt x="616634" y="3223846"/>
                  <a:pt x="698696" y="3158197"/>
                  <a:pt x="829994" y="3005797"/>
                </a:cubicBezTo>
                <a:cubicBezTo>
                  <a:pt x="961293" y="2853397"/>
                  <a:pt x="1130105" y="2630658"/>
                  <a:pt x="1266093" y="2386818"/>
                </a:cubicBezTo>
                <a:cubicBezTo>
                  <a:pt x="1402081" y="2142978"/>
                  <a:pt x="1507588" y="1793631"/>
                  <a:pt x="1645920" y="1542757"/>
                </a:cubicBezTo>
                <a:cubicBezTo>
                  <a:pt x="1784252" y="1291883"/>
                  <a:pt x="1929618" y="1066800"/>
                  <a:pt x="2096086" y="881575"/>
                </a:cubicBezTo>
                <a:cubicBezTo>
                  <a:pt x="2262554" y="696350"/>
                  <a:pt x="2426677" y="553329"/>
                  <a:pt x="2644726" y="431409"/>
                </a:cubicBezTo>
                <a:cubicBezTo>
                  <a:pt x="2862775" y="309489"/>
                  <a:pt x="3111305" y="218049"/>
                  <a:pt x="3404382" y="150055"/>
                </a:cubicBezTo>
                <a:cubicBezTo>
                  <a:pt x="3697459" y="82061"/>
                  <a:pt x="4121834" y="46892"/>
                  <a:pt x="4403188" y="23446"/>
                </a:cubicBezTo>
                <a:cubicBezTo>
                  <a:pt x="4684542" y="0"/>
                  <a:pt x="4888523" y="4689"/>
                  <a:pt x="5092505" y="9378"/>
                </a:cubicBezTo>
              </a:path>
            </a:pathLst>
          </a:custGeom>
          <a:ln w="317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26" name="直線コネクタ 25"/>
          <p:cNvCxnSpPr/>
          <p:nvPr/>
        </p:nvCxnSpPr>
        <p:spPr>
          <a:xfrm flipV="1">
            <a:off x="2555776" y="2636912"/>
            <a:ext cx="3960440" cy="3024336"/>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flipV="1">
            <a:off x="4427984" y="2780928"/>
            <a:ext cx="936104" cy="144016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39" name="タイトル 1"/>
          <p:cNvSpPr>
            <a:spLocks noGrp="1"/>
          </p:cNvSpPr>
          <p:nvPr>
            <p:ph type="title"/>
          </p:nvPr>
        </p:nvSpPr>
        <p:spPr>
          <a:xfrm>
            <a:off x="377952" y="228600"/>
            <a:ext cx="8514528" cy="990600"/>
          </a:xfrm>
        </p:spPr>
        <p:txBody>
          <a:bodyPr>
            <a:noAutofit/>
          </a:bodyPr>
          <a:lstStyle/>
          <a:p>
            <a:r>
              <a:rPr lang="ja-JP" altLang="en-US" sz="3600" dirty="0" smtClean="0">
                <a:latin typeface="メイリオ" pitchFamily="50" charset="-128"/>
                <a:ea typeface="メイリオ" pitchFamily="50" charset="-128"/>
              </a:rPr>
              <a:t>ラッシュアワー</a:t>
            </a:r>
            <a:r>
              <a:rPr lang="en-US" altLang="ja-JP" sz="3600" dirty="0" smtClean="0">
                <a:latin typeface="メイリオ" pitchFamily="50" charset="-128"/>
                <a:ea typeface="メイリオ" pitchFamily="50" charset="-128"/>
              </a:rPr>
              <a:t>(</a:t>
            </a:r>
            <a:r>
              <a:rPr lang="ja-JP" altLang="en-US" sz="3600" dirty="0" smtClean="0">
                <a:latin typeface="メイリオ" pitchFamily="50" charset="-128"/>
                <a:ea typeface="メイリオ" pitchFamily="50" charset="-128"/>
              </a:rPr>
              <a:t>累積グラフによる分析</a:t>
            </a:r>
            <a:r>
              <a:rPr lang="en-US" altLang="ja-JP" sz="3600" dirty="0" smtClean="0">
                <a:latin typeface="メイリオ" pitchFamily="50" charset="-128"/>
                <a:ea typeface="メイリオ" pitchFamily="50" charset="-128"/>
              </a:rPr>
              <a:t>)</a:t>
            </a:r>
            <a:endParaRPr kumimoji="1" lang="ja-JP" altLang="en-US" sz="3600" dirty="0">
              <a:latin typeface="メイリオ" pitchFamily="50" charset="-128"/>
              <a:ea typeface="メイリオ" pitchFamily="50" charset="-128"/>
            </a:endParaRPr>
          </a:p>
        </p:txBody>
      </p:sp>
      <p:cxnSp>
        <p:nvCxnSpPr>
          <p:cNvPr id="15" name="直線コネクタ 14"/>
          <p:cNvCxnSpPr/>
          <p:nvPr/>
        </p:nvCxnSpPr>
        <p:spPr>
          <a:xfrm>
            <a:off x="6516216" y="2708920"/>
            <a:ext cx="0" cy="3384376"/>
          </a:xfrm>
          <a:prstGeom prst="line">
            <a:avLst/>
          </a:prstGeom>
          <a:ln w="1905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17" name="正方形/長方形 16"/>
          <p:cNvSpPr/>
          <p:nvPr/>
        </p:nvSpPr>
        <p:spPr>
          <a:xfrm>
            <a:off x="5076056" y="6125234"/>
            <a:ext cx="2088231" cy="400110"/>
          </a:xfrm>
          <a:prstGeom prst="rect">
            <a:avLst/>
          </a:prstGeom>
        </p:spPr>
        <p:txBody>
          <a:bodyPr wrap="square">
            <a:spAutoFit/>
          </a:bodyPr>
          <a:lstStyle/>
          <a:p>
            <a:r>
              <a:rPr lang="ja-JP" altLang="en-US" sz="2000" b="1" dirty="0" smtClean="0">
                <a:solidFill>
                  <a:schemeClr val="tx2"/>
                </a:solidFill>
                <a:latin typeface="メイリオ" pitchFamily="50" charset="-128"/>
                <a:ea typeface="メイリオ" pitchFamily="50" charset="-128"/>
              </a:rPr>
              <a:t>渋滞の解消時刻</a:t>
            </a:r>
            <a:endParaRPr lang="ja-JP" altLang="en-US" sz="2000" b="1" dirty="0"/>
          </a:p>
        </p:txBody>
      </p:sp>
      <p:sp>
        <p:nvSpPr>
          <p:cNvPr id="18" name="線吹き出し 1 (枠付き) 17"/>
          <p:cNvSpPr/>
          <p:nvPr/>
        </p:nvSpPr>
        <p:spPr>
          <a:xfrm>
            <a:off x="2339752" y="2636912"/>
            <a:ext cx="1296144" cy="864096"/>
          </a:xfrm>
          <a:prstGeom prst="borderCallout1">
            <a:avLst>
              <a:gd name="adj1" fmla="val 52939"/>
              <a:gd name="adj2" fmla="val 103458"/>
              <a:gd name="adj3" fmla="val 102732"/>
              <a:gd name="adj4" fmla="val 128812"/>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tx2"/>
                </a:solidFill>
                <a:latin typeface="メイリオ" pitchFamily="50" charset="-128"/>
                <a:ea typeface="メイリオ" pitchFamily="50" charset="-128"/>
              </a:rPr>
              <a:t>渋滞のピーク</a:t>
            </a:r>
            <a:endParaRPr kumimoji="1" lang="ja-JP" altLang="en-US" sz="2400" b="1" dirty="0">
              <a:solidFill>
                <a:schemeClr val="tx2"/>
              </a:solidFill>
              <a:latin typeface="メイリオ" pitchFamily="50" charset="-128"/>
              <a:ea typeface="メイリオ" pitchFamily="50" charset="-128"/>
            </a:endParaRPr>
          </a:p>
        </p:txBody>
      </p:sp>
      <p:cxnSp>
        <p:nvCxnSpPr>
          <p:cNvPr id="19" name="直線コネクタ 18"/>
          <p:cNvCxnSpPr/>
          <p:nvPr/>
        </p:nvCxnSpPr>
        <p:spPr>
          <a:xfrm>
            <a:off x="4427984" y="4221088"/>
            <a:ext cx="0" cy="1872208"/>
          </a:xfrm>
          <a:prstGeom prst="line">
            <a:avLst/>
          </a:prstGeom>
          <a:ln w="1905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21" name="正方形/長方形 20"/>
          <p:cNvSpPr/>
          <p:nvPr/>
        </p:nvSpPr>
        <p:spPr>
          <a:xfrm>
            <a:off x="3851920" y="6093296"/>
            <a:ext cx="1224136" cy="707886"/>
          </a:xfrm>
          <a:prstGeom prst="rect">
            <a:avLst/>
          </a:prstGeom>
        </p:spPr>
        <p:txBody>
          <a:bodyPr wrap="square">
            <a:spAutoFit/>
          </a:bodyPr>
          <a:lstStyle/>
          <a:p>
            <a:r>
              <a:rPr lang="ja-JP" altLang="en-US" sz="2000" b="1" dirty="0" smtClean="0">
                <a:solidFill>
                  <a:schemeClr val="tx2"/>
                </a:solidFill>
                <a:latin typeface="メイリオ" pitchFamily="50" charset="-128"/>
                <a:ea typeface="メイリオ" pitchFamily="50" charset="-128"/>
              </a:rPr>
              <a:t>輸送力の増強</a:t>
            </a:r>
            <a:endParaRPr lang="ja-JP" altLang="en-US" sz="2000" b="1" dirty="0">
              <a:solidFill>
                <a:schemeClr val="tx2"/>
              </a:solidFill>
              <a:latin typeface="メイリオ" pitchFamily="50" charset="-128"/>
              <a:ea typeface="メイリオ" pitchFamily="50" charset="-128"/>
            </a:endParaRPr>
          </a:p>
        </p:txBody>
      </p:sp>
      <p:cxnSp>
        <p:nvCxnSpPr>
          <p:cNvPr id="22" name="直線コネクタ 21"/>
          <p:cNvCxnSpPr/>
          <p:nvPr/>
        </p:nvCxnSpPr>
        <p:spPr>
          <a:xfrm>
            <a:off x="5364088" y="2780928"/>
            <a:ext cx="0" cy="3312368"/>
          </a:xfrm>
          <a:prstGeom prst="line">
            <a:avLst/>
          </a:prstGeom>
          <a:ln w="1905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25" name="左矢印 24"/>
          <p:cNvSpPr/>
          <p:nvPr/>
        </p:nvSpPr>
        <p:spPr>
          <a:xfrm>
            <a:off x="5508104" y="4365104"/>
            <a:ext cx="864096" cy="288032"/>
          </a:xfrm>
          <a:prstGeom prst="leftArrow">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sz="quarter" idx="1"/>
          </p:nvPr>
        </p:nvSpPr>
        <p:spPr>
          <a:xfrm>
            <a:off x="395536" y="1772816"/>
            <a:ext cx="8424936" cy="4752528"/>
          </a:xfrm>
        </p:spPr>
        <p:txBody>
          <a:bodyPr>
            <a:normAutofit/>
          </a:bodyPr>
          <a:lstStyle/>
          <a:p>
            <a:r>
              <a:rPr lang="ja-JP" altLang="en-US" sz="2800" dirty="0" smtClean="0">
                <a:solidFill>
                  <a:schemeClr val="tx2"/>
                </a:solidFill>
                <a:latin typeface="メイリオ" pitchFamily="50" charset="-128"/>
                <a:ea typeface="メイリオ" pitchFamily="50" charset="-128"/>
              </a:rPr>
              <a:t>到着のピークを見越して対策をうつべし！</a:t>
            </a:r>
            <a:endParaRPr lang="en-US" altLang="ja-JP" sz="2800" dirty="0" smtClean="0">
              <a:solidFill>
                <a:schemeClr val="tx2"/>
              </a:solidFill>
              <a:latin typeface="メイリオ" pitchFamily="50" charset="-128"/>
              <a:ea typeface="メイリオ" pitchFamily="50" charset="-128"/>
            </a:endParaRPr>
          </a:p>
        </p:txBody>
      </p:sp>
      <p:cxnSp>
        <p:nvCxnSpPr>
          <p:cNvPr id="14" name="直線矢印コネクタ 13"/>
          <p:cNvCxnSpPr/>
          <p:nvPr/>
        </p:nvCxnSpPr>
        <p:spPr>
          <a:xfrm flipV="1">
            <a:off x="1619672" y="2636912"/>
            <a:ext cx="0" cy="3456384"/>
          </a:xfrm>
          <a:prstGeom prst="straightConnector1">
            <a:avLst/>
          </a:prstGeom>
          <a:ln w="158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a:off x="1619672" y="6093296"/>
            <a:ext cx="5976664" cy="0"/>
          </a:xfrm>
          <a:prstGeom prst="straightConnector1">
            <a:avLst/>
          </a:prstGeom>
          <a:ln w="158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4" name="フリーフォーム 23"/>
          <p:cNvSpPr/>
          <p:nvPr/>
        </p:nvSpPr>
        <p:spPr>
          <a:xfrm>
            <a:off x="1631852" y="2621280"/>
            <a:ext cx="5892476" cy="3470031"/>
          </a:xfrm>
          <a:custGeom>
            <a:avLst/>
            <a:gdLst>
              <a:gd name="connsiteX0" fmla="*/ 0 w 5092505"/>
              <a:gd name="connsiteY0" fmla="*/ 3470031 h 3470031"/>
              <a:gd name="connsiteX1" fmla="*/ 478302 w 5092505"/>
              <a:gd name="connsiteY1" fmla="*/ 3301218 h 3470031"/>
              <a:gd name="connsiteX2" fmla="*/ 829994 w 5092505"/>
              <a:gd name="connsiteY2" fmla="*/ 3005797 h 3470031"/>
              <a:gd name="connsiteX3" fmla="*/ 1266093 w 5092505"/>
              <a:gd name="connsiteY3" fmla="*/ 2386818 h 3470031"/>
              <a:gd name="connsiteX4" fmla="*/ 1645920 w 5092505"/>
              <a:gd name="connsiteY4" fmla="*/ 1542757 h 3470031"/>
              <a:gd name="connsiteX5" fmla="*/ 2096086 w 5092505"/>
              <a:gd name="connsiteY5" fmla="*/ 881575 h 3470031"/>
              <a:gd name="connsiteX6" fmla="*/ 2644726 w 5092505"/>
              <a:gd name="connsiteY6" fmla="*/ 431409 h 3470031"/>
              <a:gd name="connsiteX7" fmla="*/ 3404382 w 5092505"/>
              <a:gd name="connsiteY7" fmla="*/ 150055 h 3470031"/>
              <a:gd name="connsiteX8" fmla="*/ 4403188 w 5092505"/>
              <a:gd name="connsiteY8" fmla="*/ 23446 h 3470031"/>
              <a:gd name="connsiteX9" fmla="*/ 5092505 w 5092505"/>
              <a:gd name="connsiteY9" fmla="*/ 9378 h 347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92505" h="3470031">
                <a:moveTo>
                  <a:pt x="0" y="3470031"/>
                </a:moveTo>
                <a:cubicBezTo>
                  <a:pt x="169985" y="3424310"/>
                  <a:pt x="339970" y="3378590"/>
                  <a:pt x="478302" y="3301218"/>
                </a:cubicBezTo>
                <a:cubicBezTo>
                  <a:pt x="616634" y="3223846"/>
                  <a:pt x="698696" y="3158197"/>
                  <a:pt x="829994" y="3005797"/>
                </a:cubicBezTo>
                <a:cubicBezTo>
                  <a:pt x="961293" y="2853397"/>
                  <a:pt x="1130105" y="2630658"/>
                  <a:pt x="1266093" y="2386818"/>
                </a:cubicBezTo>
                <a:cubicBezTo>
                  <a:pt x="1402081" y="2142978"/>
                  <a:pt x="1507588" y="1793631"/>
                  <a:pt x="1645920" y="1542757"/>
                </a:cubicBezTo>
                <a:cubicBezTo>
                  <a:pt x="1784252" y="1291883"/>
                  <a:pt x="1929618" y="1066800"/>
                  <a:pt x="2096086" y="881575"/>
                </a:cubicBezTo>
                <a:cubicBezTo>
                  <a:pt x="2262554" y="696350"/>
                  <a:pt x="2426677" y="553329"/>
                  <a:pt x="2644726" y="431409"/>
                </a:cubicBezTo>
                <a:cubicBezTo>
                  <a:pt x="2862775" y="309489"/>
                  <a:pt x="3111305" y="218049"/>
                  <a:pt x="3404382" y="150055"/>
                </a:cubicBezTo>
                <a:cubicBezTo>
                  <a:pt x="3697459" y="82061"/>
                  <a:pt x="4121834" y="46892"/>
                  <a:pt x="4403188" y="23446"/>
                </a:cubicBezTo>
                <a:cubicBezTo>
                  <a:pt x="4684542" y="0"/>
                  <a:pt x="4888523" y="4689"/>
                  <a:pt x="5092505" y="9378"/>
                </a:cubicBezTo>
              </a:path>
            </a:pathLst>
          </a:custGeom>
          <a:ln w="317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26" name="直線コネクタ 25"/>
          <p:cNvCxnSpPr/>
          <p:nvPr/>
        </p:nvCxnSpPr>
        <p:spPr>
          <a:xfrm flipV="1">
            <a:off x="2555776" y="2636912"/>
            <a:ext cx="3960440" cy="3024336"/>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flipV="1">
            <a:off x="3635896" y="2996952"/>
            <a:ext cx="1224136" cy="180020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39" name="タイトル 1"/>
          <p:cNvSpPr>
            <a:spLocks noGrp="1"/>
          </p:cNvSpPr>
          <p:nvPr>
            <p:ph type="title"/>
          </p:nvPr>
        </p:nvSpPr>
        <p:spPr>
          <a:xfrm>
            <a:off x="377952" y="228600"/>
            <a:ext cx="8514528" cy="990600"/>
          </a:xfrm>
        </p:spPr>
        <p:txBody>
          <a:bodyPr>
            <a:noAutofit/>
          </a:bodyPr>
          <a:lstStyle/>
          <a:p>
            <a:r>
              <a:rPr lang="ja-JP" altLang="en-US" sz="3600" dirty="0" smtClean="0">
                <a:latin typeface="メイリオ" pitchFamily="50" charset="-128"/>
                <a:ea typeface="メイリオ" pitchFamily="50" charset="-128"/>
              </a:rPr>
              <a:t>ラッシュアワー</a:t>
            </a:r>
            <a:r>
              <a:rPr lang="en-US" altLang="ja-JP" sz="3600" dirty="0" smtClean="0">
                <a:latin typeface="メイリオ" pitchFamily="50" charset="-128"/>
                <a:ea typeface="メイリオ" pitchFamily="50" charset="-128"/>
              </a:rPr>
              <a:t>(</a:t>
            </a:r>
            <a:r>
              <a:rPr lang="ja-JP" altLang="en-US" sz="3600" dirty="0" smtClean="0">
                <a:latin typeface="メイリオ" pitchFamily="50" charset="-128"/>
                <a:ea typeface="メイリオ" pitchFamily="50" charset="-128"/>
              </a:rPr>
              <a:t>累積グラフによる分析</a:t>
            </a:r>
            <a:r>
              <a:rPr lang="en-US" altLang="ja-JP" sz="3600" dirty="0" smtClean="0">
                <a:latin typeface="メイリオ" pitchFamily="50" charset="-128"/>
                <a:ea typeface="メイリオ" pitchFamily="50" charset="-128"/>
              </a:rPr>
              <a:t>)</a:t>
            </a:r>
            <a:endParaRPr kumimoji="1" lang="ja-JP" altLang="en-US" sz="3600" dirty="0">
              <a:latin typeface="メイリオ" pitchFamily="50" charset="-128"/>
              <a:ea typeface="メイリオ" pitchFamily="50" charset="-128"/>
            </a:endParaRPr>
          </a:p>
        </p:txBody>
      </p:sp>
      <p:cxnSp>
        <p:nvCxnSpPr>
          <p:cNvPr id="15" name="直線コネクタ 14"/>
          <p:cNvCxnSpPr/>
          <p:nvPr/>
        </p:nvCxnSpPr>
        <p:spPr>
          <a:xfrm>
            <a:off x="6516216" y="2708920"/>
            <a:ext cx="0" cy="3384376"/>
          </a:xfrm>
          <a:prstGeom prst="line">
            <a:avLst/>
          </a:prstGeom>
          <a:ln w="1905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17" name="正方形/長方形 16"/>
          <p:cNvSpPr/>
          <p:nvPr/>
        </p:nvSpPr>
        <p:spPr>
          <a:xfrm>
            <a:off x="4716016" y="6125234"/>
            <a:ext cx="2088231" cy="400110"/>
          </a:xfrm>
          <a:prstGeom prst="rect">
            <a:avLst/>
          </a:prstGeom>
        </p:spPr>
        <p:txBody>
          <a:bodyPr wrap="square">
            <a:spAutoFit/>
          </a:bodyPr>
          <a:lstStyle/>
          <a:p>
            <a:r>
              <a:rPr lang="ja-JP" altLang="en-US" sz="2000" b="1" dirty="0" smtClean="0">
                <a:solidFill>
                  <a:schemeClr val="tx2"/>
                </a:solidFill>
                <a:latin typeface="メイリオ" pitchFamily="50" charset="-128"/>
                <a:ea typeface="メイリオ" pitchFamily="50" charset="-128"/>
              </a:rPr>
              <a:t>渋滞の解消時刻</a:t>
            </a:r>
            <a:endParaRPr lang="ja-JP" altLang="en-US" sz="2000" b="1" dirty="0"/>
          </a:p>
        </p:txBody>
      </p:sp>
      <p:sp>
        <p:nvSpPr>
          <p:cNvPr id="18" name="線吹き出し 1 (枠付き) 17"/>
          <p:cNvSpPr/>
          <p:nvPr/>
        </p:nvSpPr>
        <p:spPr>
          <a:xfrm>
            <a:off x="2123728" y="3140968"/>
            <a:ext cx="1296144" cy="864096"/>
          </a:xfrm>
          <a:prstGeom prst="borderCallout1">
            <a:avLst>
              <a:gd name="adj1" fmla="val 51311"/>
              <a:gd name="adj2" fmla="val 101287"/>
              <a:gd name="adj3" fmla="val 96220"/>
              <a:gd name="adj4" fmla="val 136409"/>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tx2"/>
                </a:solidFill>
                <a:latin typeface="メイリオ" pitchFamily="50" charset="-128"/>
                <a:ea typeface="メイリオ" pitchFamily="50" charset="-128"/>
              </a:rPr>
              <a:t>混雑度も減少</a:t>
            </a:r>
            <a:endParaRPr kumimoji="1" lang="ja-JP" altLang="en-US" sz="2400" b="1" dirty="0">
              <a:solidFill>
                <a:schemeClr val="tx2"/>
              </a:solidFill>
              <a:latin typeface="メイリオ" pitchFamily="50" charset="-128"/>
              <a:ea typeface="メイリオ" pitchFamily="50" charset="-128"/>
            </a:endParaRPr>
          </a:p>
        </p:txBody>
      </p:sp>
      <p:cxnSp>
        <p:nvCxnSpPr>
          <p:cNvPr id="19" name="直線コネクタ 18"/>
          <p:cNvCxnSpPr/>
          <p:nvPr/>
        </p:nvCxnSpPr>
        <p:spPr>
          <a:xfrm>
            <a:off x="3635896" y="4797152"/>
            <a:ext cx="0" cy="1224136"/>
          </a:xfrm>
          <a:prstGeom prst="line">
            <a:avLst/>
          </a:prstGeom>
          <a:ln w="1905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21" name="正方形/長方形 20"/>
          <p:cNvSpPr/>
          <p:nvPr/>
        </p:nvSpPr>
        <p:spPr>
          <a:xfrm>
            <a:off x="3275856" y="6093296"/>
            <a:ext cx="1224136" cy="707886"/>
          </a:xfrm>
          <a:prstGeom prst="rect">
            <a:avLst/>
          </a:prstGeom>
        </p:spPr>
        <p:txBody>
          <a:bodyPr wrap="square">
            <a:spAutoFit/>
          </a:bodyPr>
          <a:lstStyle/>
          <a:p>
            <a:r>
              <a:rPr lang="ja-JP" altLang="en-US" sz="2000" b="1" dirty="0" smtClean="0">
                <a:solidFill>
                  <a:schemeClr val="tx2"/>
                </a:solidFill>
                <a:latin typeface="メイリオ" pitchFamily="50" charset="-128"/>
                <a:ea typeface="メイリオ" pitchFamily="50" charset="-128"/>
              </a:rPr>
              <a:t>輸送力の増強</a:t>
            </a:r>
            <a:endParaRPr lang="ja-JP" altLang="en-US" sz="2000" b="1" dirty="0">
              <a:solidFill>
                <a:schemeClr val="tx2"/>
              </a:solidFill>
              <a:latin typeface="メイリオ" pitchFamily="50" charset="-128"/>
              <a:ea typeface="メイリオ" pitchFamily="50" charset="-128"/>
            </a:endParaRPr>
          </a:p>
        </p:txBody>
      </p:sp>
      <p:cxnSp>
        <p:nvCxnSpPr>
          <p:cNvPr id="22" name="直線コネクタ 21"/>
          <p:cNvCxnSpPr/>
          <p:nvPr/>
        </p:nvCxnSpPr>
        <p:spPr>
          <a:xfrm>
            <a:off x="4860032" y="2996952"/>
            <a:ext cx="0" cy="3096344"/>
          </a:xfrm>
          <a:prstGeom prst="line">
            <a:avLst/>
          </a:prstGeom>
          <a:ln w="1905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25" name="左矢印 24"/>
          <p:cNvSpPr/>
          <p:nvPr/>
        </p:nvSpPr>
        <p:spPr>
          <a:xfrm>
            <a:off x="5004048" y="4365104"/>
            <a:ext cx="1368152" cy="288032"/>
          </a:xfrm>
          <a:prstGeom prst="leftArrow">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メイリオ" pitchFamily="50" charset="-128"/>
                <a:ea typeface="メイリオ" pitchFamily="50" charset="-128"/>
              </a:rPr>
              <a:t>ここからの講義内容</a:t>
            </a:r>
            <a:endParaRPr kumimoji="1" lang="ja-JP" altLang="en-US"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467544" y="1772816"/>
            <a:ext cx="8424936" cy="4752528"/>
          </a:xfrm>
        </p:spPr>
        <p:txBody>
          <a:bodyPr>
            <a:normAutofit/>
          </a:bodyPr>
          <a:lstStyle/>
          <a:p>
            <a:r>
              <a:rPr lang="ja-JP" altLang="en-US" sz="2800" dirty="0" smtClean="0">
                <a:solidFill>
                  <a:schemeClr val="bg1">
                    <a:lumMod val="95000"/>
                  </a:schemeClr>
                </a:solidFill>
                <a:latin typeface="メイリオ" pitchFamily="50" charset="-128"/>
                <a:ea typeface="メイリオ" pitchFamily="50" charset="-128"/>
              </a:rPr>
              <a:t>待ち行列理論</a:t>
            </a:r>
            <a:endParaRPr lang="en-US" altLang="ja-JP" sz="2800" dirty="0" smtClean="0">
              <a:solidFill>
                <a:schemeClr val="bg1">
                  <a:lumMod val="95000"/>
                </a:schemeClr>
              </a:solidFill>
              <a:latin typeface="メイリオ" pitchFamily="50" charset="-128"/>
              <a:ea typeface="メイリオ" pitchFamily="50" charset="-128"/>
            </a:endParaRPr>
          </a:p>
          <a:p>
            <a:r>
              <a:rPr lang="ja-JP" altLang="en-US" sz="2800" dirty="0" smtClean="0">
                <a:solidFill>
                  <a:schemeClr val="bg1">
                    <a:lumMod val="95000"/>
                  </a:schemeClr>
                </a:solidFill>
                <a:latin typeface="メイリオ" pitchFamily="50" charset="-128"/>
                <a:ea typeface="メイリオ" pitchFamily="50" charset="-128"/>
              </a:rPr>
              <a:t>平均値解析</a:t>
            </a:r>
            <a:endParaRPr lang="en-US" altLang="ja-JP" sz="2800" dirty="0" smtClean="0">
              <a:solidFill>
                <a:schemeClr val="bg1">
                  <a:lumMod val="95000"/>
                </a:schemeClr>
              </a:solidFill>
              <a:latin typeface="メイリオ" pitchFamily="50" charset="-128"/>
              <a:ea typeface="メイリオ" pitchFamily="50" charset="-128"/>
            </a:endParaRPr>
          </a:p>
          <a:p>
            <a:r>
              <a:rPr lang="ja-JP" altLang="en-US" sz="2800" dirty="0" smtClean="0">
                <a:solidFill>
                  <a:schemeClr val="bg1">
                    <a:lumMod val="95000"/>
                  </a:schemeClr>
                </a:solidFill>
                <a:latin typeface="メイリオ" pitchFamily="50" charset="-128"/>
                <a:ea typeface="メイリオ" pitchFamily="50" charset="-128"/>
              </a:rPr>
              <a:t>ラッシュアワーの問題</a:t>
            </a:r>
            <a:endParaRPr lang="en-US" altLang="ja-JP" sz="2800" dirty="0" smtClean="0">
              <a:solidFill>
                <a:schemeClr val="bg1">
                  <a:lumMod val="95000"/>
                </a:schemeClr>
              </a:solidFill>
              <a:latin typeface="メイリオ" pitchFamily="50" charset="-128"/>
              <a:ea typeface="メイリオ" pitchFamily="50" charset="-128"/>
            </a:endParaRPr>
          </a:p>
          <a:p>
            <a:pPr>
              <a:spcBef>
                <a:spcPts val="0"/>
              </a:spcBef>
              <a:buNone/>
            </a:pPr>
            <a:r>
              <a:rPr lang="ja-JP" altLang="en-US" sz="2800" dirty="0" smtClean="0">
                <a:solidFill>
                  <a:schemeClr val="bg1">
                    <a:lumMod val="95000"/>
                  </a:schemeClr>
                </a:solidFill>
                <a:latin typeface="メイリオ" pitchFamily="50" charset="-128"/>
                <a:ea typeface="メイリオ" pitchFamily="50" charset="-128"/>
              </a:rPr>
              <a:t>　～累積グラフと流体近似～</a:t>
            </a:r>
            <a:endParaRPr lang="en-US" altLang="ja-JP" sz="2800" dirty="0" smtClean="0">
              <a:solidFill>
                <a:schemeClr val="bg1">
                  <a:lumMod val="95000"/>
                </a:schemeClr>
              </a:solidFill>
              <a:latin typeface="メイリオ" pitchFamily="50" charset="-128"/>
              <a:ea typeface="メイリオ" pitchFamily="50" charset="-128"/>
            </a:endParaRPr>
          </a:p>
          <a:p>
            <a:r>
              <a:rPr lang="ja-JP" altLang="en-US" sz="2800" b="1" dirty="0" smtClean="0">
                <a:solidFill>
                  <a:srgbClr val="C00000"/>
                </a:solidFill>
                <a:latin typeface="メイリオ" pitchFamily="50" charset="-128"/>
                <a:ea typeface="メイリオ" pitchFamily="50" charset="-128"/>
              </a:rPr>
              <a:t>平均値とばらつき</a:t>
            </a:r>
            <a:endParaRPr lang="en-US" altLang="ja-JP" sz="2800" b="1" dirty="0" smtClean="0">
              <a:solidFill>
                <a:srgbClr val="C00000"/>
              </a:solidFill>
              <a:latin typeface="メイリオ" pitchFamily="50" charset="-128"/>
              <a:ea typeface="メイリオ" pitchFamily="50" charset="-128"/>
            </a:endParaRPr>
          </a:p>
          <a:p>
            <a:r>
              <a:rPr lang="ja-JP" altLang="en-US" sz="2800" dirty="0" smtClean="0">
                <a:solidFill>
                  <a:schemeClr val="bg1">
                    <a:lumMod val="95000"/>
                  </a:schemeClr>
                </a:solidFill>
                <a:latin typeface="メイリオ" pitchFamily="50" charset="-128"/>
                <a:ea typeface="メイリオ" pitchFamily="50" charset="-128"/>
              </a:rPr>
              <a:t>携帯電話の呼損率</a:t>
            </a:r>
            <a:endParaRPr lang="en-US" altLang="ja-JP" sz="2800" dirty="0" smtClean="0">
              <a:solidFill>
                <a:schemeClr val="bg1">
                  <a:lumMod val="95000"/>
                </a:schemeClr>
              </a:solidFill>
              <a:latin typeface="メイリオ" pitchFamily="50" charset="-128"/>
              <a:ea typeface="メイリオ" pitchFamily="50" charset="-128"/>
            </a:endParaRPr>
          </a:p>
          <a:p>
            <a:r>
              <a:rPr lang="ja-JP" altLang="en-US" sz="2800" dirty="0" smtClean="0">
                <a:solidFill>
                  <a:schemeClr val="bg1">
                    <a:lumMod val="95000"/>
                  </a:schemeClr>
                </a:solidFill>
                <a:latin typeface="メイリオ" pitchFamily="50" charset="-128"/>
                <a:ea typeface="メイリオ" pitchFamily="50" charset="-128"/>
              </a:rPr>
              <a:t>待ち時間のシミュレーション分析</a:t>
            </a:r>
            <a:endParaRPr lang="en-US" altLang="ja-JP" sz="2800" dirty="0" smtClean="0">
              <a:solidFill>
                <a:schemeClr val="bg1">
                  <a:lumMod val="95000"/>
                </a:schemeClr>
              </a:solidFill>
              <a:latin typeface="メイリオ" pitchFamily="50" charset="-128"/>
              <a:ea typeface="メイリオ" pitchFamily="50" charset="-128"/>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smtClean="0">
                <a:latin typeface="メイリオ" pitchFamily="50" charset="-128"/>
                <a:ea typeface="メイリオ" pitchFamily="50" charset="-128"/>
              </a:rPr>
              <a:t>平均値による分析：</a:t>
            </a:r>
            <a:r>
              <a:rPr lang="ja-JP" altLang="en-US" sz="4000" b="1" dirty="0" smtClean="0">
                <a:solidFill>
                  <a:srgbClr val="C00000"/>
                </a:solidFill>
                <a:latin typeface="メイリオ" pitchFamily="50" charset="-128"/>
                <a:ea typeface="メイリオ" pitchFamily="50" charset="-128"/>
              </a:rPr>
              <a:t>定常条件</a:t>
            </a:r>
            <a:endParaRPr kumimoji="1" lang="ja-JP" altLang="en-US" sz="4000" b="1" dirty="0">
              <a:solidFill>
                <a:srgbClr val="C00000"/>
              </a:solidFill>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467544" y="1772816"/>
            <a:ext cx="8424936" cy="4752528"/>
          </a:xfrm>
        </p:spPr>
        <p:txBody>
          <a:bodyPr>
            <a:normAutofit/>
          </a:bodyPr>
          <a:lstStyle/>
          <a:p>
            <a:r>
              <a:rPr lang="ja-JP" altLang="en-US" sz="2800" dirty="0" smtClean="0">
                <a:solidFill>
                  <a:schemeClr val="tx2"/>
                </a:solidFill>
                <a:latin typeface="メイリオ" pitchFamily="50" charset="-128"/>
                <a:ea typeface="メイリオ" pitchFamily="50" charset="-128"/>
              </a:rPr>
              <a:t>累積到着数＜累積退去数なら，混雑は解消方向</a:t>
            </a:r>
            <a:endParaRPr lang="en-US" altLang="ja-JP" sz="2800" dirty="0" smtClean="0">
              <a:solidFill>
                <a:schemeClr val="tx2"/>
              </a:solidFill>
              <a:latin typeface="メイリオ" pitchFamily="50" charset="-128"/>
              <a:ea typeface="メイリオ" pitchFamily="50" charset="-128"/>
            </a:endParaRPr>
          </a:p>
        </p:txBody>
      </p:sp>
      <p:pic>
        <p:nvPicPr>
          <p:cNvPr id="61441" name="Picture 1"/>
          <p:cNvPicPr>
            <a:picLocks noChangeAspect="1" noChangeArrowheads="1"/>
          </p:cNvPicPr>
          <p:nvPr/>
        </p:nvPicPr>
        <p:blipFill>
          <a:blip r:embed="rId2" cstate="print"/>
          <a:srcRect/>
          <a:stretch>
            <a:fillRect/>
          </a:stretch>
        </p:blipFill>
        <p:spPr bwMode="auto">
          <a:xfrm>
            <a:off x="1331640" y="2564904"/>
            <a:ext cx="6336704" cy="3582837"/>
          </a:xfrm>
          <a:prstGeom prst="rect">
            <a:avLst/>
          </a:prstGeom>
          <a:noFill/>
          <a:ln w="9525">
            <a:noFill/>
            <a:miter lim="800000"/>
            <a:headEnd/>
            <a:tailEnd/>
          </a:ln>
        </p:spPr>
      </p:pic>
      <p:sp>
        <p:nvSpPr>
          <p:cNvPr id="5" name="正方形/長方形 4"/>
          <p:cNvSpPr/>
          <p:nvPr/>
        </p:nvSpPr>
        <p:spPr>
          <a:xfrm>
            <a:off x="6948264" y="5661248"/>
            <a:ext cx="720080"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6660232" y="5949280"/>
            <a:ext cx="646331" cy="369332"/>
          </a:xfrm>
          <a:prstGeom prst="rect">
            <a:avLst/>
          </a:prstGeom>
        </p:spPr>
        <p:txBody>
          <a:bodyPr wrap="none">
            <a:spAutoFit/>
          </a:bodyPr>
          <a:lstStyle/>
          <a:p>
            <a:r>
              <a:rPr lang="ja-JP" altLang="en-US" dirty="0" smtClean="0">
                <a:solidFill>
                  <a:schemeClr val="tx2"/>
                </a:solidFill>
                <a:latin typeface="メイリオ" pitchFamily="50" charset="-128"/>
                <a:ea typeface="メイリオ" pitchFamily="50" charset="-128"/>
              </a:rPr>
              <a:t>時間</a:t>
            </a:r>
            <a:endParaRPr lang="ja-JP" altLang="en-US" dirty="0"/>
          </a:p>
        </p:txBody>
      </p:sp>
      <p:sp>
        <p:nvSpPr>
          <p:cNvPr id="7" name="正方形/長方形 6"/>
          <p:cNvSpPr/>
          <p:nvPr/>
        </p:nvSpPr>
        <p:spPr>
          <a:xfrm>
            <a:off x="7884368" y="56818"/>
            <a:ext cx="1210588" cy="707886"/>
          </a:xfrm>
          <a:prstGeom prst="rect">
            <a:avLst/>
          </a:prstGeom>
          <a:ln w="22225">
            <a:solidFill>
              <a:srgbClr val="C00000"/>
            </a:solidFill>
          </a:ln>
        </p:spPr>
        <p:txBody>
          <a:bodyPr wrap="none">
            <a:spAutoFit/>
          </a:bodyPr>
          <a:lstStyle/>
          <a:p>
            <a:r>
              <a:rPr lang="ja-JP" altLang="en-US" sz="2000" b="1" dirty="0" smtClean="0">
                <a:solidFill>
                  <a:schemeClr val="tx2"/>
                </a:solidFill>
                <a:latin typeface="メイリオ" pitchFamily="50" charset="-128"/>
                <a:ea typeface="メイリオ" pitchFamily="50" charset="-128"/>
              </a:rPr>
              <a:t>テキスト</a:t>
            </a:r>
            <a:endParaRPr lang="en-US" altLang="ja-JP" sz="2000" b="1" dirty="0" smtClean="0">
              <a:solidFill>
                <a:schemeClr val="tx2"/>
              </a:solidFill>
              <a:latin typeface="メイリオ" pitchFamily="50" charset="-128"/>
              <a:ea typeface="メイリオ" pitchFamily="50" charset="-128"/>
            </a:endParaRPr>
          </a:p>
          <a:p>
            <a:r>
              <a:rPr lang="en-US" altLang="ja-JP" sz="2000" b="1" dirty="0" smtClean="0">
                <a:solidFill>
                  <a:schemeClr val="tx2"/>
                </a:solidFill>
                <a:latin typeface="メイリオ" pitchFamily="50" charset="-128"/>
                <a:ea typeface="メイリオ" pitchFamily="50" charset="-128"/>
              </a:rPr>
              <a:t>P.252</a:t>
            </a:r>
            <a:r>
              <a:rPr lang="ja-JP" altLang="en-US" sz="2000" b="1" dirty="0" smtClean="0">
                <a:solidFill>
                  <a:schemeClr val="tx2"/>
                </a:solidFill>
                <a:latin typeface="メイリオ" pitchFamily="50" charset="-128"/>
                <a:ea typeface="メイリオ" pitchFamily="50" charset="-128"/>
              </a:rPr>
              <a:t>～</a:t>
            </a:r>
            <a:endParaRPr lang="ja-JP" altLang="en-US" sz="2000" b="1" dirty="0">
              <a:solidFill>
                <a:schemeClr val="tx2"/>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latin typeface="メイリオ" pitchFamily="50" charset="-128"/>
                <a:ea typeface="メイリオ" pitchFamily="50" charset="-128"/>
              </a:rPr>
              <a:t>平均値による分析：定常条件</a:t>
            </a:r>
            <a:endParaRPr kumimoji="1" lang="ja-JP" altLang="en-US"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467544" y="1772816"/>
            <a:ext cx="8424936" cy="4752528"/>
          </a:xfrm>
        </p:spPr>
        <p:txBody>
          <a:bodyPr>
            <a:normAutofit/>
          </a:bodyPr>
          <a:lstStyle/>
          <a:p>
            <a:r>
              <a:rPr lang="ja-JP" altLang="en-US" sz="2800" dirty="0" smtClean="0">
                <a:solidFill>
                  <a:schemeClr val="tx2"/>
                </a:solidFill>
                <a:latin typeface="メイリオ" pitchFamily="50" charset="-128"/>
                <a:ea typeface="メイリオ" pitchFamily="50" charset="-128"/>
              </a:rPr>
              <a:t>累積到着数＞累積退去数なら，混雑は解消しない</a:t>
            </a:r>
            <a:endParaRPr lang="en-US" altLang="ja-JP" sz="2800" dirty="0" smtClean="0">
              <a:solidFill>
                <a:schemeClr val="tx2"/>
              </a:solidFill>
              <a:latin typeface="メイリオ" pitchFamily="50" charset="-128"/>
              <a:ea typeface="メイリオ" pitchFamily="50" charset="-128"/>
            </a:endParaRPr>
          </a:p>
        </p:txBody>
      </p:sp>
      <p:pic>
        <p:nvPicPr>
          <p:cNvPr id="60417" name="Picture 1"/>
          <p:cNvPicPr>
            <a:picLocks noChangeAspect="1" noChangeArrowheads="1"/>
          </p:cNvPicPr>
          <p:nvPr/>
        </p:nvPicPr>
        <p:blipFill>
          <a:blip r:embed="rId2" cstate="print"/>
          <a:srcRect/>
          <a:stretch>
            <a:fillRect/>
          </a:stretch>
        </p:blipFill>
        <p:spPr bwMode="auto">
          <a:xfrm>
            <a:off x="1331640" y="2564904"/>
            <a:ext cx="6192688" cy="3538679"/>
          </a:xfrm>
          <a:prstGeom prst="rect">
            <a:avLst/>
          </a:prstGeom>
          <a:noFill/>
          <a:ln w="9525">
            <a:noFill/>
            <a:miter lim="800000"/>
            <a:headEnd/>
            <a:tailEnd/>
          </a:ln>
        </p:spPr>
      </p:pic>
      <p:sp>
        <p:nvSpPr>
          <p:cNvPr id="5" name="正方形/長方形 4"/>
          <p:cNvSpPr/>
          <p:nvPr/>
        </p:nvSpPr>
        <p:spPr>
          <a:xfrm>
            <a:off x="6804248" y="5661248"/>
            <a:ext cx="720080"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6516216" y="5949280"/>
            <a:ext cx="646331" cy="369332"/>
          </a:xfrm>
          <a:prstGeom prst="rect">
            <a:avLst/>
          </a:prstGeom>
        </p:spPr>
        <p:txBody>
          <a:bodyPr wrap="none">
            <a:spAutoFit/>
          </a:bodyPr>
          <a:lstStyle/>
          <a:p>
            <a:r>
              <a:rPr lang="ja-JP" altLang="en-US" dirty="0" smtClean="0">
                <a:solidFill>
                  <a:schemeClr val="tx2"/>
                </a:solidFill>
                <a:latin typeface="メイリオ" pitchFamily="50" charset="-128"/>
                <a:ea typeface="メイリオ" pitchFamily="50" charset="-128"/>
              </a:rPr>
              <a:t>時間</a:t>
            </a:r>
            <a:endParaRPr lang="ja-JP" alt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latin typeface="メイリオ" pitchFamily="50" charset="-128"/>
                <a:ea typeface="メイリオ" pitchFamily="50" charset="-128"/>
              </a:rPr>
              <a:t>待ち行列理論の主たる対象</a:t>
            </a:r>
            <a:endParaRPr kumimoji="1" lang="ja-JP" altLang="en-US"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467544" y="1772816"/>
            <a:ext cx="8424936" cy="4752528"/>
          </a:xfrm>
        </p:spPr>
        <p:txBody>
          <a:bodyPr>
            <a:normAutofit/>
          </a:bodyPr>
          <a:lstStyle/>
          <a:p>
            <a:r>
              <a:rPr lang="ja-JP" altLang="en-US" sz="2800" dirty="0" smtClean="0">
                <a:solidFill>
                  <a:schemeClr val="tx2"/>
                </a:solidFill>
                <a:latin typeface="メイリオ" pitchFamily="50" charset="-128"/>
                <a:ea typeface="メイリオ" pitchFamily="50" charset="-128"/>
              </a:rPr>
              <a:t>単位時間当たりの処理可能量</a:t>
            </a:r>
            <a:r>
              <a:rPr lang="en-US" altLang="ja-JP" sz="2800" dirty="0" smtClean="0">
                <a:solidFill>
                  <a:schemeClr val="tx2"/>
                </a:solidFill>
                <a:latin typeface="メイリオ" pitchFamily="50" charset="-128"/>
                <a:ea typeface="メイリオ" pitchFamily="50" charset="-128"/>
              </a:rPr>
              <a:t>(</a:t>
            </a:r>
            <a:r>
              <a:rPr lang="ja-JP" altLang="en-US" sz="2800" dirty="0" smtClean="0">
                <a:solidFill>
                  <a:schemeClr val="tx2"/>
                </a:solidFill>
                <a:latin typeface="メイリオ" pitchFamily="50" charset="-128"/>
                <a:ea typeface="メイリオ" pitchFamily="50" charset="-128"/>
              </a:rPr>
              <a:t>速度</a:t>
            </a:r>
            <a:r>
              <a:rPr lang="en-US" altLang="ja-JP" sz="2800" dirty="0" smtClean="0">
                <a:solidFill>
                  <a:schemeClr val="tx2"/>
                </a:solidFill>
                <a:latin typeface="メイリオ" pitchFamily="50" charset="-128"/>
                <a:ea typeface="メイリオ" pitchFamily="50" charset="-128"/>
              </a:rPr>
              <a:t>)</a:t>
            </a:r>
            <a:r>
              <a:rPr lang="ja-JP" altLang="en-US" sz="2800" dirty="0" smtClean="0">
                <a:solidFill>
                  <a:schemeClr val="tx2"/>
                </a:solidFill>
                <a:latin typeface="メイリオ" pitchFamily="50" charset="-128"/>
                <a:ea typeface="メイリオ" pitchFamily="50" charset="-128"/>
              </a:rPr>
              <a:t>：</a:t>
            </a:r>
            <a:r>
              <a:rPr lang="en-US" altLang="ja-JP" sz="2800" dirty="0" smtClean="0">
                <a:solidFill>
                  <a:schemeClr val="tx2"/>
                </a:solidFill>
                <a:latin typeface="メイリオ" pitchFamily="50" charset="-128"/>
                <a:ea typeface="メイリオ" pitchFamily="50" charset="-128"/>
              </a:rPr>
              <a:t>κ</a:t>
            </a:r>
          </a:p>
          <a:p>
            <a:r>
              <a:rPr lang="ja-JP" altLang="en-US" sz="2800" dirty="0" smtClean="0">
                <a:solidFill>
                  <a:schemeClr val="tx2"/>
                </a:solidFill>
                <a:latin typeface="メイリオ" pitchFamily="50" charset="-128"/>
                <a:ea typeface="メイリオ" pitchFamily="50" charset="-128"/>
              </a:rPr>
              <a:t>単位時間当たりのサービス要求量：</a:t>
            </a:r>
            <a:r>
              <a:rPr lang="en-US" altLang="ja-JP" sz="2800" dirty="0" smtClean="0">
                <a:solidFill>
                  <a:schemeClr val="tx2"/>
                </a:solidFill>
                <a:latin typeface="メイリオ" pitchFamily="50" charset="-128"/>
                <a:ea typeface="メイリオ" pitchFamily="50" charset="-128"/>
              </a:rPr>
              <a:t>λ</a:t>
            </a:r>
          </a:p>
          <a:p>
            <a:r>
              <a:rPr lang="ja-JP" altLang="en-US" sz="2800" b="1" dirty="0" smtClean="0">
                <a:solidFill>
                  <a:schemeClr val="tx2"/>
                </a:solidFill>
                <a:latin typeface="メイリオ" pitchFamily="50" charset="-128"/>
                <a:ea typeface="メイリオ" pitchFamily="50" charset="-128"/>
              </a:rPr>
              <a:t>定常条件</a:t>
            </a:r>
            <a:r>
              <a:rPr lang="ja-JP" altLang="en-US" sz="2800" b="1" dirty="0" smtClean="0">
                <a:solidFill>
                  <a:schemeClr val="tx2"/>
                </a:solidFill>
                <a:latin typeface="メイリオ" pitchFamily="50" charset="-128"/>
                <a:ea typeface="メイリオ" pitchFamily="50" charset="-128"/>
                <a:sym typeface="Wingdings" pitchFamily="2" charset="2"/>
              </a:rPr>
              <a:t>：</a:t>
            </a:r>
            <a:r>
              <a:rPr lang="en-US" altLang="ja-JP" sz="2800" b="1" dirty="0" smtClean="0">
                <a:solidFill>
                  <a:schemeClr val="tx2"/>
                </a:solidFill>
                <a:latin typeface="メイリオ" pitchFamily="50" charset="-128"/>
                <a:ea typeface="メイリオ" pitchFamily="50" charset="-128"/>
                <a:sym typeface="Wingdings" pitchFamily="2" charset="2"/>
              </a:rPr>
              <a:t>(</a:t>
            </a:r>
            <a:r>
              <a:rPr lang="ja-JP" altLang="en-US" sz="2800" b="1" dirty="0" smtClean="0">
                <a:solidFill>
                  <a:schemeClr val="tx2"/>
                </a:solidFill>
                <a:latin typeface="メイリオ" pitchFamily="50" charset="-128"/>
                <a:ea typeface="メイリオ" pitchFamily="50" charset="-128"/>
                <a:sym typeface="Wingdings" pitchFamily="2" charset="2"/>
              </a:rPr>
              <a:t>平</a:t>
            </a:r>
            <a:r>
              <a:rPr lang="ja-JP" altLang="en-US" sz="2800" b="1" dirty="0" smtClean="0">
                <a:solidFill>
                  <a:schemeClr val="tx2"/>
                </a:solidFill>
                <a:latin typeface="メイリオ" pitchFamily="50" charset="-128"/>
                <a:ea typeface="メイリオ" pitchFamily="50" charset="-128"/>
              </a:rPr>
              <a:t>均処理可能量</a:t>
            </a:r>
            <a:r>
              <a:rPr lang="en-US" altLang="ja-JP" sz="2800" b="1" dirty="0" smtClean="0">
                <a:solidFill>
                  <a:schemeClr val="tx2"/>
                </a:solidFill>
                <a:latin typeface="メイリオ" pitchFamily="50" charset="-128"/>
                <a:ea typeface="メイリオ" pitchFamily="50" charset="-128"/>
              </a:rPr>
              <a:t>)</a:t>
            </a:r>
            <a:r>
              <a:rPr lang="ja-JP" altLang="en-US" sz="2800" b="1" dirty="0" smtClean="0">
                <a:solidFill>
                  <a:schemeClr val="tx2"/>
                </a:solidFill>
                <a:latin typeface="メイリオ" pitchFamily="50" charset="-128"/>
                <a:ea typeface="メイリオ" pitchFamily="50" charset="-128"/>
              </a:rPr>
              <a:t>＞</a:t>
            </a:r>
            <a:r>
              <a:rPr lang="en-US" altLang="ja-JP" sz="2800" b="1" dirty="0" smtClean="0">
                <a:solidFill>
                  <a:schemeClr val="tx2"/>
                </a:solidFill>
                <a:latin typeface="メイリオ" pitchFamily="50" charset="-128"/>
                <a:ea typeface="メイリオ" pitchFamily="50" charset="-128"/>
              </a:rPr>
              <a:t>(</a:t>
            </a:r>
            <a:r>
              <a:rPr lang="ja-JP" altLang="en-US" sz="2800" b="1" dirty="0" smtClean="0">
                <a:solidFill>
                  <a:schemeClr val="tx2"/>
                </a:solidFill>
                <a:latin typeface="メイリオ" pitchFamily="50" charset="-128"/>
                <a:ea typeface="メイリオ" pitchFamily="50" charset="-128"/>
              </a:rPr>
              <a:t>平均要求量</a:t>
            </a:r>
            <a:r>
              <a:rPr lang="en-US" altLang="ja-JP" sz="2800" b="1" dirty="0" smtClean="0">
                <a:solidFill>
                  <a:schemeClr val="tx2"/>
                </a:solidFill>
                <a:latin typeface="メイリオ" pitchFamily="50" charset="-128"/>
                <a:ea typeface="メイリオ" pitchFamily="50" charset="-128"/>
              </a:rPr>
              <a:t>)</a:t>
            </a:r>
          </a:p>
          <a:p>
            <a:r>
              <a:rPr lang="ja-JP" altLang="en-US" sz="2800" b="1" dirty="0" smtClean="0">
                <a:solidFill>
                  <a:srgbClr val="C00000"/>
                </a:solidFill>
                <a:latin typeface="メイリオ" pitchFamily="50" charset="-128"/>
                <a:ea typeface="メイリオ" pitchFamily="50" charset="-128"/>
              </a:rPr>
              <a:t>トラフィック密度</a:t>
            </a:r>
            <a:r>
              <a:rPr lang="ja-JP" altLang="en-US" sz="2800" dirty="0" smtClean="0">
                <a:solidFill>
                  <a:schemeClr val="tx2"/>
                </a:solidFill>
                <a:latin typeface="メイリオ" pitchFamily="50" charset="-128"/>
                <a:ea typeface="メイリオ" pitchFamily="50" charset="-128"/>
              </a:rPr>
              <a:t>：</a:t>
            </a:r>
            <a:endParaRPr lang="en-US" altLang="ja-JP" sz="2800" dirty="0" smtClean="0">
              <a:solidFill>
                <a:schemeClr val="tx2"/>
              </a:solidFill>
              <a:latin typeface="メイリオ" pitchFamily="50" charset="-128"/>
              <a:ea typeface="メイリオ" pitchFamily="50" charset="-128"/>
            </a:endParaRPr>
          </a:p>
        </p:txBody>
      </p:sp>
      <p:pic>
        <p:nvPicPr>
          <p:cNvPr id="4" name="Picture 1"/>
          <p:cNvPicPr>
            <a:picLocks noChangeAspect="1" noChangeArrowheads="1"/>
          </p:cNvPicPr>
          <p:nvPr/>
        </p:nvPicPr>
        <p:blipFill>
          <a:blip r:embed="rId2" cstate="print"/>
          <a:srcRect/>
          <a:stretch>
            <a:fillRect/>
          </a:stretch>
        </p:blipFill>
        <p:spPr bwMode="auto">
          <a:xfrm>
            <a:off x="1187624" y="5085184"/>
            <a:ext cx="6337819" cy="1503040"/>
          </a:xfrm>
          <a:prstGeom prst="rect">
            <a:avLst/>
          </a:prstGeom>
          <a:noFill/>
          <a:ln w="9525">
            <a:noFill/>
            <a:miter lim="800000"/>
            <a:headEnd/>
            <a:tailEnd/>
          </a:ln>
        </p:spPr>
      </p:pic>
      <p:sp>
        <p:nvSpPr>
          <p:cNvPr id="5" name="正方形/長方形 4"/>
          <p:cNvSpPr/>
          <p:nvPr/>
        </p:nvSpPr>
        <p:spPr>
          <a:xfrm>
            <a:off x="7884368" y="56818"/>
            <a:ext cx="1210588" cy="707886"/>
          </a:xfrm>
          <a:prstGeom prst="rect">
            <a:avLst/>
          </a:prstGeom>
          <a:ln w="22225">
            <a:solidFill>
              <a:srgbClr val="C00000"/>
            </a:solidFill>
          </a:ln>
        </p:spPr>
        <p:txBody>
          <a:bodyPr wrap="none">
            <a:spAutoFit/>
          </a:bodyPr>
          <a:lstStyle/>
          <a:p>
            <a:r>
              <a:rPr lang="ja-JP" altLang="en-US" sz="2000" b="1" dirty="0" smtClean="0">
                <a:solidFill>
                  <a:schemeClr val="tx2"/>
                </a:solidFill>
                <a:latin typeface="メイリオ" pitchFamily="50" charset="-128"/>
                <a:ea typeface="メイリオ" pitchFamily="50" charset="-128"/>
              </a:rPr>
              <a:t>テキスト</a:t>
            </a:r>
            <a:endParaRPr lang="en-US" altLang="ja-JP" sz="2000" b="1" dirty="0" smtClean="0">
              <a:solidFill>
                <a:schemeClr val="tx2"/>
              </a:solidFill>
              <a:latin typeface="メイリオ" pitchFamily="50" charset="-128"/>
              <a:ea typeface="メイリオ" pitchFamily="50" charset="-128"/>
            </a:endParaRPr>
          </a:p>
          <a:p>
            <a:r>
              <a:rPr lang="en-US" altLang="ja-JP" sz="2000" b="1" dirty="0" smtClean="0">
                <a:solidFill>
                  <a:schemeClr val="tx2"/>
                </a:solidFill>
                <a:latin typeface="メイリオ" pitchFamily="50" charset="-128"/>
                <a:ea typeface="メイリオ" pitchFamily="50" charset="-128"/>
              </a:rPr>
              <a:t>P.252</a:t>
            </a:r>
            <a:r>
              <a:rPr lang="ja-JP" altLang="en-US" sz="2000" b="1" dirty="0" smtClean="0">
                <a:solidFill>
                  <a:schemeClr val="tx2"/>
                </a:solidFill>
                <a:latin typeface="メイリオ" pitchFamily="50" charset="-128"/>
                <a:ea typeface="メイリオ" pitchFamily="50" charset="-128"/>
              </a:rPr>
              <a:t>～</a:t>
            </a:r>
            <a:endParaRPr lang="ja-JP" altLang="en-US" sz="2000" b="1" dirty="0">
              <a:solidFill>
                <a:schemeClr val="tx2"/>
              </a:solidFill>
            </a:endParaRPr>
          </a:p>
        </p:txBody>
      </p:sp>
      <p:pic>
        <p:nvPicPr>
          <p:cNvPr id="6146" name="Picture 2"/>
          <p:cNvPicPr>
            <a:picLocks noChangeAspect="1" noChangeArrowheads="1"/>
          </p:cNvPicPr>
          <p:nvPr/>
        </p:nvPicPr>
        <p:blipFill>
          <a:blip r:embed="rId3" cstate="print"/>
          <a:srcRect/>
          <a:stretch>
            <a:fillRect/>
          </a:stretch>
        </p:blipFill>
        <p:spPr bwMode="auto">
          <a:xfrm>
            <a:off x="3368799" y="3861048"/>
            <a:ext cx="1419225" cy="828675"/>
          </a:xfrm>
          <a:prstGeom prst="rect">
            <a:avLst/>
          </a:prstGeom>
          <a:noFill/>
          <a:ln w="9525">
            <a:solidFill>
              <a:srgbClr val="C00000"/>
            </a:solid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メイリオ" pitchFamily="50" charset="-128"/>
                <a:ea typeface="メイリオ" pitchFamily="50" charset="-128"/>
              </a:rPr>
              <a:t>給料日の銀行は大混雑</a:t>
            </a:r>
            <a:endParaRPr kumimoji="1" lang="ja-JP" altLang="en-US"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467544" y="1772816"/>
            <a:ext cx="8424936" cy="4495800"/>
          </a:xfrm>
        </p:spPr>
        <p:txBody>
          <a:bodyPr>
            <a:normAutofit/>
          </a:bodyPr>
          <a:lstStyle/>
          <a:p>
            <a:r>
              <a:rPr lang="en-US" altLang="ja-JP" sz="2800" dirty="0" smtClean="0">
                <a:solidFill>
                  <a:schemeClr val="tx2"/>
                </a:solidFill>
                <a:latin typeface="メイリオ" pitchFamily="50" charset="-128"/>
                <a:ea typeface="メイリオ" pitchFamily="50" charset="-128"/>
              </a:rPr>
              <a:t>ATM</a:t>
            </a:r>
            <a:r>
              <a:rPr lang="ja-JP" altLang="en-US" sz="2800" dirty="0" smtClean="0">
                <a:solidFill>
                  <a:schemeClr val="tx2"/>
                </a:solidFill>
                <a:latin typeface="メイリオ" pitchFamily="50" charset="-128"/>
                <a:ea typeface="メイリオ" pitchFamily="50" charset="-128"/>
              </a:rPr>
              <a:t>は長蛇の列，窓口はガラガラ</a:t>
            </a:r>
            <a:endParaRPr lang="en-US" altLang="ja-JP" sz="28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振込の窓口はまあまあ</a:t>
            </a:r>
            <a:endParaRPr lang="en-US" altLang="ja-JP" sz="28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定期預金の窓口はガラガラ</a:t>
            </a:r>
            <a:endParaRPr lang="en-US" altLang="ja-JP" sz="2800" dirty="0" smtClean="0">
              <a:solidFill>
                <a:schemeClr val="tx2"/>
              </a:solidFill>
              <a:latin typeface="メイリオ" pitchFamily="50" charset="-128"/>
              <a:ea typeface="メイリオ" pitchFamily="50" charset="-128"/>
            </a:endParaRPr>
          </a:p>
          <a:p>
            <a:endParaRPr lang="en-US" altLang="ja-JP" sz="2800" dirty="0" smtClean="0">
              <a:solidFill>
                <a:schemeClr val="tx2"/>
              </a:solidFill>
              <a:latin typeface="メイリオ" pitchFamily="50" charset="-128"/>
              <a:ea typeface="メイリオ" pitchFamily="50" charset="-128"/>
            </a:endParaRPr>
          </a:p>
          <a:p>
            <a:r>
              <a:rPr lang="en-US" altLang="ja-JP" sz="2800" dirty="0" smtClean="0">
                <a:solidFill>
                  <a:schemeClr val="tx2"/>
                </a:solidFill>
                <a:latin typeface="メイリオ" pitchFamily="50" charset="-128"/>
                <a:ea typeface="メイリオ" pitchFamily="50" charset="-128"/>
              </a:rPr>
              <a:t>ATM</a:t>
            </a:r>
            <a:r>
              <a:rPr lang="ja-JP" altLang="en-US" sz="2800" dirty="0" err="1" smtClean="0">
                <a:solidFill>
                  <a:schemeClr val="tx2"/>
                </a:solidFill>
                <a:latin typeface="メイリオ" pitchFamily="50" charset="-128"/>
                <a:ea typeface="メイリオ" pitchFamily="50" charset="-128"/>
              </a:rPr>
              <a:t>だけ</a:t>
            </a:r>
            <a:r>
              <a:rPr lang="ja-JP" altLang="en-US" sz="2800" dirty="0" smtClean="0">
                <a:solidFill>
                  <a:schemeClr val="tx2"/>
                </a:solidFill>
                <a:latin typeface="メイリオ" pitchFamily="50" charset="-128"/>
                <a:ea typeface="メイリオ" pitchFamily="50" charset="-128"/>
              </a:rPr>
              <a:t>長蛇の列って，　　　　　　　　　　　　　　　　　　　　　　　　　何とかしてください！</a:t>
            </a:r>
            <a:endParaRPr lang="en-US" altLang="ja-JP" sz="2800" dirty="0" smtClean="0">
              <a:solidFill>
                <a:schemeClr val="tx2"/>
              </a:solidFill>
              <a:latin typeface="メイリオ" pitchFamily="50" charset="-128"/>
              <a:ea typeface="メイリオ" pitchFamily="50" charset="-128"/>
            </a:endParaRPr>
          </a:p>
        </p:txBody>
      </p:sp>
      <p:pic>
        <p:nvPicPr>
          <p:cNvPr id="2050" name="Picture 2"/>
          <p:cNvPicPr>
            <a:picLocks noChangeAspect="1" noChangeArrowheads="1"/>
          </p:cNvPicPr>
          <p:nvPr/>
        </p:nvPicPr>
        <p:blipFill>
          <a:blip r:embed="rId2" cstate="print"/>
          <a:srcRect/>
          <a:stretch>
            <a:fillRect/>
          </a:stretch>
        </p:blipFill>
        <p:spPr bwMode="auto">
          <a:xfrm>
            <a:off x="6876256" y="3501008"/>
            <a:ext cx="1944216" cy="2680661"/>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5364088" y="3429000"/>
            <a:ext cx="1384071" cy="28517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latin typeface="メイリオ" pitchFamily="50" charset="-128"/>
                <a:ea typeface="メイリオ" pitchFamily="50" charset="-128"/>
              </a:rPr>
              <a:t>現実を考えると</a:t>
            </a:r>
            <a:r>
              <a:rPr lang="en-US" altLang="ja-JP" dirty="0" smtClean="0">
                <a:latin typeface="メイリオ" pitchFamily="50" charset="-128"/>
                <a:ea typeface="メイリオ" pitchFamily="50" charset="-128"/>
              </a:rPr>
              <a:t>…</a:t>
            </a:r>
            <a:endParaRPr kumimoji="1" lang="ja-JP" altLang="en-US"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467544" y="1772816"/>
            <a:ext cx="8424936" cy="4752528"/>
          </a:xfrm>
        </p:spPr>
        <p:txBody>
          <a:bodyPr>
            <a:normAutofit/>
          </a:bodyPr>
          <a:lstStyle/>
          <a:p>
            <a:r>
              <a:rPr lang="ja-JP" altLang="en-US" sz="2800" dirty="0" smtClean="0">
                <a:solidFill>
                  <a:schemeClr val="tx2"/>
                </a:solidFill>
                <a:latin typeface="メイリオ" pitchFamily="50" charset="-128"/>
                <a:ea typeface="メイリオ" pitchFamily="50" charset="-128"/>
              </a:rPr>
              <a:t>サービス要求量</a:t>
            </a:r>
            <a:r>
              <a:rPr lang="en-US" altLang="ja-JP" sz="2800" dirty="0" smtClean="0">
                <a:solidFill>
                  <a:schemeClr val="tx2"/>
                </a:solidFill>
                <a:latin typeface="メイリオ" pitchFamily="50" charset="-128"/>
                <a:ea typeface="メイリオ" pitchFamily="50" charset="-128"/>
              </a:rPr>
              <a:t>(</a:t>
            </a:r>
            <a:r>
              <a:rPr lang="ja-JP" altLang="en-US" sz="2800" dirty="0" smtClean="0">
                <a:solidFill>
                  <a:schemeClr val="tx2"/>
                </a:solidFill>
                <a:latin typeface="メイリオ" pitchFamily="50" charset="-128"/>
                <a:ea typeface="メイリオ" pitchFamily="50" charset="-128"/>
              </a:rPr>
              <a:t>到着する客数</a:t>
            </a:r>
            <a:r>
              <a:rPr lang="en-US" altLang="ja-JP" sz="2800" dirty="0" smtClean="0">
                <a:solidFill>
                  <a:schemeClr val="tx2"/>
                </a:solidFill>
                <a:latin typeface="メイリオ" pitchFamily="50" charset="-128"/>
                <a:ea typeface="メイリオ" pitchFamily="50" charset="-128"/>
              </a:rPr>
              <a:t>)</a:t>
            </a:r>
            <a:r>
              <a:rPr lang="ja-JP" altLang="en-US" sz="2800" dirty="0" smtClean="0">
                <a:solidFill>
                  <a:schemeClr val="tx2"/>
                </a:solidFill>
                <a:latin typeface="メイリオ" pitchFamily="50" charset="-128"/>
                <a:ea typeface="メイリオ" pitchFamily="50" charset="-128"/>
              </a:rPr>
              <a:t>は，時々刻々変化</a:t>
            </a:r>
            <a:endParaRPr lang="en-US" altLang="ja-JP" sz="2800" dirty="0" smtClean="0">
              <a:solidFill>
                <a:schemeClr val="tx2"/>
              </a:solidFill>
              <a:latin typeface="メイリオ" pitchFamily="50" charset="-128"/>
              <a:ea typeface="メイリオ" pitchFamily="50" charset="-128"/>
            </a:endParaRPr>
          </a:p>
          <a:p>
            <a:pPr lvl="1"/>
            <a:r>
              <a:rPr lang="ja-JP" altLang="en-US" dirty="0" smtClean="0">
                <a:solidFill>
                  <a:schemeClr val="tx2"/>
                </a:solidFill>
                <a:latin typeface="メイリオ" pitchFamily="50" charset="-128"/>
                <a:ea typeface="メイリオ" pitchFamily="50" charset="-128"/>
              </a:rPr>
              <a:t>例：通勤ラッシュ，お昼時のレストラン，</a:t>
            </a:r>
            <a:r>
              <a:rPr lang="en-US" altLang="ja-JP" dirty="0" smtClean="0">
                <a:solidFill>
                  <a:schemeClr val="tx2"/>
                </a:solidFill>
                <a:latin typeface="メイリオ" pitchFamily="50" charset="-128"/>
                <a:ea typeface="メイリオ" pitchFamily="50" charset="-128"/>
              </a:rPr>
              <a:t>…</a:t>
            </a:r>
          </a:p>
          <a:p>
            <a:r>
              <a:rPr lang="ja-JP" altLang="en-US" sz="2800" dirty="0" smtClean="0">
                <a:solidFill>
                  <a:schemeClr val="tx2"/>
                </a:solidFill>
                <a:latin typeface="メイリオ" pitchFamily="50" charset="-128"/>
                <a:ea typeface="メイリオ" pitchFamily="50" charset="-128"/>
              </a:rPr>
              <a:t>分析の主眼：</a:t>
            </a:r>
            <a:r>
              <a:rPr lang="ja-JP" altLang="en-US" sz="2800" b="1" dirty="0" smtClean="0">
                <a:solidFill>
                  <a:srgbClr val="C00000"/>
                </a:solidFill>
                <a:latin typeface="メイリオ" pitchFamily="50" charset="-128"/>
                <a:ea typeface="メイリオ" pitchFamily="50" charset="-128"/>
              </a:rPr>
              <a:t>ピーク時の処理能力は十分か？</a:t>
            </a:r>
            <a:endParaRPr lang="en-US" altLang="ja-JP" sz="2800" b="1" dirty="0" smtClean="0">
              <a:solidFill>
                <a:srgbClr val="C00000"/>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サービス要求量の極端な変動はないと仮定</a:t>
            </a:r>
            <a:endParaRPr lang="en-US" altLang="ja-JP" sz="2800" dirty="0" smtClean="0">
              <a:solidFill>
                <a:schemeClr val="tx2"/>
              </a:solidFill>
              <a:latin typeface="メイリオ" pitchFamily="50" charset="-128"/>
              <a:ea typeface="メイリオ" pitchFamily="50" charset="-128"/>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latin typeface="メイリオ" pitchFamily="50" charset="-128"/>
                <a:ea typeface="メイリオ" pitchFamily="50" charset="-128"/>
              </a:rPr>
              <a:t>ばらつきの影響</a:t>
            </a:r>
            <a:endParaRPr kumimoji="1" lang="ja-JP" altLang="en-US"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467544" y="1772816"/>
            <a:ext cx="8424936" cy="4752528"/>
          </a:xfrm>
        </p:spPr>
        <p:txBody>
          <a:bodyPr>
            <a:normAutofit/>
          </a:bodyPr>
          <a:lstStyle/>
          <a:p>
            <a:r>
              <a:rPr lang="ja-JP" altLang="en-US" sz="2800" dirty="0" smtClean="0">
                <a:solidFill>
                  <a:schemeClr val="tx2"/>
                </a:solidFill>
                <a:latin typeface="メイリオ" pitchFamily="50" charset="-128"/>
                <a:ea typeface="メイリオ" pitchFamily="50" charset="-128"/>
              </a:rPr>
              <a:t>リトルの公式で設計すると苦情が殺到するかも</a:t>
            </a:r>
            <a:r>
              <a:rPr lang="en-US" altLang="ja-JP" sz="2800" dirty="0" smtClean="0">
                <a:solidFill>
                  <a:schemeClr val="tx2"/>
                </a:solidFill>
                <a:latin typeface="メイリオ" pitchFamily="50" charset="-128"/>
                <a:ea typeface="メイリオ" pitchFamily="50" charset="-128"/>
              </a:rPr>
              <a:t>…</a:t>
            </a:r>
          </a:p>
          <a:p>
            <a:pPr lvl="1"/>
            <a:r>
              <a:rPr lang="ja-JP" altLang="en-US" dirty="0" smtClean="0">
                <a:solidFill>
                  <a:schemeClr val="tx2"/>
                </a:solidFill>
                <a:latin typeface="メイリオ" pitchFamily="50" charset="-128"/>
                <a:ea typeface="メイリオ" pitchFamily="50" charset="-128"/>
              </a:rPr>
              <a:t>平均値より多い日もあるし，少ない日もある</a:t>
            </a:r>
            <a:endParaRPr lang="en-US" altLang="ja-JP" dirty="0" smtClean="0">
              <a:solidFill>
                <a:schemeClr val="tx2"/>
              </a:solidFill>
              <a:latin typeface="メイリオ" pitchFamily="50" charset="-128"/>
              <a:ea typeface="メイリオ" pitchFamily="50" charset="-128"/>
            </a:endParaRPr>
          </a:p>
          <a:p>
            <a:pPr lvl="1"/>
            <a:r>
              <a:rPr lang="ja-JP" altLang="en-US" dirty="0" smtClean="0">
                <a:solidFill>
                  <a:schemeClr val="tx2"/>
                </a:solidFill>
                <a:latin typeface="メイリオ" pitchFamily="50" charset="-128"/>
                <a:ea typeface="メイリオ" pitchFamily="50" charset="-128"/>
              </a:rPr>
              <a:t>来場パターンは時間的に一様ではない</a:t>
            </a:r>
            <a:endParaRPr lang="en-US" altLang="ja-JP" dirty="0" smtClean="0">
              <a:solidFill>
                <a:schemeClr val="tx2"/>
              </a:solidFill>
              <a:latin typeface="メイリオ" pitchFamily="50" charset="-128"/>
              <a:ea typeface="メイリオ" pitchFamily="50" charset="-128"/>
            </a:endParaRPr>
          </a:p>
          <a:p>
            <a:pPr lvl="1"/>
            <a:r>
              <a:rPr lang="ja-JP" altLang="en-US" dirty="0" smtClean="0">
                <a:solidFill>
                  <a:schemeClr val="tx2"/>
                </a:solidFill>
                <a:latin typeface="メイリオ" pitchFamily="50" charset="-128"/>
                <a:ea typeface="メイリオ" pitchFamily="50" charset="-128"/>
              </a:rPr>
              <a:t>ピーク時でも波がある</a:t>
            </a:r>
            <a:endParaRPr lang="en-US" altLang="ja-JP" dirty="0" smtClean="0">
              <a:solidFill>
                <a:schemeClr val="tx2"/>
              </a:solidFill>
              <a:latin typeface="メイリオ" pitchFamily="50" charset="-128"/>
              <a:ea typeface="メイリオ" pitchFamily="50" charset="-128"/>
            </a:endParaRPr>
          </a:p>
          <a:p>
            <a:endParaRPr lang="en-US" altLang="ja-JP" sz="12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ばらつきがあるから，良くないことも起こる！</a:t>
            </a:r>
            <a:endParaRPr lang="en-US" altLang="ja-JP" sz="2800" dirty="0" smtClean="0">
              <a:solidFill>
                <a:schemeClr val="tx2"/>
              </a:solidFill>
              <a:latin typeface="メイリオ" pitchFamily="50" charset="-128"/>
              <a:ea typeface="メイリオ" pitchFamily="50" charset="-128"/>
            </a:endParaRPr>
          </a:p>
          <a:p>
            <a:r>
              <a:rPr lang="ja-JP" altLang="en-US" sz="2800" b="1" dirty="0" smtClean="0">
                <a:solidFill>
                  <a:srgbClr val="C00000"/>
                </a:solidFill>
                <a:latin typeface="メイリオ" pitchFamily="50" charset="-128"/>
                <a:ea typeface="メイリオ" pitchFamily="50" charset="-128"/>
              </a:rPr>
              <a:t>確率モデルによる分析が必要！</a:t>
            </a:r>
            <a:endParaRPr lang="en-US" altLang="ja-JP" sz="2800" b="1" dirty="0" smtClean="0">
              <a:solidFill>
                <a:srgbClr val="C00000"/>
              </a:solidFill>
              <a:latin typeface="メイリオ" pitchFamily="50" charset="-128"/>
              <a:ea typeface="メイリオ" pitchFamily="50" charset="-128"/>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latin typeface="メイリオ" pitchFamily="50" charset="-128"/>
                <a:ea typeface="メイリオ" pitchFamily="50" charset="-128"/>
              </a:rPr>
              <a:t>バスの待ち時間</a:t>
            </a:r>
            <a:endParaRPr kumimoji="1" lang="ja-JP" altLang="en-US"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467544" y="1772816"/>
            <a:ext cx="8424936" cy="4752528"/>
          </a:xfrm>
        </p:spPr>
        <p:txBody>
          <a:bodyPr>
            <a:normAutofit/>
          </a:bodyPr>
          <a:lstStyle/>
          <a:p>
            <a:r>
              <a:rPr lang="ja-JP" altLang="en-US" sz="2800" dirty="0" smtClean="0">
                <a:solidFill>
                  <a:schemeClr val="tx2"/>
                </a:solidFill>
                <a:latin typeface="メイリオ" pitchFamily="50" charset="-128"/>
                <a:ea typeface="メイリオ" pitchFamily="50" charset="-128"/>
              </a:rPr>
              <a:t>スケジュール通り一定間隔に到着すれば</a:t>
            </a:r>
            <a:r>
              <a:rPr lang="en-US" altLang="ja-JP" sz="2800" dirty="0" smtClean="0">
                <a:solidFill>
                  <a:schemeClr val="tx2"/>
                </a:solidFill>
                <a:latin typeface="メイリオ" pitchFamily="50" charset="-128"/>
                <a:ea typeface="メイリオ" pitchFamily="50" charset="-128"/>
              </a:rPr>
              <a:t>…</a:t>
            </a:r>
          </a:p>
          <a:p>
            <a:pPr lvl="1"/>
            <a:r>
              <a:rPr lang="en-US" altLang="ja-JP" b="1" dirty="0" smtClean="0">
                <a:solidFill>
                  <a:schemeClr val="tx2"/>
                </a:solidFill>
                <a:latin typeface="メイリオ" pitchFamily="50" charset="-128"/>
                <a:ea typeface="メイリオ" pitchFamily="50" charset="-128"/>
              </a:rPr>
              <a:t>10</a:t>
            </a:r>
            <a:r>
              <a:rPr lang="ja-JP" altLang="en-US" b="1" dirty="0" smtClean="0">
                <a:solidFill>
                  <a:schemeClr val="tx2"/>
                </a:solidFill>
                <a:latin typeface="メイリオ" pitchFamily="50" charset="-128"/>
                <a:ea typeface="メイリオ" pitchFamily="50" charset="-128"/>
              </a:rPr>
              <a:t>分間隔でこれば</a:t>
            </a:r>
            <a:r>
              <a:rPr lang="ja-JP" altLang="en-US" dirty="0" smtClean="0">
                <a:solidFill>
                  <a:schemeClr val="tx2"/>
                </a:solidFill>
                <a:latin typeface="メイリオ" pitchFamily="50" charset="-128"/>
                <a:ea typeface="メイリオ" pitchFamily="50" charset="-128"/>
              </a:rPr>
              <a:t>，平均待ち時間は</a:t>
            </a:r>
            <a:r>
              <a:rPr lang="en-US" altLang="ja-JP" dirty="0" smtClean="0">
                <a:solidFill>
                  <a:schemeClr val="tx2"/>
                </a:solidFill>
                <a:latin typeface="メイリオ" pitchFamily="50" charset="-128"/>
                <a:ea typeface="メイリオ" pitchFamily="50" charset="-128"/>
              </a:rPr>
              <a:t>5</a:t>
            </a:r>
            <a:r>
              <a:rPr lang="ja-JP" altLang="en-US" dirty="0" smtClean="0">
                <a:solidFill>
                  <a:schemeClr val="tx2"/>
                </a:solidFill>
                <a:latin typeface="メイリオ" pitchFamily="50" charset="-128"/>
                <a:ea typeface="メイリオ" pitchFamily="50" charset="-128"/>
              </a:rPr>
              <a:t>分</a:t>
            </a:r>
            <a:endParaRPr lang="en-US" altLang="ja-JP"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渋滞で到着が不規則になると</a:t>
            </a:r>
            <a:r>
              <a:rPr lang="en-US" altLang="ja-JP" sz="2800" dirty="0" smtClean="0">
                <a:solidFill>
                  <a:schemeClr val="tx2"/>
                </a:solidFill>
                <a:latin typeface="メイリオ" pitchFamily="50" charset="-128"/>
                <a:ea typeface="メイリオ" pitchFamily="50" charset="-128"/>
              </a:rPr>
              <a:t>…</a:t>
            </a:r>
          </a:p>
          <a:p>
            <a:pPr lvl="1"/>
            <a:r>
              <a:rPr lang="ja-JP" altLang="en-US" dirty="0" smtClean="0">
                <a:solidFill>
                  <a:schemeClr val="tx2"/>
                </a:solidFill>
                <a:latin typeface="メイリオ" pitchFamily="50" charset="-128"/>
                <a:ea typeface="メイリオ" pitchFamily="50" charset="-128"/>
              </a:rPr>
              <a:t>平均待ち時間は増えるのか？減るのか？</a:t>
            </a:r>
            <a:endParaRPr lang="en-US" altLang="ja-JP" dirty="0" smtClean="0">
              <a:solidFill>
                <a:schemeClr val="tx2"/>
              </a:solidFill>
              <a:latin typeface="メイリオ" pitchFamily="50" charset="-128"/>
              <a:ea typeface="メイリオ" pitchFamily="50" charset="-128"/>
            </a:endParaRPr>
          </a:p>
          <a:p>
            <a:endParaRPr lang="en-US" altLang="ja-JP" sz="28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例：</a:t>
            </a:r>
            <a:r>
              <a:rPr lang="ja-JP" altLang="en-US" sz="2800" b="1" dirty="0" smtClean="0">
                <a:solidFill>
                  <a:schemeClr val="tx2"/>
                </a:solidFill>
                <a:latin typeface="メイリオ" pitchFamily="50" charset="-128"/>
                <a:ea typeface="メイリオ" pitchFamily="50" charset="-128"/>
              </a:rPr>
              <a:t>間隔が</a:t>
            </a:r>
            <a:r>
              <a:rPr lang="en-US" altLang="ja-JP" sz="2800" b="1" dirty="0" smtClean="0">
                <a:solidFill>
                  <a:schemeClr val="tx2"/>
                </a:solidFill>
                <a:latin typeface="メイリオ" pitchFamily="50" charset="-128"/>
                <a:ea typeface="メイリオ" pitchFamily="50" charset="-128"/>
              </a:rPr>
              <a:t>5</a:t>
            </a:r>
            <a:r>
              <a:rPr lang="ja-JP" altLang="en-US" sz="2800" b="1" dirty="0" smtClean="0">
                <a:solidFill>
                  <a:schemeClr val="tx2"/>
                </a:solidFill>
                <a:latin typeface="メイリオ" pitchFamily="50" charset="-128"/>
                <a:ea typeface="メイリオ" pitchFamily="50" charset="-128"/>
              </a:rPr>
              <a:t>分と</a:t>
            </a:r>
            <a:r>
              <a:rPr lang="en-US" altLang="ja-JP" sz="2800" b="1" dirty="0" smtClean="0">
                <a:solidFill>
                  <a:schemeClr val="tx2"/>
                </a:solidFill>
                <a:latin typeface="メイリオ" pitchFamily="50" charset="-128"/>
                <a:ea typeface="メイリオ" pitchFamily="50" charset="-128"/>
              </a:rPr>
              <a:t>15</a:t>
            </a:r>
            <a:r>
              <a:rPr lang="ja-JP" altLang="en-US" sz="2800" b="1" dirty="0" smtClean="0">
                <a:solidFill>
                  <a:schemeClr val="tx2"/>
                </a:solidFill>
                <a:latin typeface="メイリオ" pitchFamily="50" charset="-128"/>
                <a:ea typeface="メイリオ" pitchFamily="50" charset="-128"/>
              </a:rPr>
              <a:t>分を繰り返す</a:t>
            </a:r>
            <a:r>
              <a:rPr lang="ja-JP" altLang="en-US" sz="2800" dirty="0" smtClean="0">
                <a:solidFill>
                  <a:schemeClr val="tx2"/>
                </a:solidFill>
                <a:latin typeface="メイリオ" pitchFamily="50" charset="-128"/>
                <a:ea typeface="メイリオ" pitchFamily="50" charset="-128"/>
              </a:rPr>
              <a:t>場合</a:t>
            </a:r>
            <a:endParaRPr lang="en-US" altLang="ja-JP" sz="2800" dirty="0" smtClean="0">
              <a:solidFill>
                <a:schemeClr val="tx2"/>
              </a:solidFill>
              <a:latin typeface="メイリオ" pitchFamily="50" charset="-128"/>
              <a:ea typeface="メイリオ" pitchFamily="50" charset="-128"/>
            </a:endParaRPr>
          </a:p>
          <a:p>
            <a:pPr lvl="1"/>
            <a:r>
              <a:rPr lang="ja-JP" altLang="en-US" dirty="0" smtClean="0">
                <a:solidFill>
                  <a:schemeClr val="tx2"/>
                </a:solidFill>
                <a:latin typeface="メイリオ" pitchFamily="50" charset="-128"/>
                <a:ea typeface="メイリオ" pitchFamily="50" charset="-128"/>
              </a:rPr>
              <a:t>間隔</a:t>
            </a:r>
            <a:r>
              <a:rPr lang="en-US" altLang="ja-JP" dirty="0" smtClean="0">
                <a:solidFill>
                  <a:schemeClr val="tx2"/>
                </a:solidFill>
                <a:latin typeface="メイリオ" pitchFamily="50" charset="-128"/>
                <a:ea typeface="メイリオ" pitchFamily="50" charset="-128"/>
              </a:rPr>
              <a:t>5</a:t>
            </a:r>
            <a:r>
              <a:rPr lang="ja-JP" altLang="en-US" dirty="0" smtClean="0">
                <a:solidFill>
                  <a:schemeClr val="tx2"/>
                </a:solidFill>
                <a:latin typeface="メイリオ" pitchFamily="50" charset="-128"/>
                <a:ea typeface="メイリオ" pitchFamily="50" charset="-128"/>
              </a:rPr>
              <a:t>分の時は，平均待ち時間は</a:t>
            </a:r>
            <a:r>
              <a:rPr lang="en-US" altLang="ja-JP" dirty="0" smtClean="0">
                <a:solidFill>
                  <a:schemeClr val="tx2"/>
                </a:solidFill>
                <a:latin typeface="メイリオ" pitchFamily="50" charset="-128"/>
                <a:ea typeface="メイリオ" pitchFamily="50" charset="-128"/>
              </a:rPr>
              <a:t>2.5</a:t>
            </a:r>
            <a:r>
              <a:rPr lang="ja-JP" altLang="en-US" dirty="0" smtClean="0">
                <a:solidFill>
                  <a:schemeClr val="tx2"/>
                </a:solidFill>
                <a:latin typeface="メイリオ" pitchFamily="50" charset="-128"/>
                <a:ea typeface="メイリオ" pitchFamily="50" charset="-128"/>
              </a:rPr>
              <a:t>分</a:t>
            </a:r>
            <a:endParaRPr lang="en-US" altLang="ja-JP" dirty="0" smtClean="0">
              <a:solidFill>
                <a:schemeClr val="tx2"/>
              </a:solidFill>
              <a:latin typeface="メイリオ" pitchFamily="50" charset="-128"/>
              <a:ea typeface="メイリオ" pitchFamily="50" charset="-128"/>
            </a:endParaRPr>
          </a:p>
          <a:p>
            <a:pPr lvl="1"/>
            <a:r>
              <a:rPr lang="ja-JP" altLang="en-US" dirty="0" smtClean="0">
                <a:solidFill>
                  <a:schemeClr val="tx2"/>
                </a:solidFill>
                <a:latin typeface="メイリオ" pitchFamily="50" charset="-128"/>
                <a:ea typeface="メイリオ" pitchFamily="50" charset="-128"/>
              </a:rPr>
              <a:t>間隔</a:t>
            </a:r>
            <a:r>
              <a:rPr lang="en-US" altLang="ja-JP" dirty="0" smtClean="0">
                <a:solidFill>
                  <a:schemeClr val="tx2"/>
                </a:solidFill>
                <a:latin typeface="メイリオ" pitchFamily="50" charset="-128"/>
                <a:ea typeface="メイリオ" pitchFamily="50" charset="-128"/>
              </a:rPr>
              <a:t>15</a:t>
            </a:r>
            <a:r>
              <a:rPr lang="ja-JP" altLang="en-US" dirty="0" smtClean="0">
                <a:solidFill>
                  <a:schemeClr val="tx2"/>
                </a:solidFill>
                <a:latin typeface="メイリオ" pitchFamily="50" charset="-128"/>
                <a:ea typeface="メイリオ" pitchFamily="50" charset="-128"/>
              </a:rPr>
              <a:t>分の時は，平均待ち時間は</a:t>
            </a:r>
            <a:r>
              <a:rPr lang="en-US" altLang="ja-JP" dirty="0" smtClean="0">
                <a:solidFill>
                  <a:schemeClr val="tx2"/>
                </a:solidFill>
                <a:latin typeface="メイリオ" pitchFamily="50" charset="-128"/>
                <a:ea typeface="メイリオ" pitchFamily="50" charset="-128"/>
              </a:rPr>
              <a:t>7.5</a:t>
            </a:r>
            <a:r>
              <a:rPr lang="ja-JP" altLang="en-US" dirty="0" smtClean="0">
                <a:solidFill>
                  <a:schemeClr val="tx2"/>
                </a:solidFill>
                <a:latin typeface="メイリオ" pitchFamily="50" charset="-128"/>
                <a:ea typeface="メイリオ" pitchFamily="50" charset="-128"/>
              </a:rPr>
              <a:t>分</a:t>
            </a:r>
            <a:endParaRPr lang="en-US" altLang="ja-JP" dirty="0" smtClean="0">
              <a:solidFill>
                <a:schemeClr val="tx2"/>
              </a:solidFill>
              <a:latin typeface="メイリオ" pitchFamily="50" charset="-128"/>
              <a:ea typeface="メイリオ" pitchFamily="50" charset="-128"/>
            </a:endParaRPr>
          </a:p>
          <a:p>
            <a:pPr lvl="1"/>
            <a:r>
              <a:rPr lang="ja-JP" altLang="en-US" b="1" dirty="0" smtClean="0">
                <a:solidFill>
                  <a:schemeClr val="tx2"/>
                </a:solidFill>
                <a:latin typeface="メイリオ" pitchFamily="50" charset="-128"/>
                <a:ea typeface="メイリオ" pitchFamily="50" charset="-128"/>
              </a:rPr>
              <a:t>結局平均すると</a:t>
            </a:r>
            <a:r>
              <a:rPr lang="en-US" altLang="ja-JP" b="1" dirty="0" smtClean="0">
                <a:solidFill>
                  <a:schemeClr val="tx2"/>
                </a:solidFill>
                <a:latin typeface="メイリオ" pitchFamily="50" charset="-128"/>
                <a:ea typeface="メイリオ" pitchFamily="50" charset="-128"/>
              </a:rPr>
              <a:t>5</a:t>
            </a:r>
            <a:r>
              <a:rPr lang="ja-JP" altLang="en-US" b="1" dirty="0" smtClean="0">
                <a:solidFill>
                  <a:schemeClr val="tx2"/>
                </a:solidFill>
                <a:latin typeface="メイリオ" pitchFamily="50" charset="-128"/>
                <a:ea typeface="メイリオ" pitchFamily="50" charset="-128"/>
              </a:rPr>
              <a:t>分？？</a:t>
            </a:r>
            <a:endParaRPr lang="en-US" altLang="ja-JP" b="1" dirty="0" smtClean="0">
              <a:solidFill>
                <a:schemeClr val="tx2"/>
              </a:solidFill>
              <a:latin typeface="メイリオ" pitchFamily="50" charset="-128"/>
              <a:ea typeface="メイリオ" pitchFamily="50" charset="-128"/>
            </a:endParaRPr>
          </a:p>
        </p:txBody>
      </p:sp>
      <p:sp>
        <p:nvSpPr>
          <p:cNvPr id="5" name="正方形/長方形 4"/>
          <p:cNvSpPr/>
          <p:nvPr/>
        </p:nvSpPr>
        <p:spPr>
          <a:xfrm>
            <a:off x="7884368" y="56818"/>
            <a:ext cx="1210588" cy="707886"/>
          </a:xfrm>
          <a:prstGeom prst="rect">
            <a:avLst/>
          </a:prstGeom>
          <a:ln w="22225">
            <a:solidFill>
              <a:srgbClr val="C00000"/>
            </a:solidFill>
          </a:ln>
        </p:spPr>
        <p:txBody>
          <a:bodyPr wrap="none">
            <a:spAutoFit/>
          </a:bodyPr>
          <a:lstStyle/>
          <a:p>
            <a:r>
              <a:rPr lang="ja-JP" altLang="en-US" sz="2000" b="1" dirty="0" smtClean="0">
                <a:solidFill>
                  <a:schemeClr val="tx2"/>
                </a:solidFill>
                <a:latin typeface="メイリオ" pitchFamily="50" charset="-128"/>
                <a:ea typeface="メイリオ" pitchFamily="50" charset="-128"/>
              </a:rPr>
              <a:t>テキスト</a:t>
            </a:r>
            <a:endParaRPr lang="en-US" altLang="ja-JP" sz="2000" b="1" dirty="0" smtClean="0">
              <a:solidFill>
                <a:schemeClr val="tx2"/>
              </a:solidFill>
              <a:latin typeface="メイリオ" pitchFamily="50" charset="-128"/>
              <a:ea typeface="メイリオ" pitchFamily="50" charset="-128"/>
            </a:endParaRPr>
          </a:p>
          <a:p>
            <a:r>
              <a:rPr lang="en-US" altLang="ja-JP" sz="2000" b="1" dirty="0" smtClean="0">
                <a:solidFill>
                  <a:schemeClr val="tx2"/>
                </a:solidFill>
                <a:latin typeface="メイリオ" pitchFamily="50" charset="-128"/>
                <a:ea typeface="メイリオ" pitchFamily="50" charset="-128"/>
              </a:rPr>
              <a:t>P.254</a:t>
            </a:r>
            <a:r>
              <a:rPr lang="ja-JP" altLang="en-US" sz="2000" b="1" dirty="0" smtClean="0">
                <a:solidFill>
                  <a:schemeClr val="tx2"/>
                </a:solidFill>
                <a:latin typeface="メイリオ" pitchFamily="50" charset="-128"/>
                <a:ea typeface="メイリオ" pitchFamily="50" charset="-128"/>
              </a:rPr>
              <a:t>～</a:t>
            </a:r>
            <a:endParaRPr lang="ja-JP" altLang="en-US" sz="2000" b="1" dirty="0">
              <a:solidFill>
                <a:schemeClr val="tx2"/>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latin typeface="メイリオ" pitchFamily="50" charset="-128"/>
                <a:ea typeface="メイリオ" pitchFamily="50" charset="-128"/>
              </a:rPr>
              <a:t>バスの待ち人数</a:t>
            </a:r>
            <a:r>
              <a:rPr lang="en-US" altLang="ja-JP" dirty="0" smtClean="0">
                <a:latin typeface="メイリオ" pitchFamily="50" charset="-128"/>
                <a:ea typeface="メイリオ" pitchFamily="50" charset="-128"/>
              </a:rPr>
              <a:t>(</a:t>
            </a:r>
            <a:r>
              <a:rPr lang="ja-JP" altLang="en-US" dirty="0" smtClean="0">
                <a:latin typeface="メイリオ" pitchFamily="50" charset="-128"/>
                <a:ea typeface="メイリオ" pitchFamily="50" charset="-128"/>
              </a:rPr>
              <a:t>累積グラフ</a:t>
            </a:r>
            <a:r>
              <a:rPr lang="en-US" altLang="ja-JP" dirty="0" smtClean="0">
                <a:latin typeface="メイリオ" pitchFamily="50" charset="-128"/>
                <a:ea typeface="メイリオ" pitchFamily="50" charset="-128"/>
              </a:rPr>
              <a:t>)</a:t>
            </a:r>
            <a:endParaRPr kumimoji="1" lang="ja-JP" altLang="en-US"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467544" y="1772816"/>
            <a:ext cx="8424936" cy="4752528"/>
          </a:xfrm>
        </p:spPr>
        <p:txBody>
          <a:bodyPr>
            <a:normAutofit/>
          </a:bodyPr>
          <a:lstStyle/>
          <a:p>
            <a:r>
              <a:rPr lang="ja-JP" altLang="en-US" sz="2800" dirty="0" smtClean="0">
                <a:solidFill>
                  <a:schemeClr val="tx2"/>
                </a:solidFill>
                <a:latin typeface="メイリオ" pitchFamily="50" charset="-128"/>
                <a:ea typeface="メイリオ" pitchFamily="50" charset="-128"/>
              </a:rPr>
              <a:t>停留所の待ち人数＝累積到着数－累積退去数</a:t>
            </a:r>
            <a:endParaRPr lang="en-US" altLang="ja-JP" sz="2800" dirty="0" smtClean="0">
              <a:solidFill>
                <a:schemeClr val="tx2"/>
              </a:solidFill>
              <a:latin typeface="メイリオ" pitchFamily="50" charset="-128"/>
              <a:ea typeface="メイリオ" pitchFamily="50" charset="-128"/>
            </a:endParaRPr>
          </a:p>
        </p:txBody>
      </p:sp>
      <p:pic>
        <p:nvPicPr>
          <p:cNvPr id="55297" name="Picture 1"/>
          <p:cNvPicPr>
            <a:picLocks noChangeAspect="1" noChangeArrowheads="1"/>
          </p:cNvPicPr>
          <p:nvPr/>
        </p:nvPicPr>
        <p:blipFill>
          <a:blip r:embed="rId3" cstate="print"/>
          <a:srcRect/>
          <a:stretch>
            <a:fillRect/>
          </a:stretch>
        </p:blipFill>
        <p:spPr bwMode="auto">
          <a:xfrm>
            <a:off x="539552" y="2302227"/>
            <a:ext cx="8047202" cy="4151109"/>
          </a:xfrm>
          <a:prstGeom prst="rect">
            <a:avLst/>
          </a:prstGeom>
          <a:noFill/>
          <a:ln w="9525">
            <a:noFill/>
            <a:miter lim="800000"/>
            <a:headEnd/>
            <a:tailEnd/>
          </a:ln>
        </p:spPr>
      </p:pic>
      <p:sp>
        <p:nvSpPr>
          <p:cNvPr id="5" name="正方形/長方形 4"/>
          <p:cNvSpPr/>
          <p:nvPr/>
        </p:nvSpPr>
        <p:spPr>
          <a:xfrm>
            <a:off x="5868144" y="3100898"/>
            <a:ext cx="1723549" cy="400110"/>
          </a:xfrm>
          <a:prstGeom prst="rect">
            <a:avLst/>
          </a:prstGeom>
        </p:spPr>
        <p:txBody>
          <a:bodyPr wrap="none">
            <a:spAutoFit/>
          </a:bodyPr>
          <a:lstStyle/>
          <a:p>
            <a:r>
              <a:rPr lang="ja-JP" altLang="en-US" sz="2000" b="1" dirty="0" smtClean="0">
                <a:solidFill>
                  <a:srgbClr val="C00000"/>
                </a:solidFill>
                <a:latin typeface="メイリオ" pitchFamily="50" charset="-128"/>
                <a:ea typeface="メイリオ" pitchFamily="50" charset="-128"/>
              </a:rPr>
              <a:t>累積退去客数</a:t>
            </a:r>
            <a:endParaRPr lang="en-US" altLang="ja-JP" sz="2000" b="1" dirty="0" smtClean="0">
              <a:solidFill>
                <a:srgbClr val="C00000"/>
              </a:solidFill>
              <a:latin typeface="メイリオ" pitchFamily="50" charset="-128"/>
              <a:ea typeface="メイリオ" pitchFamily="50" charset="-128"/>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latin typeface="メイリオ" pitchFamily="50" charset="-128"/>
                <a:ea typeface="メイリオ" pitchFamily="50" charset="-128"/>
              </a:rPr>
              <a:t>バスの待ち時間のグラフ</a:t>
            </a:r>
            <a:endParaRPr kumimoji="1" lang="ja-JP" altLang="en-US"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467544" y="1772816"/>
            <a:ext cx="8424936" cy="4752528"/>
          </a:xfrm>
        </p:spPr>
        <p:txBody>
          <a:bodyPr>
            <a:normAutofit/>
          </a:bodyPr>
          <a:lstStyle/>
          <a:p>
            <a:r>
              <a:rPr lang="ja-JP" altLang="en-US" sz="2800" b="1" dirty="0" smtClean="0">
                <a:solidFill>
                  <a:srgbClr val="C00000"/>
                </a:solidFill>
                <a:latin typeface="メイリオ" pitchFamily="50" charset="-128"/>
                <a:ea typeface="メイリオ" pitchFamily="50" charset="-128"/>
              </a:rPr>
              <a:t>グラフの平均的な高さ＝客の平均待ち時間</a:t>
            </a:r>
            <a:endParaRPr lang="en-US" altLang="ja-JP" sz="2800" b="1" dirty="0" smtClean="0">
              <a:solidFill>
                <a:srgbClr val="C00000"/>
              </a:solidFill>
              <a:latin typeface="メイリオ" pitchFamily="50" charset="-128"/>
              <a:ea typeface="メイリオ" pitchFamily="50" charset="-128"/>
            </a:endParaRPr>
          </a:p>
        </p:txBody>
      </p:sp>
      <p:pic>
        <p:nvPicPr>
          <p:cNvPr id="53249" name="Picture 1"/>
          <p:cNvPicPr>
            <a:picLocks noChangeAspect="1" noChangeArrowheads="1"/>
          </p:cNvPicPr>
          <p:nvPr/>
        </p:nvPicPr>
        <p:blipFill>
          <a:blip r:embed="rId3" cstate="print"/>
          <a:srcRect/>
          <a:stretch>
            <a:fillRect/>
          </a:stretch>
        </p:blipFill>
        <p:spPr bwMode="auto">
          <a:xfrm>
            <a:off x="948931" y="2348880"/>
            <a:ext cx="7295477" cy="4401740"/>
          </a:xfrm>
          <a:prstGeom prst="rect">
            <a:avLst/>
          </a:prstGeom>
          <a:noFill/>
          <a:ln w="9525">
            <a:noFill/>
            <a:miter lim="800000"/>
            <a:headEnd/>
            <a:tailEnd/>
          </a:ln>
        </p:spPr>
      </p:pic>
      <p:sp>
        <p:nvSpPr>
          <p:cNvPr id="5" name="正方形/長方形 4"/>
          <p:cNvSpPr/>
          <p:nvPr/>
        </p:nvSpPr>
        <p:spPr>
          <a:xfrm>
            <a:off x="7740352" y="6309320"/>
            <a:ext cx="576064"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吹き出し 6"/>
          <p:cNvSpPr/>
          <p:nvPr/>
        </p:nvSpPr>
        <p:spPr>
          <a:xfrm>
            <a:off x="5076056" y="2420888"/>
            <a:ext cx="2808312" cy="936104"/>
          </a:xfrm>
          <a:prstGeom prst="wedgeRoundRectCallout">
            <a:avLst>
              <a:gd name="adj1" fmla="val -56793"/>
              <a:gd name="adj2" fmla="val 104686"/>
              <a:gd name="adj3" fmla="val 16667"/>
            </a:avLst>
          </a:prstGeom>
          <a:solidFill>
            <a:schemeClr val="bg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rgbClr val="C00000"/>
                </a:solidFill>
                <a:latin typeface="メイリオ" pitchFamily="50" charset="-128"/>
                <a:ea typeface="メイリオ" pitchFamily="50" charset="-128"/>
              </a:rPr>
              <a:t>傾き</a:t>
            </a:r>
            <a:r>
              <a:rPr lang="en-US" altLang="ja-JP" sz="2400" b="1" dirty="0" smtClean="0">
                <a:solidFill>
                  <a:srgbClr val="C00000"/>
                </a:solidFill>
                <a:latin typeface="メイリオ" pitchFamily="50" charset="-128"/>
                <a:ea typeface="メイリオ" pitchFamily="50" charset="-128"/>
              </a:rPr>
              <a:t>45</a:t>
            </a:r>
            <a:r>
              <a:rPr lang="ja-JP" altLang="en-US" sz="2400" b="1" dirty="0" smtClean="0">
                <a:solidFill>
                  <a:srgbClr val="C00000"/>
                </a:solidFill>
                <a:latin typeface="メイリオ" pitchFamily="50" charset="-128"/>
                <a:ea typeface="メイリオ" pitchFamily="50" charset="-128"/>
              </a:rPr>
              <a:t>度の直線</a:t>
            </a:r>
            <a:endParaRPr lang="ja-JP" altLang="en-US" sz="2400" b="1" dirty="0">
              <a:solidFill>
                <a:srgbClr val="C00000"/>
              </a:solidFill>
              <a:latin typeface="メイリオ" pitchFamily="50" charset="-128"/>
              <a:ea typeface="メイリオ" pitchFamily="50" charset="-128"/>
            </a:endParaRPr>
          </a:p>
        </p:txBody>
      </p:sp>
      <p:sp>
        <p:nvSpPr>
          <p:cNvPr id="8" name="正方形/長方形 7"/>
          <p:cNvSpPr/>
          <p:nvPr/>
        </p:nvSpPr>
        <p:spPr>
          <a:xfrm>
            <a:off x="539552" y="2420888"/>
            <a:ext cx="648072" cy="646331"/>
          </a:xfrm>
          <a:prstGeom prst="rect">
            <a:avLst/>
          </a:prstGeom>
        </p:spPr>
        <p:txBody>
          <a:bodyPr wrap="square">
            <a:spAutoFit/>
          </a:bodyPr>
          <a:lstStyle/>
          <a:p>
            <a:r>
              <a:rPr lang="ja-JP" altLang="en-US" dirty="0" smtClean="0">
                <a:solidFill>
                  <a:schemeClr val="tx2"/>
                </a:solidFill>
                <a:latin typeface="メイリオ" pitchFamily="50" charset="-128"/>
                <a:ea typeface="メイリオ" pitchFamily="50" charset="-128"/>
              </a:rPr>
              <a:t>待ち時間</a:t>
            </a:r>
            <a:endParaRPr lang="ja-JP" altLang="en-US" dirty="0">
              <a:solidFill>
                <a:schemeClr val="tx2"/>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latin typeface="メイリオ" pitchFamily="50" charset="-128"/>
                <a:ea typeface="メイリオ" pitchFamily="50" charset="-128"/>
              </a:rPr>
              <a:t>バスの平均待ち時間</a:t>
            </a:r>
            <a:endParaRPr kumimoji="1" lang="ja-JP" altLang="en-US"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467544" y="1772816"/>
            <a:ext cx="8424936" cy="4752528"/>
          </a:xfrm>
        </p:spPr>
        <p:txBody>
          <a:bodyPr>
            <a:normAutofit/>
          </a:bodyPr>
          <a:lstStyle/>
          <a:p>
            <a:r>
              <a:rPr lang="ja-JP" altLang="en-US" sz="2800" dirty="0" smtClean="0">
                <a:solidFill>
                  <a:schemeClr val="tx2"/>
                </a:solidFill>
                <a:latin typeface="メイリオ" pitchFamily="50" charset="-128"/>
                <a:ea typeface="メイリオ" pitchFamily="50" charset="-128"/>
              </a:rPr>
              <a:t>ランダムな到着ならば</a:t>
            </a:r>
            <a:endParaRPr lang="en-US" altLang="ja-JP" sz="28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グラフの面積を計算して，平均の高さを計算すればわかる！</a:t>
            </a:r>
            <a:endParaRPr lang="en-US" altLang="ja-JP" sz="2800" dirty="0" smtClean="0">
              <a:solidFill>
                <a:schemeClr val="tx2"/>
              </a:solidFill>
              <a:latin typeface="メイリオ" pitchFamily="50" charset="-128"/>
              <a:ea typeface="メイリオ" pitchFamily="50" charset="-128"/>
            </a:endParaRPr>
          </a:p>
        </p:txBody>
      </p:sp>
      <p:pic>
        <p:nvPicPr>
          <p:cNvPr id="51201" name="Picture 1"/>
          <p:cNvPicPr>
            <a:picLocks noChangeAspect="1" noChangeArrowheads="1"/>
          </p:cNvPicPr>
          <p:nvPr/>
        </p:nvPicPr>
        <p:blipFill>
          <a:blip r:embed="rId3" cstate="print"/>
          <a:srcRect/>
          <a:stretch>
            <a:fillRect/>
          </a:stretch>
        </p:blipFill>
        <p:spPr bwMode="auto">
          <a:xfrm>
            <a:off x="570027" y="3189877"/>
            <a:ext cx="7962413" cy="3479483"/>
          </a:xfrm>
          <a:prstGeom prst="rect">
            <a:avLst/>
          </a:prstGeom>
          <a:noFill/>
          <a:ln w="9525">
            <a:noFill/>
            <a:miter lim="800000"/>
            <a:headEnd/>
            <a:tailEnd/>
          </a:ln>
        </p:spPr>
      </p:pic>
      <p:sp>
        <p:nvSpPr>
          <p:cNvPr id="5" name="正方形/長方形 4"/>
          <p:cNvSpPr/>
          <p:nvPr/>
        </p:nvSpPr>
        <p:spPr>
          <a:xfrm>
            <a:off x="7956376" y="6309320"/>
            <a:ext cx="576064"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吹き出し 5"/>
          <p:cNvSpPr/>
          <p:nvPr/>
        </p:nvSpPr>
        <p:spPr>
          <a:xfrm>
            <a:off x="5292080" y="3212976"/>
            <a:ext cx="2592288" cy="792088"/>
          </a:xfrm>
          <a:prstGeom prst="wedgeRoundRectCallout">
            <a:avLst>
              <a:gd name="adj1" fmla="val -54820"/>
              <a:gd name="adj2" fmla="val 169579"/>
              <a:gd name="adj3" fmla="val 16667"/>
            </a:avLst>
          </a:prstGeom>
          <a:solidFill>
            <a:schemeClr val="bg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rgbClr val="C00000"/>
                </a:solidFill>
                <a:latin typeface="メイリオ" pitchFamily="50" charset="-128"/>
                <a:ea typeface="メイリオ" pitchFamily="50" charset="-128"/>
              </a:rPr>
              <a:t>平均待ち時間</a:t>
            </a:r>
            <a:endParaRPr lang="ja-JP" altLang="en-US" sz="2400" b="1" dirty="0">
              <a:solidFill>
                <a:srgbClr val="C00000"/>
              </a:solidFill>
              <a:latin typeface="メイリオ" pitchFamily="50" charset="-128"/>
              <a:ea typeface="メイリオ" pitchFamily="50" charset="-128"/>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latin typeface="メイリオ" pitchFamily="50" charset="-128"/>
                <a:ea typeface="メイリオ" pitchFamily="50" charset="-128"/>
              </a:rPr>
              <a:t>バスの平均待ち時間</a:t>
            </a:r>
            <a:endParaRPr kumimoji="1" lang="ja-JP" altLang="en-US"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467544" y="1772816"/>
            <a:ext cx="8424936" cy="4752528"/>
          </a:xfrm>
        </p:spPr>
        <p:txBody>
          <a:bodyPr>
            <a:normAutofit/>
          </a:bodyPr>
          <a:lstStyle/>
          <a:p>
            <a:r>
              <a:rPr lang="ja-JP" altLang="en-US" sz="2800" dirty="0" smtClean="0">
                <a:solidFill>
                  <a:schemeClr val="tx2"/>
                </a:solidFill>
                <a:latin typeface="メイリオ" pitchFamily="50" charset="-128"/>
                <a:ea typeface="メイリオ" pitchFamily="50" charset="-128"/>
              </a:rPr>
              <a:t>面積の計算方法</a:t>
            </a:r>
            <a:endParaRPr lang="en-US" altLang="ja-JP" sz="2800" dirty="0" smtClean="0">
              <a:solidFill>
                <a:schemeClr val="tx2"/>
              </a:solidFill>
              <a:latin typeface="メイリオ" pitchFamily="50" charset="-128"/>
              <a:ea typeface="メイリオ" pitchFamily="50" charset="-128"/>
            </a:endParaRPr>
          </a:p>
          <a:p>
            <a:pPr lvl="1"/>
            <a:r>
              <a:rPr lang="en-US" altLang="ja-JP" dirty="0" smtClean="0">
                <a:solidFill>
                  <a:schemeClr val="tx2"/>
                </a:solidFill>
                <a:latin typeface="メイリオ" pitchFamily="50" charset="-128"/>
                <a:ea typeface="メイリオ" pitchFamily="50" charset="-128"/>
              </a:rPr>
              <a:t>1</a:t>
            </a:r>
            <a:r>
              <a:rPr lang="ja-JP" altLang="en-US" dirty="0" smtClean="0">
                <a:solidFill>
                  <a:schemeClr val="tx2"/>
                </a:solidFill>
                <a:latin typeface="メイリオ" pitchFamily="50" charset="-128"/>
                <a:ea typeface="メイリオ" pitchFamily="50" charset="-128"/>
              </a:rPr>
              <a:t>つ</a:t>
            </a:r>
            <a:r>
              <a:rPr lang="en-US" altLang="ja-JP" dirty="0" smtClean="0">
                <a:solidFill>
                  <a:schemeClr val="tx2"/>
                </a:solidFill>
                <a:latin typeface="メイリオ" pitchFamily="50" charset="-128"/>
                <a:ea typeface="メイリオ" pitchFamily="50" charset="-128"/>
              </a:rPr>
              <a:t>1</a:t>
            </a:r>
            <a:r>
              <a:rPr lang="ja-JP" altLang="en-US" dirty="0" err="1" smtClean="0">
                <a:solidFill>
                  <a:schemeClr val="tx2"/>
                </a:solidFill>
                <a:latin typeface="メイリオ" pitchFamily="50" charset="-128"/>
                <a:ea typeface="メイリオ" pitchFamily="50" charset="-128"/>
              </a:rPr>
              <a:t>つの</a:t>
            </a:r>
            <a:r>
              <a:rPr lang="ja-JP" altLang="en-US" dirty="0" smtClean="0">
                <a:solidFill>
                  <a:schemeClr val="tx2"/>
                </a:solidFill>
                <a:latin typeface="メイリオ" pitchFamily="50" charset="-128"/>
                <a:ea typeface="メイリオ" pitchFamily="50" charset="-128"/>
              </a:rPr>
              <a:t>三角形は直角三角形</a:t>
            </a:r>
            <a:endParaRPr lang="en-US" altLang="ja-JP" dirty="0" smtClean="0">
              <a:solidFill>
                <a:schemeClr val="tx2"/>
              </a:solidFill>
              <a:latin typeface="メイリオ" pitchFamily="50" charset="-128"/>
              <a:ea typeface="メイリオ" pitchFamily="50" charset="-128"/>
            </a:endParaRPr>
          </a:p>
          <a:p>
            <a:pPr lvl="1"/>
            <a:r>
              <a:rPr lang="en-US" altLang="ja-JP" dirty="0" smtClean="0">
                <a:solidFill>
                  <a:schemeClr val="tx2"/>
                </a:solidFill>
                <a:latin typeface="メイリオ" pitchFamily="50" charset="-128"/>
                <a:ea typeface="メイリオ" pitchFamily="50" charset="-128"/>
              </a:rPr>
              <a:t>1</a:t>
            </a:r>
            <a:r>
              <a:rPr lang="ja-JP" altLang="en-US" dirty="0" smtClean="0">
                <a:solidFill>
                  <a:schemeClr val="tx2"/>
                </a:solidFill>
                <a:latin typeface="メイリオ" pitchFamily="50" charset="-128"/>
                <a:ea typeface="メイリオ" pitchFamily="50" charset="-128"/>
              </a:rPr>
              <a:t>辺の長さは到着間隔</a:t>
            </a:r>
            <a:endParaRPr lang="en-US" altLang="ja-JP" dirty="0" smtClean="0">
              <a:solidFill>
                <a:schemeClr val="tx2"/>
              </a:solidFill>
              <a:latin typeface="メイリオ" pitchFamily="50" charset="-128"/>
              <a:ea typeface="メイリオ" pitchFamily="50" charset="-128"/>
            </a:endParaRPr>
          </a:p>
          <a:p>
            <a:pPr lvl="1"/>
            <a:r>
              <a:rPr lang="en-US" altLang="ja-JP" dirty="0" smtClean="0">
                <a:solidFill>
                  <a:schemeClr val="tx2"/>
                </a:solidFill>
                <a:latin typeface="メイリオ" pitchFamily="50" charset="-128"/>
                <a:ea typeface="メイリオ" pitchFamily="50" charset="-128"/>
              </a:rPr>
              <a:t>T</a:t>
            </a:r>
            <a:r>
              <a:rPr lang="ja-JP" altLang="en-US" dirty="0" smtClean="0">
                <a:solidFill>
                  <a:schemeClr val="tx2"/>
                </a:solidFill>
                <a:latin typeface="メイリオ" pitchFamily="50" charset="-128"/>
                <a:ea typeface="メイリオ" pitchFamily="50" charset="-128"/>
              </a:rPr>
              <a:t>時間の間に</a:t>
            </a:r>
            <a:r>
              <a:rPr lang="en-US" altLang="ja-JP" dirty="0" smtClean="0">
                <a:solidFill>
                  <a:schemeClr val="tx2"/>
                </a:solidFill>
                <a:latin typeface="メイリオ" pitchFamily="50" charset="-128"/>
                <a:ea typeface="メイリオ" pitchFamily="50" charset="-128"/>
              </a:rPr>
              <a:t>N</a:t>
            </a:r>
            <a:r>
              <a:rPr lang="ja-JP" altLang="en-US" dirty="0" smtClean="0">
                <a:solidFill>
                  <a:schemeClr val="tx2"/>
                </a:solidFill>
                <a:latin typeface="メイリオ" pitchFamily="50" charset="-128"/>
                <a:ea typeface="メイリオ" pitchFamily="50" charset="-128"/>
              </a:rPr>
              <a:t>台到着</a:t>
            </a:r>
            <a:endParaRPr lang="en-US" altLang="ja-JP" dirty="0" smtClean="0">
              <a:solidFill>
                <a:schemeClr val="tx2"/>
              </a:solidFill>
              <a:latin typeface="メイリオ" pitchFamily="50" charset="-128"/>
              <a:ea typeface="メイリオ" pitchFamily="50" charset="-128"/>
            </a:endParaRPr>
          </a:p>
        </p:txBody>
      </p:sp>
      <p:pic>
        <p:nvPicPr>
          <p:cNvPr id="49153" name="Picture 1"/>
          <p:cNvPicPr>
            <a:picLocks noChangeAspect="1" noChangeArrowheads="1"/>
          </p:cNvPicPr>
          <p:nvPr/>
        </p:nvPicPr>
        <p:blipFill>
          <a:blip r:embed="rId3" cstate="print"/>
          <a:srcRect/>
          <a:stretch>
            <a:fillRect/>
          </a:stretch>
        </p:blipFill>
        <p:spPr bwMode="auto">
          <a:xfrm>
            <a:off x="683568" y="3789040"/>
            <a:ext cx="7920880" cy="2933181"/>
          </a:xfrm>
          <a:prstGeom prst="rect">
            <a:avLst/>
          </a:prstGeom>
          <a:noFill/>
          <a:ln w="9525">
            <a:noFill/>
            <a:miter lim="800000"/>
            <a:headEnd/>
            <a:tailEnd/>
          </a:ln>
        </p:spPr>
      </p:pic>
      <p:sp>
        <p:nvSpPr>
          <p:cNvPr id="5" name="正方形/長方形 4"/>
          <p:cNvSpPr/>
          <p:nvPr/>
        </p:nvSpPr>
        <p:spPr>
          <a:xfrm>
            <a:off x="8244408" y="6381328"/>
            <a:ext cx="432048" cy="404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左中かっこ 5"/>
          <p:cNvSpPr/>
          <p:nvPr/>
        </p:nvSpPr>
        <p:spPr>
          <a:xfrm>
            <a:off x="2555776" y="5445224"/>
            <a:ext cx="144016" cy="1296144"/>
          </a:xfrm>
          <a:prstGeom prst="leftBrace">
            <a:avLst/>
          </a:prstGeom>
          <a:ln w="19050">
            <a:solidFill>
              <a:schemeClr val="tx2"/>
            </a:solidFill>
          </a:ln>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左中かっこ 6"/>
          <p:cNvSpPr/>
          <p:nvPr/>
        </p:nvSpPr>
        <p:spPr>
          <a:xfrm>
            <a:off x="4211960" y="5157192"/>
            <a:ext cx="144016" cy="1880592"/>
          </a:xfrm>
          <a:prstGeom prst="leftBrace">
            <a:avLst/>
          </a:prstGeom>
          <a:ln w="19050">
            <a:solidFill>
              <a:schemeClr val="tx2"/>
            </a:solidFill>
          </a:ln>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左中かっこ 7"/>
          <p:cNvSpPr/>
          <p:nvPr/>
        </p:nvSpPr>
        <p:spPr>
          <a:xfrm>
            <a:off x="5724128" y="5589240"/>
            <a:ext cx="144016" cy="1008112"/>
          </a:xfrm>
          <a:prstGeom prst="leftBrace">
            <a:avLst/>
          </a:prstGeom>
          <a:ln w="19050">
            <a:solidFill>
              <a:schemeClr val="tx2"/>
            </a:solidFill>
          </a:ln>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左中かっこ 8"/>
          <p:cNvSpPr/>
          <p:nvPr/>
        </p:nvSpPr>
        <p:spPr>
          <a:xfrm>
            <a:off x="7020272" y="5373216"/>
            <a:ext cx="144016" cy="1440160"/>
          </a:xfrm>
          <a:prstGeom prst="leftBrace">
            <a:avLst/>
          </a:prstGeom>
          <a:ln w="19050">
            <a:solidFill>
              <a:schemeClr val="tx2"/>
            </a:solidFill>
          </a:ln>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latin typeface="メイリオ" pitchFamily="50" charset="-128"/>
                <a:ea typeface="メイリオ" pitchFamily="50" charset="-128"/>
              </a:rPr>
              <a:t>バスの平均待ち時間</a:t>
            </a:r>
            <a:endParaRPr kumimoji="1" lang="ja-JP" altLang="en-US"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467544" y="1772816"/>
            <a:ext cx="8424936" cy="4752528"/>
          </a:xfrm>
        </p:spPr>
        <p:txBody>
          <a:bodyPr>
            <a:normAutofit/>
          </a:bodyPr>
          <a:lstStyle/>
          <a:p>
            <a:r>
              <a:rPr lang="ja-JP" altLang="en-US" sz="2800" dirty="0" smtClean="0">
                <a:solidFill>
                  <a:schemeClr val="tx2"/>
                </a:solidFill>
                <a:latin typeface="メイリオ" pitchFamily="50" charset="-128"/>
                <a:ea typeface="メイリオ" pitchFamily="50" charset="-128"/>
              </a:rPr>
              <a:t>平均の高さ：</a:t>
            </a:r>
            <a:endParaRPr lang="en-US" altLang="ja-JP" dirty="0" smtClean="0">
              <a:solidFill>
                <a:schemeClr val="tx2"/>
              </a:solidFill>
              <a:latin typeface="メイリオ" pitchFamily="50" charset="-128"/>
              <a:ea typeface="メイリオ" pitchFamily="50" charset="-128"/>
            </a:endParaRPr>
          </a:p>
        </p:txBody>
      </p:sp>
      <p:pic>
        <p:nvPicPr>
          <p:cNvPr id="4" name="Picture 1"/>
          <p:cNvPicPr>
            <a:picLocks noChangeAspect="1" noChangeArrowheads="1"/>
          </p:cNvPicPr>
          <p:nvPr/>
        </p:nvPicPr>
        <p:blipFill>
          <a:blip r:embed="rId3" cstate="print"/>
          <a:srcRect/>
          <a:stretch>
            <a:fillRect/>
          </a:stretch>
        </p:blipFill>
        <p:spPr bwMode="auto">
          <a:xfrm>
            <a:off x="683568" y="3789040"/>
            <a:ext cx="7920880" cy="2933181"/>
          </a:xfrm>
          <a:prstGeom prst="rect">
            <a:avLst/>
          </a:prstGeom>
          <a:noFill/>
          <a:ln w="9525">
            <a:noFill/>
            <a:miter lim="800000"/>
            <a:headEnd/>
            <a:tailEnd/>
          </a:ln>
        </p:spPr>
      </p:pic>
      <p:sp>
        <p:nvSpPr>
          <p:cNvPr id="5" name="正方形/長方形 4"/>
          <p:cNvSpPr/>
          <p:nvPr/>
        </p:nvSpPr>
        <p:spPr>
          <a:xfrm>
            <a:off x="8244408" y="6381328"/>
            <a:ext cx="432048" cy="404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194" name="Picture 2"/>
          <p:cNvPicPr>
            <a:picLocks noChangeAspect="1" noChangeArrowheads="1"/>
          </p:cNvPicPr>
          <p:nvPr/>
        </p:nvPicPr>
        <p:blipFill>
          <a:blip r:embed="rId4" cstate="print"/>
          <a:srcRect/>
          <a:stretch>
            <a:fillRect/>
          </a:stretch>
        </p:blipFill>
        <p:spPr bwMode="auto">
          <a:xfrm>
            <a:off x="2987824" y="1553838"/>
            <a:ext cx="5328592" cy="1011066"/>
          </a:xfrm>
          <a:prstGeom prst="rect">
            <a:avLst/>
          </a:prstGeom>
          <a:noFill/>
          <a:ln w="9525">
            <a:noFill/>
            <a:miter lim="800000"/>
            <a:headEnd/>
            <a:tailEnd/>
          </a:ln>
        </p:spPr>
      </p:pic>
      <p:pic>
        <p:nvPicPr>
          <p:cNvPr id="8195" name="Picture 3"/>
          <p:cNvPicPr>
            <a:picLocks noChangeAspect="1" noChangeArrowheads="1"/>
          </p:cNvPicPr>
          <p:nvPr/>
        </p:nvPicPr>
        <p:blipFill>
          <a:blip r:embed="rId5" cstate="print"/>
          <a:srcRect/>
          <a:stretch>
            <a:fillRect/>
          </a:stretch>
        </p:blipFill>
        <p:spPr bwMode="auto">
          <a:xfrm>
            <a:off x="6084168" y="2636912"/>
            <a:ext cx="2629073" cy="917948"/>
          </a:xfrm>
          <a:prstGeom prst="rect">
            <a:avLst/>
          </a:prstGeom>
          <a:noFill/>
          <a:ln w="9525">
            <a:noFill/>
            <a:miter lim="800000"/>
            <a:headEnd/>
            <a:tailEnd/>
          </a:ln>
        </p:spPr>
      </p:pic>
      <p:sp>
        <p:nvSpPr>
          <p:cNvPr id="8" name="角丸四角形 7"/>
          <p:cNvSpPr/>
          <p:nvPr/>
        </p:nvSpPr>
        <p:spPr>
          <a:xfrm>
            <a:off x="6084168" y="2564904"/>
            <a:ext cx="2664296" cy="108012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latin typeface="メイリオ" pitchFamily="50" charset="-128"/>
                <a:ea typeface="メイリオ" pitchFamily="50" charset="-128"/>
              </a:rPr>
              <a:t>バスの平均待ち時間</a:t>
            </a:r>
            <a:r>
              <a:rPr lang="en-US" altLang="ja-JP" dirty="0" smtClean="0">
                <a:latin typeface="メイリオ" pitchFamily="50" charset="-128"/>
                <a:ea typeface="メイリオ" pitchFamily="50" charset="-128"/>
              </a:rPr>
              <a:t>(</a:t>
            </a:r>
            <a:r>
              <a:rPr lang="ja-JP" altLang="en-US" dirty="0" smtClean="0">
                <a:latin typeface="メイリオ" pitchFamily="50" charset="-128"/>
                <a:ea typeface="メイリオ" pitchFamily="50" charset="-128"/>
              </a:rPr>
              <a:t>まとめ</a:t>
            </a:r>
            <a:r>
              <a:rPr lang="en-US" altLang="ja-JP" dirty="0" smtClean="0">
                <a:latin typeface="メイリオ" pitchFamily="50" charset="-128"/>
                <a:ea typeface="メイリオ" pitchFamily="50" charset="-128"/>
              </a:rPr>
              <a:t>)</a:t>
            </a:r>
            <a:endParaRPr kumimoji="1" lang="ja-JP" altLang="en-US"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467544" y="1772816"/>
            <a:ext cx="8424936" cy="4752528"/>
          </a:xfrm>
        </p:spPr>
        <p:txBody>
          <a:bodyPr>
            <a:normAutofit/>
          </a:bodyPr>
          <a:lstStyle/>
          <a:p>
            <a:r>
              <a:rPr lang="ja-JP" altLang="en-US" sz="2800" dirty="0" smtClean="0">
                <a:solidFill>
                  <a:schemeClr val="tx2"/>
                </a:solidFill>
                <a:latin typeface="メイリオ" pitchFamily="50" charset="-128"/>
                <a:ea typeface="メイリオ" pitchFamily="50" charset="-128"/>
              </a:rPr>
              <a:t>バスの到着間隔：</a:t>
            </a:r>
            <a:r>
              <a:rPr lang="en-US" altLang="ja-JP" sz="2800" dirty="0" smtClean="0">
                <a:solidFill>
                  <a:schemeClr val="tx2"/>
                </a:solidFill>
                <a:latin typeface="メイリオ" pitchFamily="50" charset="-128"/>
                <a:ea typeface="メイリオ" pitchFamily="50" charset="-128"/>
              </a:rPr>
              <a:t>X(</a:t>
            </a:r>
            <a:r>
              <a:rPr lang="ja-JP" altLang="en-US" sz="2800" dirty="0" smtClean="0">
                <a:solidFill>
                  <a:schemeClr val="tx2"/>
                </a:solidFill>
                <a:latin typeface="メイリオ" pitchFamily="50" charset="-128"/>
                <a:ea typeface="メイリオ" pitchFamily="50" charset="-128"/>
              </a:rPr>
              <a:t>確率変数</a:t>
            </a:r>
            <a:r>
              <a:rPr lang="en-US" altLang="ja-JP" sz="2800" dirty="0" smtClean="0">
                <a:solidFill>
                  <a:schemeClr val="tx2"/>
                </a:solidFill>
                <a:latin typeface="メイリオ" pitchFamily="50" charset="-128"/>
                <a:ea typeface="メイリオ" pitchFamily="50" charset="-128"/>
              </a:rPr>
              <a:t>)</a:t>
            </a:r>
          </a:p>
          <a:p>
            <a:pPr lvl="1"/>
            <a:r>
              <a:rPr lang="ja-JP" altLang="en-US" dirty="0" smtClean="0">
                <a:solidFill>
                  <a:schemeClr val="tx2"/>
                </a:solidFill>
                <a:latin typeface="メイリオ" pitchFamily="50" charset="-128"/>
                <a:ea typeface="メイリオ" pitchFamily="50" charset="-128"/>
              </a:rPr>
              <a:t>期待値：</a:t>
            </a:r>
            <a:r>
              <a:rPr lang="en-US" altLang="ja-JP" dirty="0" smtClean="0">
                <a:solidFill>
                  <a:schemeClr val="tx2"/>
                </a:solidFill>
                <a:latin typeface="メイリオ" pitchFamily="50" charset="-128"/>
                <a:ea typeface="メイリオ" pitchFamily="50" charset="-128"/>
              </a:rPr>
              <a:t>m</a:t>
            </a:r>
            <a:r>
              <a:rPr lang="ja-JP" altLang="en-US" dirty="0" smtClean="0">
                <a:solidFill>
                  <a:schemeClr val="tx2"/>
                </a:solidFill>
                <a:latin typeface="メイリオ" pitchFamily="50" charset="-128"/>
                <a:ea typeface="メイリオ" pitchFamily="50" charset="-128"/>
              </a:rPr>
              <a:t>＝</a:t>
            </a:r>
            <a:r>
              <a:rPr lang="en-US" altLang="ja-JP" dirty="0" smtClean="0">
                <a:solidFill>
                  <a:schemeClr val="tx2"/>
                </a:solidFill>
                <a:latin typeface="メイリオ" pitchFamily="50" charset="-128"/>
                <a:ea typeface="メイリオ" pitchFamily="50" charset="-128"/>
              </a:rPr>
              <a:t>E(X)</a:t>
            </a:r>
          </a:p>
          <a:p>
            <a:pPr lvl="1"/>
            <a:r>
              <a:rPr lang="ja-JP" altLang="en-US" dirty="0" smtClean="0">
                <a:solidFill>
                  <a:schemeClr val="tx2"/>
                </a:solidFill>
                <a:latin typeface="メイリオ" pitchFamily="50" charset="-128"/>
                <a:ea typeface="メイリオ" pitchFamily="50" charset="-128"/>
              </a:rPr>
              <a:t>分散：</a:t>
            </a:r>
            <a:r>
              <a:rPr lang="en-US" altLang="ja-JP" dirty="0" smtClean="0">
                <a:solidFill>
                  <a:schemeClr val="tx2"/>
                </a:solidFill>
                <a:latin typeface="メイリオ" pitchFamily="50" charset="-128"/>
                <a:ea typeface="メイリオ" pitchFamily="50" charset="-128"/>
              </a:rPr>
              <a:t>σ</a:t>
            </a:r>
            <a:r>
              <a:rPr lang="en-US" altLang="ja-JP" baseline="30000" dirty="0" smtClean="0">
                <a:solidFill>
                  <a:schemeClr val="tx2"/>
                </a:solidFill>
                <a:latin typeface="メイリオ" pitchFamily="50" charset="-128"/>
                <a:ea typeface="メイリオ" pitchFamily="50" charset="-128"/>
              </a:rPr>
              <a:t>2</a:t>
            </a:r>
            <a:r>
              <a:rPr lang="ja-JP" altLang="en-US" dirty="0" smtClean="0">
                <a:solidFill>
                  <a:schemeClr val="tx2"/>
                </a:solidFill>
                <a:latin typeface="メイリオ" pitchFamily="50" charset="-128"/>
                <a:ea typeface="メイリオ" pitchFamily="50" charset="-128"/>
              </a:rPr>
              <a:t>＝</a:t>
            </a:r>
            <a:r>
              <a:rPr lang="en-US" altLang="ja-JP" dirty="0" smtClean="0">
                <a:solidFill>
                  <a:schemeClr val="tx2"/>
                </a:solidFill>
                <a:latin typeface="メイリオ" pitchFamily="50" charset="-128"/>
                <a:ea typeface="メイリオ" pitchFamily="50" charset="-128"/>
              </a:rPr>
              <a:t>V(X)</a:t>
            </a:r>
            <a:r>
              <a:rPr lang="ja-JP" altLang="en-US" dirty="0" smtClean="0">
                <a:solidFill>
                  <a:schemeClr val="tx2"/>
                </a:solidFill>
                <a:latin typeface="メイリオ" pitchFamily="50" charset="-128"/>
                <a:ea typeface="メイリオ" pitchFamily="50" charset="-128"/>
              </a:rPr>
              <a:t>＝</a:t>
            </a:r>
            <a:r>
              <a:rPr lang="en-US" altLang="ja-JP" dirty="0" smtClean="0">
                <a:solidFill>
                  <a:schemeClr val="tx2"/>
                </a:solidFill>
                <a:latin typeface="メイリオ" pitchFamily="50" charset="-128"/>
                <a:ea typeface="メイリオ" pitchFamily="50" charset="-128"/>
              </a:rPr>
              <a:t>E(X</a:t>
            </a:r>
            <a:r>
              <a:rPr lang="en-US" altLang="ja-JP" baseline="30000" dirty="0" smtClean="0">
                <a:solidFill>
                  <a:schemeClr val="tx2"/>
                </a:solidFill>
                <a:latin typeface="メイリオ" pitchFamily="50" charset="-128"/>
                <a:ea typeface="メイリオ" pitchFamily="50" charset="-128"/>
              </a:rPr>
              <a:t>2</a:t>
            </a:r>
            <a:r>
              <a:rPr lang="en-US" altLang="ja-JP" dirty="0" smtClean="0">
                <a:solidFill>
                  <a:schemeClr val="tx2"/>
                </a:solidFill>
                <a:latin typeface="メイリオ" pitchFamily="50" charset="-128"/>
                <a:ea typeface="メイリオ" pitchFamily="50" charset="-128"/>
              </a:rPr>
              <a:t>)</a:t>
            </a:r>
            <a:r>
              <a:rPr lang="ja-JP" altLang="en-US" dirty="0" smtClean="0">
                <a:solidFill>
                  <a:schemeClr val="tx2"/>
                </a:solidFill>
                <a:latin typeface="メイリオ" pitchFamily="50" charset="-128"/>
                <a:ea typeface="メイリオ" pitchFamily="50" charset="-128"/>
              </a:rPr>
              <a:t>－</a:t>
            </a:r>
            <a:r>
              <a:rPr lang="en-US" altLang="ja-JP" dirty="0" smtClean="0">
                <a:solidFill>
                  <a:schemeClr val="tx2"/>
                </a:solidFill>
                <a:latin typeface="メイリオ" pitchFamily="50" charset="-128"/>
                <a:ea typeface="メイリオ" pitchFamily="50" charset="-128"/>
              </a:rPr>
              <a:t>m</a:t>
            </a:r>
            <a:r>
              <a:rPr lang="en-US" altLang="ja-JP" baseline="30000" dirty="0" smtClean="0">
                <a:solidFill>
                  <a:schemeClr val="tx2"/>
                </a:solidFill>
                <a:latin typeface="メイリオ" pitchFamily="50" charset="-128"/>
                <a:ea typeface="メイリオ" pitchFamily="50" charset="-128"/>
              </a:rPr>
              <a:t>2</a:t>
            </a:r>
          </a:p>
          <a:p>
            <a:endParaRPr lang="en-US" altLang="ja-JP" sz="2800" dirty="0" smtClean="0">
              <a:solidFill>
                <a:schemeClr val="tx2"/>
              </a:solidFill>
              <a:latin typeface="メイリオ" pitchFamily="50" charset="-128"/>
              <a:ea typeface="メイリオ" pitchFamily="50" charset="-128"/>
            </a:endParaRPr>
          </a:p>
          <a:p>
            <a:endParaRPr lang="en-US" altLang="ja-JP" sz="28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バスの平均待ち時間</a:t>
            </a:r>
            <a:endParaRPr lang="en-US" altLang="ja-JP" sz="2800" dirty="0" smtClean="0">
              <a:solidFill>
                <a:schemeClr val="tx2"/>
              </a:solidFill>
              <a:latin typeface="メイリオ" pitchFamily="50" charset="-128"/>
              <a:ea typeface="メイリオ" pitchFamily="50" charset="-128"/>
            </a:endParaRPr>
          </a:p>
          <a:p>
            <a:pPr>
              <a:buNone/>
            </a:pPr>
            <a:r>
              <a:rPr lang="ja-JP" altLang="en-US" sz="2800" dirty="0" smtClean="0">
                <a:solidFill>
                  <a:schemeClr val="tx2"/>
                </a:solidFill>
                <a:latin typeface="メイリオ" pitchFamily="50" charset="-128"/>
                <a:ea typeface="メイリオ" pitchFamily="50" charset="-128"/>
              </a:rPr>
              <a:t>　</a:t>
            </a:r>
            <a:endParaRPr lang="en-US" altLang="ja-JP" sz="2800" dirty="0" smtClean="0">
              <a:solidFill>
                <a:schemeClr val="tx2"/>
              </a:solidFill>
              <a:latin typeface="メイリオ" pitchFamily="50" charset="-128"/>
              <a:ea typeface="メイリオ" pitchFamily="50" charset="-128"/>
            </a:endParaRPr>
          </a:p>
          <a:p>
            <a:pPr>
              <a:buNone/>
            </a:pPr>
            <a:endParaRPr lang="en-US" altLang="ja-JP" sz="2800" dirty="0" smtClean="0">
              <a:solidFill>
                <a:schemeClr val="tx2"/>
              </a:solidFill>
              <a:latin typeface="メイリオ" pitchFamily="50" charset="-128"/>
              <a:ea typeface="メイリオ" pitchFamily="50" charset="-128"/>
            </a:endParaRPr>
          </a:p>
          <a:p>
            <a:r>
              <a:rPr lang="ja-JP" altLang="en-US" sz="2800" b="1" dirty="0" smtClean="0">
                <a:solidFill>
                  <a:srgbClr val="C00000"/>
                </a:solidFill>
                <a:latin typeface="メイリオ" pitchFamily="50" charset="-128"/>
                <a:ea typeface="メイリオ" pitchFamily="50" charset="-128"/>
              </a:rPr>
              <a:t>ばらつきとともに，待ち時間は限りなく増える</a:t>
            </a:r>
            <a:endParaRPr lang="en-US" altLang="ja-JP" sz="2800" b="1" dirty="0" smtClean="0">
              <a:solidFill>
                <a:srgbClr val="C00000"/>
              </a:solidFill>
              <a:latin typeface="メイリオ" pitchFamily="50" charset="-128"/>
              <a:ea typeface="メイリオ" pitchFamily="50" charset="-128"/>
            </a:endParaRPr>
          </a:p>
        </p:txBody>
      </p:sp>
      <p:pic>
        <p:nvPicPr>
          <p:cNvPr id="9218" name="Picture 2"/>
          <p:cNvPicPr>
            <a:picLocks noChangeAspect="1" noChangeArrowheads="1"/>
          </p:cNvPicPr>
          <p:nvPr/>
        </p:nvPicPr>
        <p:blipFill>
          <a:blip r:embed="rId3" cstate="print"/>
          <a:srcRect/>
          <a:stretch>
            <a:fillRect/>
          </a:stretch>
        </p:blipFill>
        <p:spPr bwMode="auto">
          <a:xfrm>
            <a:off x="2051720" y="3192098"/>
            <a:ext cx="6048672" cy="1028990"/>
          </a:xfrm>
          <a:prstGeom prst="rect">
            <a:avLst/>
          </a:prstGeom>
          <a:noFill/>
          <a:ln w="9525">
            <a:noFill/>
            <a:miter lim="800000"/>
            <a:headEnd/>
            <a:tailEnd/>
          </a:ln>
        </p:spPr>
      </p:pic>
      <p:sp>
        <p:nvSpPr>
          <p:cNvPr id="5" name="円/楕円 4"/>
          <p:cNvSpPr/>
          <p:nvPr/>
        </p:nvSpPr>
        <p:spPr>
          <a:xfrm>
            <a:off x="7596336" y="3429000"/>
            <a:ext cx="432048" cy="504056"/>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7236296" y="3028890"/>
            <a:ext cx="1608133" cy="400110"/>
          </a:xfrm>
          <a:prstGeom prst="rect">
            <a:avLst/>
          </a:prstGeom>
        </p:spPr>
        <p:txBody>
          <a:bodyPr wrap="none">
            <a:spAutoFit/>
          </a:bodyPr>
          <a:lstStyle/>
          <a:p>
            <a:r>
              <a:rPr lang="en-US" altLang="ja-JP" sz="2000" b="1" i="1" dirty="0" smtClean="0">
                <a:solidFill>
                  <a:srgbClr val="C00000"/>
                </a:solidFill>
                <a:latin typeface="メイリオ" pitchFamily="50" charset="-128"/>
                <a:ea typeface="メイリオ" pitchFamily="50" charset="-128"/>
              </a:rPr>
              <a:t>c</a:t>
            </a:r>
            <a:r>
              <a:rPr lang="ja-JP" altLang="en-US" sz="2000" b="1" dirty="0" smtClean="0">
                <a:solidFill>
                  <a:srgbClr val="C00000"/>
                </a:solidFill>
                <a:latin typeface="メイリオ" pitchFamily="50" charset="-128"/>
                <a:ea typeface="メイリオ" pitchFamily="50" charset="-128"/>
              </a:rPr>
              <a:t>：変動係数</a:t>
            </a:r>
            <a:endParaRPr lang="ja-JP" altLang="en-US" sz="2000" b="1" dirty="0">
              <a:solidFill>
                <a:srgbClr val="C00000"/>
              </a:solidFill>
            </a:endParaRPr>
          </a:p>
        </p:txBody>
      </p:sp>
      <p:pic>
        <p:nvPicPr>
          <p:cNvPr id="9219" name="Picture 3"/>
          <p:cNvPicPr>
            <a:picLocks noChangeAspect="1" noChangeArrowheads="1"/>
          </p:cNvPicPr>
          <p:nvPr/>
        </p:nvPicPr>
        <p:blipFill>
          <a:blip r:embed="rId4" cstate="print"/>
          <a:srcRect/>
          <a:stretch>
            <a:fillRect/>
          </a:stretch>
        </p:blipFill>
        <p:spPr bwMode="auto">
          <a:xfrm>
            <a:off x="2123728" y="4688380"/>
            <a:ext cx="5184576" cy="9744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メイリオ" pitchFamily="50" charset="-128"/>
                <a:ea typeface="メイリオ" pitchFamily="50" charset="-128"/>
              </a:rPr>
              <a:t>ここからの講義内容</a:t>
            </a:r>
            <a:endParaRPr kumimoji="1" lang="ja-JP" altLang="en-US"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467544" y="1772816"/>
            <a:ext cx="8424936" cy="4752528"/>
          </a:xfrm>
        </p:spPr>
        <p:txBody>
          <a:bodyPr>
            <a:normAutofit/>
          </a:bodyPr>
          <a:lstStyle/>
          <a:p>
            <a:r>
              <a:rPr lang="ja-JP" altLang="en-US" sz="2800" dirty="0" smtClean="0">
                <a:solidFill>
                  <a:schemeClr val="bg1">
                    <a:lumMod val="95000"/>
                  </a:schemeClr>
                </a:solidFill>
                <a:latin typeface="メイリオ" pitchFamily="50" charset="-128"/>
                <a:ea typeface="メイリオ" pitchFamily="50" charset="-128"/>
              </a:rPr>
              <a:t>待ち行列理論</a:t>
            </a:r>
            <a:endParaRPr lang="en-US" altLang="ja-JP" sz="2800" dirty="0" smtClean="0">
              <a:solidFill>
                <a:schemeClr val="bg1">
                  <a:lumMod val="95000"/>
                </a:schemeClr>
              </a:solidFill>
              <a:latin typeface="メイリオ" pitchFamily="50" charset="-128"/>
              <a:ea typeface="メイリオ" pitchFamily="50" charset="-128"/>
            </a:endParaRPr>
          </a:p>
          <a:p>
            <a:r>
              <a:rPr lang="ja-JP" altLang="en-US" sz="2800" dirty="0" smtClean="0">
                <a:solidFill>
                  <a:schemeClr val="bg1">
                    <a:lumMod val="95000"/>
                  </a:schemeClr>
                </a:solidFill>
                <a:latin typeface="メイリオ" pitchFamily="50" charset="-128"/>
                <a:ea typeface="メイリオ" pitchFamily="50" charset="-128"/>
              </a:rPr>
              <a:t>平均値解析</a:t>
            </a:r>
            <a:endParaRPr lang="en-US" altLang="ja-JP" sz="2800" dirty="0" smtClean="0">
              <a:solidFill>
                <a:schemeClr val="bg1">
                  <a:lumMod val="95000"/>
                </a:schemeClr>
              </a:solidFill>
              <a:latin typeface="メイリオ" pitchFamily="50" charset="-128"/>
              <a:ea typeface="メイリオ" pitchFamily="50" charset="-128"/>
            </a:endParaRPr>
          </a:p>
          <a:p>
            <a:r>
              <a:rPr lang="ja-JP" altLang="en-US" sz="2800" dirty="0" smtClean="0">
                <a:solidFill>
                  <a:schemeClr val="bg1">
                    <a:lumMod val="95000"/>
                  </a:schemeClr>
                </a:solidFill>
                <a:latin typeface="メイリオ" pitchFamily="50" charset="-128"/>
                <a:ea typeface="メイリオ" pitchFamily="50" charset="-128"/>
              </a:rPr>
              <a:t>ラッシュアワーの問題</a:t>
            </a:r>
            <a:endParaRPr lang="en-US" altLang="ja-JP" sz="2800" dirty="0" smtClean="0">
              <a:solidFill>
                <a:schemeClr val="bg1">
                  <a:lumMod val="95000"/>
                </a:schemeClr>
              </a:solidFill>
              <a:latin typeface="メイリオ" pitchFamily="50" charset="-128"/>
              <a:ea typeface="メイリオ" pitchFamily="50" charset="-128"/>
            </a:endParaRPr>
          </a:p>
          <a:p>
            <a:pPr>
              <a:spcBef>
                <a:spcPts val="0"/>
              </a:spcBef>
              <a:buNone/>
            </a:pPr>
            <a:r>
              <a:rPr lang="ja-JP" altLang="en-US" sz="2800" dirty="0" smtClean="0">
                <a:solidFill>
                  <a:schemeClr val="bg1">
                    <a:lumMod val="95000"/>
                  </a:schemeClr>
                </a:solidFill>
                <a:latin typeface="メイリオ" pitchFamily="50" charset="-128"/>
                <a:ea typeface="メイリオ" pitchFamily="50" charset="-128"/>
              </a:rPr>
              <a:t>　～累積グラフと流体近似～</a:t>
            </a:r>
            <a:endParaRPr lang="en-US" altLang="ja-JP" sz="2800" dirty="0" smtClean="0">
              <a:solidFill>
                <a:schemeClr val="bg1">
                  <a:lumMod val="95000"/>
                </a:schemeClr>
              </a:solidFill>
              <a:latin typeface="メイリオ" pitchFamily="50" charset="-128"/>
              <a:ea typeface="メイリオ" pitchFamily="50" charset="-128"/>
            </a:endParaRPr>
          </a:p>
          <a:p>
            <a:r>
              <a:rPr lang="ja-JP" altLang="en-US" sz="2800" dirty="0" smtClean="0">
                <a:solidFill>
                  <a:schemeClr val="bg1">
                    <a:lumMod val="95000"/>
                  </a:schemeClr>
                </a:solidFill>
                <a:latin typeface="メイリオ" pitchFamily="50" charset="-128"/>
                <a:ea typeface="メイリオ" pitchFamily="50" charset="-128"/>
              </a:rPr>
              <a:t>平均値とばらつき</a:t>
            </a:r>
            <a:endParaRPr lang="en-US" altLang="ja-JP" sz="2800" dirty="0" smtClean="0">
              <a:solidFill>
                <a:schemeClr val="bg1">
                  <a:lumMod val="95000"/>
                </a:schemeClr>
              </a:solidFill>
              <a:latin typeface="メイリオ" pitchFamily="50" charset="-128"/>
              <a:ea typeface="メイリオ" pitchFamily="50" charset="-128"/>
            </a:endParaRPr>
          </a:p>
          <a:p>
            <a:r>
              <a:rPr lang="ja-JP" altLang="en-US" sz="2800" b="1" dirty="0" smtClean="0">
                <a:solidFill>
                  <a:srgbClr val="C00000"/>
                </a:solidFill>
                <a:latin typeface="メイリオ" pitchFamily="50" charset="-128"/>
                <a:ea typeface="メイリオ" pitchFamily="50" charset="-128"/>
              </a:rPr>
              <a:t>携帯電話の呼損率</a:t>
            </a:r>
            <a:endParaRPr lang="en-US" altLang="ja-JP" sz="2800" b="1" dirty="0" smtClean="0">
              <a:solidFill>
                <a:srgbClr val="C00000"/>
              </a:solidFill>
              <a:latin typeface="メイリオ" pitchFamily="50" charset="-128"/>
              <a:ea typeface="メイリオ" pitchFamily="50" charset="-128"/>
            </a:endParaRPr>
          </a:p>
          <a:p>
            <a:r>
              <a:rPr lang="ja-JP" altLang="en-US" sz="2800" dirty="0" smtClean="0">
                <a:solidFill>
                  <a:schemeClr val="bg1">
                    <a:lumMod val="95000"/>
                  </a:schemeClr>
                </a:solidFill>
                <a:latin typeface="メイリオ" pitchFamily="50" charset="-128"/>
                <a:ea typeface="メイリオ" pitchFamily="50" charset="-128"/>
              </a:rPr>
              <a:t>待ち時間のシミュレーション分析</a:t>
            </a:r>
            <a:endParaRPr lang="en-US" altLang="ja-JP" sz="2800" dirty="0" smtClean="0">
              <a:solidFill>
                <a:schemeClr val="bg1">
                  <a:lumMod val="95000"/>
                </a:schemeClr>
              </a:solidFill>
              <a:latin typeface="メイリオ" pitchFamily="50" charset="-128"/>
              <a:ea typeface="メイリオ" pitchFamily="50"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メイリオ" pitchFamily="50" charset="-128"/>
                <a:ea typeface="メイリオ" pitchFamily="50" charset="-128"/>
              </a:rPr>
              <a:t>車で朝夕通勤すると</a:t>
            </a:r>
            <a:r>
              <a:rPr kumimoji="1" lang="en-US" altLang="ja-JP" dirty="0" smtClean="0">
                <a:latin typeface="メイリオ" pitchFamily="50" charset="-128"/>
                <a:ea typeface="メイリオ" pitchFamily="50" charset="-128"/>
              </a:rPr>
              <a:t>…</a:t>
            </a:r>
            <a:endParaRPr kumimoji="1" lang="ja-JP" altLang="en-US"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467544" y="1772816"/>
            <a:ext cx="8424936" cy="4495800"/>
          </a:xfrm>
        </p:spPr>
        <p:txBody>
          <a:bodyPr>
            <a:normAutofit/>
          </a:bodyPr>
          <a:lstStyle/>
          <a:p>
            <a:r>
              <a:rPr lang="ja-JP" altLang="en-US" sz="2800" dirty="0" smtClean="0">
                <a:solidFill>
                  <a:schemeClr val="tx2"/>
                </a:solidFill>
                <a:latin typeface="メイリオ" pitchFamily="50" charset="-128"/>
                <a:ea typeface="メイリオ" pitchFamily="50" charset="-128"/>
              </a:rPr>
              <a:t>とにかく“混む”！</a:t>
            </a:r>
            <a:endParaRPr lang="en-US" altLang="ja-JP" sz="28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道路をもっと広くして</a:t>
            </a:r>
            <a:r>
              <a:rPr lang="en-US" altLang="ja-JP" sz="2800" dirty="0" smtClean="0">
                <a:solidFill>
                  <a:schemeClr val="tx2"/>
                </a:solidFill>
                <a:latin typeface="メイリオ" pitchFamily="50" charset="-128"/>
                <a:ea typeface="メイリオ" pitchFamily="50" charset="-128"/>
              </a:rPr>
              <a:t>or</a:t>
            </a:r>
            <a:r>
              <a:rPr lang="ja-JP" altLang="en-US" sz="2800" dirty="0" smtClean="0">
                <a:solidFill>
                  <a:schemeClr val="tx2"/>
                </a:solidFill>
                <a:latin typeface="メイリオ" pitchFamily="50" charset="-128"/>
                <a:ea typeface="メイリオ" pitchFamily="50" charset="-128"/>
              </a:rPr>
              <a:t>増やして，車を多く通るようにすればよい？</a:t>
            </a:r>
            <a:endParaRPr lang="en-US" altLang="ja-JP" sz="2800" dirty="0" smtClean="0">
              <a:solidFill>
                <a:schemeClr val="tx2"/>
              </a:solidFill>
              <a:latin typeface="メイリオ" pitchFamily="50" charset="-128"/>
              <a:ea typeface="メイリオ" pitchFamily="50" charset="-128"/>
            </a:endParaRPr>
          </a:p>
          <a:p>
            <a:pPr>
              <a:buNone/>
            </a:pPr>
            <a:r>
              <a:rPr lang="ja-JP" altLang="en-US" sz="2800" dirty="0" smtClean="0">
                <a:solidFill>
                  <a:schemeClr val="tx2"/>
                </a:solidFill>
                <a:latin typeface="メイリオ" pitchFamily="50" charset="-128"/>
                <a:ea typeface="メイリオ" pitchFamily="50" charset="-128"/>
              </a:rPr>
              <a:t>　→そうすると，昼間はガラガラ＆道路を拡張</a:t>
            </a:r>
            <a:r>
              <a:rPr lang="en-US" altLang="ja-JP" sz="2800" dirty="0" smtClean="0">
                <a:solidFill>
                  <a:schemeClr val="tx2"/>
                </a:solidFill>
                <a:latin typeface="メイリオ" pitchFamily="50" charset="-128"/>
                <a:ea typeface="メイリオ" pitchFamily="50" charset="-128"/>
              </a:rPr>
              <a:t>or</a:t>
            </a:r>
            <a:r>
              <a:rPr lang="ja-JP" altLang="en-US" sz="2800" dirty="0" smtClean="0">
                <a:solidFill>
                  <a:schemeClr val="tx2"/>
                </a:solidFill>
                <a:latin typeface="メイリオ" pitchFamily="50" charset="-128"/>
                <a:ea typeface="メイリオ" pitchFamily="50" charset="-128"/>
              </a:rPr>
              <a:t>増設するコストは誰が払うの？</a:t>
            </a:r>
            <a:endParaRPr lang="en-US" altLang="ja-JP" sz="2800" dirty="0" smtClean="0">
              <a:solidFill>
                <a:schemeClr val="tx2"/>
              </a:solidFill>
              <a:latin typeface="メイリオ" pitchFamily="50" charset="-128"/>
              <a:ea typeface="メイリオ" pitchFamily="50" charset="-128"/>
            </a:endParaRPr>
          </a:p>
          <a:p>
            <a:endParaRPr lang="en-US" altLang="ja-JP" sz="2800" dirty="0" smtClean="0">
              <a:solidFill>
                <a:schemeClr val="tx2"/>
              </a:solidFill>
              <a:latin typeface="メイリオ" pitchFamily="50" charset="-128"/>
              <a:ea typeface="メイリオ" pitchFamily="50" charset="-128"/>
            </a:endParaRPr>
          </a:p>
        </p:txBody>
      </p:sp>
      <p:sp>
        <p:nvSpPr>
          <p:cNvPr id="101378" name="AutoShape 2" descr="クリックすると新しいウィンドウで開きます"/>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latin typeface="メイリオ" pitchFamily="50" charset="-128"/>
                <a:ea typeface="メイリオ" pitchFamily="50" charset="-128"/>
              </a:rPr>
              <a:t>携帯電話のかかりにくさ</a:t>
            </a:r>
            <a:endParaRPr kumimoji="1" lang="ja-JP" altLang="en-US"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467544" y="1772816"/>
            <a:ext cx="8424936" cy="4752528"/>
          </a:xfrm>
        </p:spPr>
        <p:txBody>
          <a:bodyPr>
            <a:normAutofit/>
          </a:bodyPr>
          <a:lstStyle/>
          <a:p>
            <a:r>
              <a:rPr lang="ja-JP" altLang="en-US" sz="2800" dirty="0" smtClean="0">
                <a:solidFill>
                  <a:schemeClr val="tx2"/>
                </a:solidFill>
                <a:latin typeface="メイリオ" pitchFamily="50" charset="-128"/>
                <a:ea typeface="メイリオ" pitchFamily="50" charset="-128"/>
              </a:rPr>
              <a:t>携帯電話での通話は，アンテナから先の回線</a:t>
            </a:r>
            <a:r>
              <a:rPr lang="en-US" altLang="ja-JP" sz="2800" dirty="0" smtClean="0">
                <a:solidFill>
                  <a:schemeClr val="tx2"/>
                </a:solidFill>
                <a:latin typeface="メイリオ" pitchFamily="50" charset="-128"/>
                <a:ea typeface="メイリオ" pitchFamily="50" charset="-128"/>
              </a:rPr>
              <a:t>(</a:t>
            </a:r>
            <a:r>
              <a:rPr lang="ja-JP" altLang="en-US" sz="2800" dirty="0" smtClean="0">
                <a:solidFill>
                  <a:schemeClr val="tx2"/>
                </a:solidFill>
                <a:latin typeface="メイリオ" pitchFamily="50" charset="-128"/>
                <a:ea typeface="メイリオ" pitchFamily="50" charset="-128"/>
              </a:rPr>
              <a:t>有線</a:t>
            </a:r>
            <a:r>
              <a:rPr lang="en-US" altLang="ja-JP" sz="2800" dirty="0" smtClean="0">
                <a:solidFill>
                  <a:schemeClr val="tx2"/>
                </a:solidFill>
                <a:latin typeface="メイリオ" pitchFamily="50" charset="-128"/>
                <a:ea typeface="メイリオ" pitchFamily="50" charset="-128"/>
              </a:rPr>
              <a:t>)</a:t>
            </a:r>
            <a:r>
              <a:rPr lang="ja-JP" altLang="en-US" sz="2800" dirty="0" smtClean="0">
                <a:solidFill>
                  <a:schemeClr val="tx2"/>
                </a:solidFill>
                <a:latin typeface="メイリオ" pitchFamily="50" charset="-128"/>
                <a:ea typeface="メイリオ" pitchFamily="50" charset="-128"/>
              </a:rPr>
              <a:t>が必要</a:t>
            </a:r>
            <a:endParaRPr lang="en-US" altLang="ja-JP" sz="2800" dirty="0" smtClean="0">
              <a:solidFill>
                <a:schemeClr val="tx2"/>
              </a:solidFill>
              <a:latin typeface="メイリオ" pitchFamily="50" charset="-128"/>
              <a:ea typeface="メイリオ" pitchFamily="50" charset="-128"/>
            </a:endParaRPr>
          </a:p>
          <a:p>
            <a:pPr lvl="1"/>
            <a:r>
              <a:rPr lang="ja-JP" altLang="en-US" dirty="0" smtClean="0">
                <a:solidFill>
                  <a:schemeClr val="tx2"/>
                </a:solidFill>
                <a:latin typeface="メイリオ" pitchFamily="50" charset="-128"/>
                <a:ea typeface="メイリオ" pitchFamily="50" charset="-128"/>
              </a:rPr>
              <a:t>回線が全て埋まっていれば，通話要求は拒否される</a:t>
            </a:r>
            <a:endParaRPr lang="en-US" altLang="ja-JP"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通話要求が受け付けられない</a:t>
            </a:r>
            <a:endParaRPr lang="en-US" altLang="ja-JP" sz="2800" dirty="0" smtClean="0">
              <a:solidFill>
                <a:schemeClr val="tx2"/>
              </a:solidFill>
              <a:latin typeface="メイリオ" pitchFamily="50" charset="-128"/>
              <a:ea typeface="メイリオ" pitchFamily="50" charset="-128"/>
            </a:endParaRPr>
          </a:p>
          <a:p>
            <a:pPr lvl="1"/>
            <a:r>
              <a:rPr lang="ja-JP" altLang="en-US" dirty="0" smtClean="0">
                <a:solidFill>
                  <a:schemeClr val="tx2"/>
                </a:solidFill>
                <a:latin typeface="メイリオ" pitchFamily="50" charset="-128"/>
                <a:ea typeface="メイリオ" pitchFamily="50" charset="-128"/>
              </a:rPr>
              <a:t>サービスが悪すぎ！</a:t>
            </a:r>
            <a:endParaRPr lang="en-US" altLang="ja-JP" dirty="0" smtClean="0">
              <a:solidFill>
                <a:schemeClr val="tx2"/>
              </a:solidFill>
              <a:latin typeface="メイリオ" pitchFamily="50" charset="-128"/>
              <a:ea typeface="メイリオ" pitchFamily="50" charset="-128"/>
            </a:endParaRPr>
          </a:p>
          <a:p>
            <a:pPr lvl="1"/>
            <a:r>
              <a:rPr lang="ja-JP" altLang="en-US" dirty="0" smtClean="0">
                <a:solidFill>
                  <a:schemeClr val="tx2"/>
                </a:solidFill>
                <a:latin typeface="メイリオ" pitchFamily="50" charset="-128"/>
                <a:ea typeface="メイリオ" pitchFamily="50" charset="-128"/>
              </a:rPr>
              <a:t>他の会社に変えよう！　とならないように</a:t>
            </a:r>
            <a:endParaRPr lang="en-US" altLang="ja-JP" dirty="0" smtClean="0">
              <a:solidFill>
                <a:schemeClr val="tx2"/>
              </a:solidFill>
              <a:latin typeface="メイリオ" pitchFamily="50" charset="-128"/>
              <a:ea typeface="メイリオ" pitchFamily="50" charset="-128"/>
            </a:endParaRPr>
          </a:p>
          <a:p>
            <a:endParaRPr lang="en-US" altLang="ja-JP" sz="28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回線を増設したいが，どのくらい増やせばよい？</a:t>
            </a:r>
            <a:endParaRPr lang="en-US" altLang="ja-JP" sz="2800" dirty="0" smtClean="0">
              <a:solidFill>
                <a:schemeClr val="tx2"/>
              </a:solidFill>
              <a:latin typeface="メイリオ" pitchFamily="50" charset="-128"/>
              <a:ea typeface="メイリオ" pitchFamily="50" charset="-128"/>
            </a:endParaRPr>
          </a:p>
          <a:p>
            <a:pPr>
              <a:buNone/>
            </a:pPr>
            <a:r>
              <a:rPr lang="ja-JP" altLang="en-US" sz="2800" dirty="0" smtClean="0">
                <a:solidFill>
                  <a:schemeClr val="tx2"/>
                </a:solidFill>
                <a:latin typeface="メイリオ" pitchFamily="50" charset="-128"/>
                <a:ea typeface="メイリオ" pitchFamily="50" charset="-128"/>
              </a:rPr>
              <a:t>　→ まずは現状分析を！</a:t>
            </a:r>
            <a:endParaRPr lang="en-US" altLang="ja-JP" sz="2800" dirty="0" smtClean="0">
              <a:solidFill>
                <a:schemeClr val="tx2"/>
              </a:solidFill>
              <a:latin typeface="メイリオ" pitchFamily="50" charset="-128"/>
              <a:ea typeface="メイリオ" pitchFamily="50" charset="-128"/>
            </a:endParaRPr>
          </a:p>
        </p:txBody>
      </p:sp>
      <p:sp>
        <p:nvSpPr>
          <p:cNvPr id="4" name="正方形/長方形 3"/>
          <p:cNvSpPr/>
          <p:nvPr/>
        </p:nvSpPr>
        <p:spPr>
          <a:xfrm>
            <a:off x="7884368" y="56818"/>
            <a:ext cx="1210588" cy="707886"/>
          </a:xfrm>
          <a:prstGeom prst="rect">
            <a:avLst/>
          </a:prstGeom>
          <a:ln w="22225">
            <a:solidFill>
              <a:srgbClr val="C00000"/>
            </a:solidFill>
          </a:ln>
        </p:spPr>
        <p:txBody>
          <a:bodyPr wrap="none">
            <a:spAutoFit/>
          </a:bodyPr>
          <a:lstStyle/>
          <a:p>
            <a:r>
              <a:rPr lang="ja-JP" altLang="en-US" sz="2000" b="1" dirty="0" smtClean="0">
                <a:solidFill>
                  <a:schemeClr val="tx2"/>
                </a:solidFill>
                <a:latin typeface="メイリオ" pitchFamily="50" charset="-128"/>
                <a:ea typeface="メイリオ" pitchFamily="50" charset="-128"/>
              </a:rPr>
              <a:t>テキスト</a:t>
            </a:r>
            <a:endParaRPr lang="en-US" altLang="ja-JP" sz="2000" b="1" dirty="0" smtClean="0">
              <a:solidFill>
                <a:schemeClr val="tx2"/>
              </a:solidFill>
              <a:latin typeface="メイリオ" pitchFamily="50" charset="-128"/>
              <a:ea typeface="メイリオ" pitchFamily="50" charset="-128"/>
            </a:endParaRPr>
          </a:p>
          <a:p>
            <a:r>
              <a:rPr lang="en-US" altLang="ja-JP" sz="2000" b="1" dirty="0" smtClean="0">
                <a:solidFill>
                  <a:schemeClr val="tx2"/>
                </a:solidFill>
                <a:latin typeface="メイリオ" pitchFamily="50" charset="-128"/>
                <a:ea typeface="メイリオ" pitchFamily="50" charset="-128"/>
              </a:rPr>
              <a:t>P.258</a:t>
            </a:r>
            <a:r>
              <a:rPr lang="ja-JP" altLang="en-US" sz="2000" b="1" dirty="0" smtClean="0">
                <a:solidFill>
                  <a:schemeClr val="tx2"/>
                </a:solidFill>
                <a:latin typeface="メイリオ" pitchFamily="50" charset="-128"/>
                <a:ea typeface="メイリオ" pitchFamily="50" charset="-128"/>
              </a:rPr>
              <a:t>～</a:t>
            </a:r>
            <a:endParaRPr lang="ja-JP" altLang="en-US" sz="2000" b="1" dirty="0">
              <a:solidFill>
                <a:schemeClr val="tx2"/>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latin typeface="メイリオ" pitchFamily="50" charset="-128"/>
                <a:ea typeface="メイリオ" pitchFamily="50" charset="-128"/>
              </a:rPr>
              <a:t>携帯電話の呼損率</a:t>
            </a:r>
            <a:endParaRPr kumimoji="1" lang="ja-JP" altLang="en-US"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467544" y="1772816"/>
            <a:ext cx="8424936" cy="4752528"/>
          </a:xfrm>
        </p:spPr>
        <p:txBody>
          <a:bodyPr>
            <a:normAutofit/>
          </a:bodyPr>
          <a:lstStyle/>
          <a:p>
            <a:r>
              <a:rPr lang="ja-JP" altLang="en-US" sz="2800" dirty="0" smtClean="0">
                <a:solidFill>
                  <a:schemeClr val="tx2"/>
                </a:solidFill>
                <a:latin typeface="メイリオ" pitchFamily="50" charset="-128"/>
                <a:ea typeface="メイリオ" pitchFamily="50" charset="-128"/>
              </a:rPr>
              <a:t>呼損率：</a:t>
            </a:r>
            <a:endParaRPr lang="en-US" altLang="ja-JP" sz="2800" dirty="0" smtClean="0">
              <a:solidFill>
                <a:schemeClr val="tx2"/>
              </a:solidFill>
              <a:latin typeface="メイリオ" pitchFamily="50" charset="-128"/>
              <a:ea typeface="メイリオ" pitchFamily="50" charset="-128"/>
            </a:endParaRPr>
          </a:p>
          <a:p>
            <a:pPr lvl="1"/>
            <a:r>
              <a:rPr lang="ja-JP" altLang="en-US" dirty="0" smtClean="0">
                <a:solidFill>
                  <a:schemeClr val="tx2"/>
                </a:solidFill>
                <a:latin typeface="メイリオ" pitchFamily="50" charset="-128"/>
                <a:ea typeface="メイリオ" pitchFamily="50" charset="-128"/>
              </a:rPr>
              <a:t>全通話要求回数のうち，つながらなかった通話要求の数</a:t>
            </a:r>
            <a:endParaRPr lang="en-US" altLang="ja-JP" dirty="0" smtClean="0">
              <a:solidFill>
                <a:schemeClr val="tx2"/>
              </a:solidFill>
              <a:latin typeface="メイリオ" pitchFamily="50" charset="-128"/>
              <a:ea typeface="メイリオ" pitchFamily="50" charset="-128"/>
            </a:endParaRPr>
          </a:p>
          <a:p>
            <a:pPr lvl="1"/>
            <a:r>
              <a:rPr lang="en-US" altLang="ja-JP" dirty="0" smtClean="0">
                <a:solidFill>
                  <a:schemeClr val="tx2"/>
                </a:solidFill>
                <a:latin typeface="メイリオ" pitchFamily="50" charset="-128"/>
                <a:ea typeface="メイリオ" pitchFamily="50" charset="-128"/>
              </a:rPr>
              <a:t>1</a:t>
            </a:r>
            <a:r>
              <a:rPr lang="ja-JP" altLang="en-US" dirty="0" smtClean="0">
                <a:solidFill>
                  <a:schemeClr val="tx2"/>
                </a:solidFill>
                <a:latin typeface="メイリオ" pitchFamily="50" charset="-128"/>
                <a:ea typeface="メイリオ" pitchFamily="50" charset="-128"/>
              </a:rPr>
              <a:t>日のうちで全ての回線が使用中である時間比率</a:t>
            </a:r>
            <a:endParaRPr lang="en-US" altLang="ja-JP"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回線使用状況は確率変動する</a:t>
            </a:r>
            <a:endParaRPr lang="en-US" altLang="ja-JP" sz="2800" dirty="0" smtClean="0">
              <a:solidFill>
                <a:schemeClr val="tx2"/>
              </a:solidFill>
              <a:latin typeface="メイリオ" pitchFamily="50" charset="-128"/>
              <a:ea typeface="メイリオ" pitchFamily="50" charset="-128"/>
            </a:endParaRPr>
          </a:p>
          <a:p>
            <a:pPr>
              <a:spcBef>
                <a:spcPts val="0"/>
              </a:spcBef>
              <a:buNone/>
            </a:pPr>
            <a:r>
              <a:rPr lang="ja-JP" altLang="en-US" sz="2800" dirty="0" smtClean="0">
                <a:solidFill>
                  <a:schemeClr val="tx2"/>
                </a:solidFill>
                <a:latin typeface="メイリオ" pitchFamily="50" charset="-128"/>
                <a:ea typeface="メイリオ" pitchFamily="50" charset="-128"/>
              </a:rPr>
              <a:t>　→ 全回線通話中の確率がわかれば</a:t>
            </a:r>
            <a:r>
              <a:rPr lang="en-US" altLang="ja-JP" sz="2800" dirty="0" smtClean="0">
                <a:solidFill>
                  <a:schemeClr val="tx2"/>
                </a:solidFill>
                <a:latin typeface="メイリオ" pitchFamily="50" charset="-128"/>
                <a:ea typeface="メイリオ" pitchFamily="50" charset="-128"/>
              </a:rPr>
              <a:t>OK</a:t>
            </a:r>
          </a:p>
        </p:txBody>
      </p:sp>
      <p:pic>
        <p:nvPicPr>
          <p:cNvPr id="38913" name="Picture 1"/>
          <p:cNvPicPr>
            <a:picLocks noChangeAspect="1" noChangeArrowheads="1"/>
          </p:cNvPicPr>
          <p:nvPr/>
        </p:nvPicPr>
        <p:blipFill>
          <a:blip r:embed="rId3" cstate="print"/>
          <a:srcRect/>
          <a:stretch>
            <a:fillRect/>
          </a:stretch>
        </p:blipFill>
        <p:spPr bwMode="auto">
          <a:xfrm>
            <a:off x="755576" y="4530527"/>
            <a:ext cx="7715073" cy="22108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5944" y="228600"/>
            <a:ext cx="8586536" cy="990600"/>
          </a:xfrm>
        </p:spPr>
        <p:txBody>
          <a:bodyPr>
            <a:normAutofit fontScale="90000"/>
          </a:bodyPr>
          <a:lstStyle/>
          <a:p>
            <a:r>
              <a:rPr kumimoji="1" lang="ja-JP" altLang="en-US" dirty="0" smtClean="0">
                <a:latin typeface="メイリオ" pitchFamily="50" charset="-128"/>
                <a:ea typeface="メイリオ" pitchFamily="50" charset="-128"/>
              </a:rPr>
              <a:t>使用回線数算出のための確率モデル</a:t>
            </a:r>
            <a:endParaRPr kumimoji="1" lang="ja-JP" altLang="en-US"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467544" y="1772816"/>
            <a:ext cx="8424936" cy="4752528"/>
          </a:xfrm>
        </p:spPr>
        <p:txBody>
          <a:bodyPr>
            <a:normAutofit/>
          </a:bodyPr>
          <a:lstStyle/>
          <a:p>
            <a:endParaRPr lang="en-US" altLang="ja-JP" sz="2800" dirty="0" smtClean="0">
              <a:solidFill>
                <a:schemeClr val="tx2"/>
              </a:solidFill>
              <a:latin typeface="メイリオ" pitchFamily="50" charset="-128"/>
              <a:ea typeface="メイリオ" pitchFamily="50" charset="-128"/>
            </a:endParaRPr>
          </a:p>
          <a:p>
            <a:endParaRPr lang="en-US" altLang="ja-JP" sz="2800" dirty="0" smtClean="0">
              <a:solidFill>
                <a:schemeClr val="tx2"/>
              </a:solidFill>
              <a:latin typeface="メイリオ" pitchFamily="50" charset="-128"/>
              <a:ea typeface="メイリオ" pitchFamily="50" charset="-128"/>
            </a:endParaRPr>
          </a:p>
          <a:p>
            <a:endParaRPr lang="en-US" altLang="ja-JP" sz="2800" dirty="0" smtClean="0">
              <a:solidFill>
                <a:schemeClr val="tx2"/>
              </a:solidFill>
              <a:latin typeface="メイリオ" pitchFamily="50" charset="-128"/>
              <a:ea typeface="メイリオ" pitchFamily="50" charset="-128"/>
            </a:endParaRPr>
          </a:p>
          <a:p>
            <a:endParaRPr lang="en-US" altLang="ja-JP" sz="2800" dirty="0" smtClean="0">
              <a:solidFill>
                <a:schemeClr val="tx2"/>
              </a:solidFill>
              <a:latin typeface="メイリオ" pitchFamily="50" charset="-128"/>
              <a:ea typeface="メイリオ" pitchFamily="50" charset="-128"/>
            </a:endParaRPr>
          </a:p>
          <a:p>
            <a:endParaRPr lang="en-US" altLang="ja-JP" sz="2800" dirty="0" smtClean="0">
              <a:solidFill>
                <a:schemeClr val="tx2"/>
              </a:solidFill>
              <a:latin typeface="メイリオ" pitchFamily="50" charset="-128"/>
              <a:ea typeface="メイリオ" pitchFamily="50" charset="-128"/>
            </a:endParaRPr>
          </a:p>
          <a:p>
            <a:endParaRPr lang="en-US" altLang="ja-JP" sz="28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平衡状態ならば</a:t>
            </a:r>
            <a:r>
              <a:rPr lang="en-US" altLang="ja-JP" sz="2800" dirty="0" smtClean="0">
                <a:solidFill>
                  <a:schemeClr val="tx2"/>
                </a:solidFill>
                <a:latin typeface="メイリオ" pitchFamily="50" charset="-128"/>
                <a:ea typeface="メイリオ" pitchFamily="50" charset="-128"/>
              </a:rPr>
              <a:t>…</a:t>
            </a:r>
          </a:p>
        </p:txBody>
      </p:sp>
      <p:pic>
        <p:nvPicPr>
          <p:cNvPr id="36865" name="Picture 1"/>
          <p:cNvPicPr>
            <a:picLocks noChangeAspect="1" noChangeArrowheads="1"/>
          </p:cNvPicPr>
          <p:nvPr/>
        </p:nvPicPr>
        <p:blipFill>
          <a:blip r:embed="rId3" cstate="print"/>
          <a:srcRect/>
          <a:stretch>
            <a:fillRect/>
          </a:stretch>
        </p:blipFill>
        <p:spPr bwMode="auto">
          <a:xfrm>
            <a:off x="2267744" y="1844824"/>
            <a:ext cx="2952328" cy="1128831"/>
          </a:xfrm>
          <a:prstGeom prst="rect">
            <a:avLst/>
          </a:prstGeom>
          <a:noFill/>
          <a:ln w="9525">
            <a:noFill/>
            <a:miter lim="800000"/>
            <a:headEnd/>
            <a:tailEnd/>
          </a:ln>
        </p:spPr>
      </p:pic>
      <p:pic>
        <p:nvPicPr>
          <p:cNvPr id="36866" name="Picture 2"/>
          <p:cNvPicPr>
            <a:picLocks noChangeAspect="1" noChangeArrowheads="1"/>
          </p:cNvPicPr>
          <p:nvPr/>
        </p:nvPicPr>
        <p:blipFill>
          <a:blip r:embed="rId4" cstate="print"/>
          <a:srcRect/>
          <a:stretch>
            <a:fillRect/>
          </a:stretch>
        </p:blipFill>
        <p:spPr bwMode="auto">
          <a:xfrm>
            <a:off x="2267744" y="3429000"/>
            <a:ext cx="2952328" cy="1154623"/>
          </a:xfrm>
          <a:prstGeom prst="rect">
            <a:avLst/>
          </a:prstGeom>
          <a:noFill/>
          <a:ln w="9525">
            <a:noFill/>
            <a:miter lim="800000"/>
            <a:headEnd/>
            <a:tailEnd/>
          </a:ln>
        </p:spPr>
      </p:pic>
      <p:sp>
        <p:nvSpPr>
          <p:cNvPr id="6" name="上矢印 5"/>
          <p:cNvSpPr/>
          <p:nvPr/>
        </p:nvSpPr>
        <p:spPr>
          <a:xfrm>
            <a:off x="3059832" y="2924944"/>
            <a:ext cx="288032" cy="504056"/>
          </a:xfrm>
          <a:prstGeom prst="upArrow">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上矢印 6"/>
          <p:cNvSpPr/>
          <p:nvPr/>
        </p:nvSpPr>
        <p:spPr>
          <a:xfrm flipV="1">
            <a:off x="4211960" y="2924944"/>
            <a:ext cx="288032" cy="504056"/>
          </a:xfrm>
          <a:prstGeom prst="upArrow">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1376485" y="2996952"/>
            <a:ext cx="1611339" cy="400110"/>
          </a:xfrm>
          <a:prstGeom prst="rect">
            <a:avLst/>
          </a:prstGeom>
        </p:spPr>
        <p:txBody>
          <a:bodyPr wrap="none">
            <a:spAutoFit/>
          </a:bodyPr>
          <a:lstStyle/>
          <a:p>
            <a:r>
              <a:rPr lang="ja-JP" altLang="en-US" sz="2000" b="1" dirty="0" smtClean="0">
                <a:solidFill>
                  <a:schemeClr val="tx2"/>
                </a:solidFill>
                <a:latin typeface="メイリオ" pitchFamily="50" charset="-128"/>
                <a:ea typeface="メイリオ" pitchFamily="50" charset="-128"/>
              </a:rPr>
              <a:t>通話要求：</a:t>
            </a:r>
            <a:r>
              <a:rPr lang="en-US" altLang="ja-JP" sz="2000" b="1" dirty="0" smtClean="0">
                <a:solidFill>
                  <a:schemeClr val="tx2"/>
                </a:solidFill>
                <a:latin typeface="メイリオ" pitchFamily="50" charset="-128"/>
                <a:ea typeface="メイリオ" pitchFamily="50" charset="-128"/>
              </a:rPr>
              <a:t>λ</a:t>
            </a:r>
            <a:endParaRPr lang="ja-JP" altLang="en-US" sz="2000" b="1" dirty="0"/>
          </a:p>
        </p:txBody>
      </p:sp>
      <p:sp>
        <p:nvSpPr>
          <p:cNvPr id="9" name="正方形/長方形 8"/>
          <p:cNvSpPr/>
          <p:nvPr/>
        </p:nvSpPr>
        <p:spPr>
          <a:xfrm>
            <a:off x="4544837" y="2996952"/>
            <a:ext cx="2056204" cy="400110"/>
          </a:xfrm>
          <a:prstGeom prst="rect">
            <a:avLst/>
          </a:prstGeom>
        </p:spPr>
        <p:txBody>
          <a:bodyPr wrap="none">
            <a:spAutoFit/>
          </a:bodyPr>
          <a:lstStyle/>
          <a:p>
            <a:r>
              <a:rPr lang="ja-JP" altLang="en-US" sz="2000" b="1" dirty="0" smtClean="0">
                <a:solidFill>
                  <a:schemeClr val="tx2"/>
                </a:solidFill>
                <a:latin typeface="メイリオ" pitchFamily="50" charset="-128"/>
                <a:ea typeface="メイリオ" pitchFamily="50" charset="-128"/>
              </a:rPr>
              <a:t>通話終了：</a:t>
            </a:r>
            <a:r>
              <a:rPr lang="en-US" altLang="ja-JP" sz="2000" b="1" dirty="0" smtClean="0">
                <a:solidFill>
                  <a:schemeClr val="tx2"/>
                </a:solidFill>
                <a:latin typeface="メイリオ" pitchFamily="50" charset="-128"/>
                <a:ea typeface="メイリオ" pitchFamily="50" charset="-128"/>
              </a:rPr>
              <a:t>k/m</a:t>
            </a:r>
            <a:endParaRPr lang="ja-JP" altLang="en-US" sz="2000" b="1" dirty="0"/>
          </a:p>
        </p:txBody>
      </p:sp>
      <p:sp>
        <p:nvSpPr>
          <p:cNvPr id="10" name="正方形/長方形 9"/>
          <p:cNvSpPr/>
          <p:nvPr/>
        </p:nvSpPr>
        <p:spPr>
          <a:xfrm>
            <a:off x="5220072" y="2073042"/>
            <a:ext cx="2396810" cy="707886"/>
          </a:xfrm>
          <a:prstGeom prst="rect">
            <a:avLst/>
          </a:prstGeom>
        </p:spPr>
        <p:txBody>
          <a:bodyPr wrap="none">
            <a:spAutoFit/>
          </a:bodyPr>
          <a:lstStyle/>
          <a:p>
            <a:r>
              <a:rPr lang="en-US" altLang="ja-JP" sz="2000" b="1" dirty="0" smtClean="0">
                <a:solidFill>
                  <a:schemeClr val="tx2"/>
                </a:solidFill>
                <a:latin typeface="メイリオ" pitchFamily="50" charset="-128"/>
                <a:ea typeface="メイリオ" pitchFamily="50" charset="-128"/>
              </a:rPr>
              <a:t>k</a:t>
            </a:r>
            <a:r>
              <a:rPr lang="ja-JP" altLang="en-US" sz="2000" b="1" dirty="0" smtClean="0">
                <a:solidFill>
                  <a:schemeClr val="tx2"/>
                </a:solidFill>
                <a:latin typeface="メイリオ" pitchFamily="50" charset="-128"/>
                <a:ea typeface="メイリオ" pitchFamily="50" charset="-128"/>
              </a:rPr>
              <a:t>回線使用している</a:t>
            </a:r>
            <a:endParaRPr lang="en-US" altLang="ja-JP" sz="2000" b="1" dirty="0" smtClean="0">
              <a:solidFill>
                <a:schemeClr val="tx2"/>
              </a:solidFill>
              <a:latin typeface="メイリオ" pitchFamily="50" charset="-128"/>
              <a:ea typeface="メイリオ" pitchFamily="50" charset="-128"/>
            </a:endParaRPr>
          </a:p>
          <a:p>
            <a:r>
              <a:rPr lang="ja-JP" altLang="en-US" sz="2000" b="1" dirty="0" smtClean="0">
                <a:solidFill>
                  <a:schemeClr val="tx2"/>
                </a:solidFill>
                <a:latin typeface="メイリオ" pitchFamily="50" charset="-128"/>
                <a:ea typeface="メイリオ" pitchFamily="50" charset="-128"/>
              </a:rPr>
              <a:t>確率：</a:t>
            </a:r>
            <a:r>
              <a:rPr lang="en-US" altLang="ja-JP" sz="2000" b="1" dirty="0" err="1" smtClean="0">
                <a:solidFill>
                  <a:schemeClr val="tx2"/>
                </a:solidFill>
                <a:latin typeface="メイリオ" pitchFamily="50" charset="-128"/>
                <a:ea typeface="メイリオ" pitchFamily="50" charset="-128"/>
              </a:rPr>
              <a:t>p</a:t>
            </a:r>
            <a:r>
              <a:rPr lang="en-US" altLang="ja-JP" sz="2000" b="1" baseline="-25000" dirty="0" err="1" smtClean="0">
                <a:solidFill>
                  <a:schemeClr val="tx2"/>
                </a:solidFill>
                <a:latin typeface="メイリオ" pitchFamily="50" charset="-128"/>
                <a:ea typeface="メイリオ" pitchFamily="50" charset="-128"/>
              </a:rPr>
              <a:t>k</a:t>
            </a:r>
            <a:endParaRPr lang="ja-JP" altLang="en-US" sz="2000" baseline="-25000" dirty="0"/>
          </a:p>
        </p:txBody>
      </p:sp>
      <p:sp>
        <p:nvSpPr>
          <p:cNvPr id="11" name="正方形/長方形 10"/>
          <p:cNvSpPr/>
          <p:nvPr/>
        </p:nvSpPr>
        <p:spPr>
          <a:xfrm>
            <a:off x="6588224" y="2996952"/>
            <a:ext cx="1983235" cy="400110"/>
          </a:xfrm>
          <a:prstGeom prst="rect">
            <a:avLst/>
          </a:prstGeom>
        </p:spPr>
        <p:txBody>
          <a:bodyPr wrap="none">
            <a:spAutoFit/>
          </a:bodyPr>
          <a:lstStyle/>
          <a:p>
            <a:r>
              <a:rPr lang="en-US" altLang="ja-JP" sz="2000" b="1" dirty="0" smtClean="0">
                <a:solidFill>
                  <a:schemeClr val="tx2"/>
                </a:solidFill>
                <a:latin typeface="メイリオ" pitchFamily="50" charset="-128"/>
                <a:ea typeface="メイリオ" pitchFamily="50" charset="-128"/>
              </a:rPr>
              <a:t>(m</a:t>
            </a:r>
            <a:r>
              <a:rPr lang="ja-JP" altLang="en-US" sz="2000" b="1" dirty="0" smtClean="0">
                <a:solidFill>
                  <a:schemeClr val="tx2"/>
                </a:solidFill>
                <a:latin typeface="メイリオ" pitchFamily="50" charset="-128"/>
                <a:ea typeface="メイリオ" pitchFamily="50" charset="-128"/>
              </a:rPr>
              <a:t>：通話時間</a:t>
            </a:r>
            <a:r>
              <a:rPr lang="en-US" altLang="ja-JP" sz="2000" b="1" dirty="0" smtClean="0">
                <a:solidFill>
                  <a:schemeClr val="tx2"/>
                </a:solidFill>
                <a:latin typeface="メイリオ" pitchFamily="50" charset="-128"/>
                <a:ea typeface="メイリオ" pitchFamily="50" charset="-128"/>
              </a:rPr>
              <a:t>)</a:t>
            </a:r>
            <a:endParaRPr lang="ja-JP" altLang="en-US" sz="2000" dirty="0"/>
          </a:p>
        </p:txBody>
      </p:sp>
      <p:sp>
        <p:nvSpPr>
          <p:cNvPr id="12" name="正方形/長方形 11"/>
          <p:cNvSpPr/>
          <p:nvPr/>
        </p:nvSpPr>
        <p:spPr>
          <a:xfrm>
            <a:off x="5220072" y="3645024"/>
            <a:ext cx="2690160" cy="707886"/>
          </a:xfrm>
          <a:prstGeom prst="rect">
            <a:avLst/>
          </a:prstGeom>
        </p:spPr>
        <p:txBody>
          <a:bodyPr wrap="none">
            <a:spAutoFit/>
          </a:bodyPr>
          <a:lstStyle/>
          <a:p>
            <a:r>
              <a:rPr lang="en-US" altLang="ja-JP" sz="2000" b="1" dirty="0" smtClean="0">
                <a:solidFill>
                  <a:schemeClr val="tx2"/>
                </a:solidFill>
                <a:latin typeface="メイリオ" pitchFamily="50" charset="-128"/>
                <a:ea typeface="メイリオ" pitchFamily="50" charset="-128"/>
              </a:rPr>
              <a:t>k-1</a:t>
            </a:r>
            <a:r>
              <a:rPr lang="ja-JP" altLang="en-US" sz="2000" b="1" dirty="0" smtClean="0">
                <a:solidFill>
                  <a:schemeClr val="tx2"/>
                </a:solidFill>
                <a:latin typeface="メイリオ" pitchFamily="50" charset="-128"/>
                <a:ea typeface="メイリオ" pitchFamily="50" charset="-128"/>
              </a:rPr>
              <a:t>回線使用している</a:t>
            </a:r>
            <a:endParaRPr lang="en-US" altLang="ja-JP" sz="2000" b="1" dirty="0" smtClean="0">
              <a:solidFill>
                <a:schemeClr val="tx2"/>
              </a:solidFill>
              <a:latin typeface="メイリオ" pitchFamily="50" charset="-128"/>
              <a:ea typeface="メイリオ" pitchFamily="50" charset="-128"/>
            </a:endParaRPr>
          </a:p>
          <a:p>
            <a:r>
              <a:rPr lang="ja-JP" altLang="en-US" sz="2000" b="1" dirty="0" smtClean="0">
                <a:solidFill>
                  <a:schemeClr val="tx2"/>
                </a:solidFill>
                <a:latin typeface="メイリオ" pitchFamily="50" charset="-128"/>
                <a:ea typeface="メイリオ" pitchFamily="50" charset="-128"/>
              </a:rPr>
              <a:t>確率：</a:t>
            </a:r>
            <a:r>
              <a:rPr lang="en-US" altLang="ja-JP" sz="2000" b="1" dirty="0" smtClean="0">
                <a:solidFill>
                  <a:schemeClr val="tx2"/>
                </a:solidFill>
                <a:latin typeface="メイリオ" pitchFamily="50" charset="-128"/>
                <a:ea typeface="メイリオ" pitchFamily="50" charset="-128"/>
              </a:rPr>
              <a:t>p</a:t>
            </a:r>
            <a:r>
              <a:rPr lang="en-US" altLang="ja-JP" sz="2000" b="1" baseline="-25000" dirty="0" smtClean="0">
                <a:solidFill>
                  <a:schemeClr val="tx2"/>
                </a:solidFill>
                <a:latin typeface="メイリオ" pitchFamily="50" charset="-128"/>
                <a:ea typeface="メイリオ" pitchFamily="50" charset="-128"/>
              </a:rPr>
              <a:t>k-1</a:t>
            </a:r>
            <a:endParaRPr lang="ja-JP" altLang="en-US" sz="2000" baseline="-25000" dirty="0"/>
          </a:p>
        </p:txBody>
      </p:sp>
      <p:pic>
        <p:nvPicPr>
          <p:cNvPr id="10242" name="Picture 2"/>
          <p:cNvPicPr>
            <a:picLocks noChangeAspect="1" noChangeArrowheads="1"/>
          </p:cNvPicPr>
          <p:nvPr/>
        </p:nvPicPr>
        <p:blipFill>
          <a:blip r:embed="rId5" cstate="print"/>
          <a:srcRect/>
          <a:stretch>
            <a:fillRect/>
          </a:stretch>
        </p:blipFill>
        <p:spPr bwMode="auto">
          <a:xfrm>
            <a:off x="1962497" y="5373216"/>
            <a:ext cx="5057775" cy="857250"/>
          </a:xfrm>
          <a:prstGeom prst="rect">
            <a:avLst/>
          </a:prstGeom>
          <a:noFill/>
          <a:ln w="25400">
            <a:solidFill>
              <a:srgbClr val="C00000"/>
            </a:solid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5944" y="228600"/>
            <a:ext cx="8586536" cy="990600"/>
          </a:xfrm>
        </p:spPr>
        <p:txBody>
          <a:bodyPr>
            <a:normAutofit/>
          </a:bodyPr>
          <a:lstStyle/>
          <a:p>
            <a:r>
              <a:rPr kumimoji="1" lang="ja-JP" altLang="en-US" dirty="0" smtClean="0">
                <a:latin typeface="メイリオ" pitchFamily="50" charset="-128"/>
                <a:ea typeface="メイリオ" pitchFamily="50" charset="-128"/>
              </a:rPr>
              <a:t>呼損率の公式</a:t>
            </a:r>
            <a:r>
              <a:rPr kumimoji="1" lang="en-US" altLang="ja-JP" dirty="0" smtClean="0">
                <a:latin typeface="メイリオ" pitchFamily="50" charset="-128"/>
                <a:ea typeface="メイリオ" pitchFamily="50" charset="-128"/>
              </a:rPr>
              <a:t>(</a:t>
            </a:r>
            <a:r>
              <a:rPr lang="ja-JP" altLang="en-US" dirty="0" smtClean="0">
                <a:latin typeface="メイリオ" pitchFamily="50" charset="-128"/>
                <a:ea typeface="メイリオ" pitchFamily="50" charset="-128"/>
              </a:rPr>
              <a:t>アーランの呼損式</a:t>
            </a:r>
            <a:r>
              <a:rPr lang="en-US" altLang="ja-JP" dirty="0" smtClean="0">
                <a:latin typeface="メイリオ" pitchFamily="50" charset="-128"/>
                <a:ea typeface="メイリオ" pitchFamily="50" charset="-128"/>
              </a:rPr>
              <a:t>)</a:t>
            </a:r>
            <a:endParaRPr kumimoji="1" lang="ja-JP" altLang="en-US"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467544" y="1772816"/>
            <a:ext cx="8424936" cy="4752528"/>
          </a:xfrm>
        </p:spPr>
        <p:txBody>
          <a:bodyPr>
            <a:normAutofit/>
          </a:bodyPr>
          <a:lstStyle/>
          <a:p>
            <a:r>
              <a:rPr lang="en-US" altLang="ja-JP" sz="2800" dirty="0" smtClean="0">
                <a:solidFill>
                  <a:schemeClr val="tx2"/>
                </a:solidFill>
                <a:latin typeface="メイリオ" pitchFamily="50" charset="-128"/>
                <a:ea typeface="メイリオ" pitchFamily="50" charset="-128"/>
              </a:rPr>
              <a:t>a=</a:t>
            </a:r>
            <a:r>
              <a:rPr lang="en-US" altLang="ja-JP" sz="2800" dirty="0" err="1" smtClean="0">
                <a:solidFill>
                  <a:schemeClr val="tx2"/>
                </a:solidFill>
                <a:latin typeface="メイリオ" pitchFamily="50" charset="-128"/>
                <a:ea typeface="メイリオ" pitchFamily="50" charset="-128"/>
              </a:rPr>
              <a:t>λm</a:t>
            </a:r>
            <a:r>
              <a:rPr lang="ja-JP" altLang="en-US" sz="2800" dirty="0" smtClean="0">
                <a:solidFill>
                  <a:schemeClr val="tx2"/>
                </a:solidFill>
                <a:latin typeface="メイリオ" pitchFamily="50" charset="-128"/>
                <a:ea typeface="メイリオ" pitchFamily="50" charset="-128"/>
              </a:rPr>
              <a:t>：通話時間中の到着数</a:t>
            </a:r>
            <a:r>
              <a:rPr lang="en-US" altLang="ja-JP" sz="2800" dirty="0" smtClean="0">
                <a:solidFill>
                  <a:schemeClr val="tx2"/>
                </a:solidFill>
                <a:latin typeface="メイリオ" pitchFamily="50" charset="-128"/>
                <a:ea typeface="メイリオ" pitchFamily="50" charset="-128"/>
              </a:rPr>
              <a:t>(</a:t>
            </a:r>
            <a:r>
              <a:rPr lang="ja-JP" altLang="en-US" sz="2800" dirty="0" smtClean="0">
                <a:solidFill>
                  <a:schemeClr val="tx2"/>
                </a:solidFill>
                <a:latin typeface="メイリオ" pitchFamily="50" charset="-128"/>
                <a:ea typeface="メイリオ" pitchFamily="50" charset="-128"/>
              </a:rPr>
              <a:t>単位：アーラン</a:t>
            </a:r>
            <a:r>
              <a:rPr lang="en-US" altLang="ja-JP" sz="2800" dirty="0" smtClean="0">
                <a:solidFill>
                  <a:schemeClr val="tx2"/>
                </a:solidFill>
                <a:latin typeface="メイリオ" pitchFamily="50" charset="-128"/>
                <a:ea typeface="メイリオ" pitchFamily="50" charset="-128"/>
              </a:rPr>
              <a:t>)</a:t>
            </a:r>
          </a:p>
          <a:p>
            <a:r>
              <a:rPr lang="en-US" altLang="ja-JP" sz="2800" dirty="0" smtClean="0">
                <a:solidFill>
                  <a:schemeClr val="tx2"/>
                </a:solidFill>
                <a:latin typeface="メイリオ" pitchFamily="50" charset="-128"/>
                <a:ea typeface="メイリオ" pitchFamily="50" charset="-128"/>
              </a:rPr>
              <a:t>M</a:t>
            </a:r>
            <a:r>
              <a:rPr lang="ja-JP" altLang="en-US" sz="2800" dirty="0" smtClean="0">
                <a:solidFill>
                  <a:schemeClr val="tx2"/>
                </a:solidFill>
                <a:latin typeface="メイリオ" pitchFamily="50" charset="-128"/>
                <a:ea typeface="メイリオ" pitchFamily="50" charset="-128"/>
              </a:rPr>
              <a:t>：回線数</a:t>
            </a:r>
            <a:endParaRPr lang="en-US" altLang="ja-JP" sz="2800" dirty="0" smtClean="0">
              <a:solidFill>
                <a:schemeClr val="tx2"/>
              </a:solidFill>
              <a:latin typeface="メイリオ" pitchFamily="50" charset="-128"/>
              <a:ea typeface="メイリオ" pitchFamily="50" charset="-128"/>
            </a:endParaRPr>
          </a:p>
          <a:p>
            <a:endParaRPr lang="en-US" altLang="ja-JP" sz="2800" dirty="0" smtClean="0">
              <a:solidFill>
                <a:schemeClr val="tx2"/>
              </a:solidFill>
              <a:latin typeface="メイリオ" pitchFamily="50" charset="-128"/>
              <a:ea typeface="メイリオ" pitchFamily="50" charset="-128"/>
            </a:endParaRPr>
          </a:p>
          <a:p>
            <a:endParaRPr lang="en-US" altLang="ja-JP" sz="2800" dirty="0" smtClean="0">
              <a:solidFill>
                <a:schemeClr val="tx2"/>
              </a:solidFill>
              <a:latin typeface="メイリオ" pitchFamily="50" charset="-128"/>
              <a:ea typeface="メイリオ" pitchFamily="50" charset="-128"/>
            </a:endParaRPr>
          </a:p>
        </p:txBody>
      </p:sp>
      <p:pic>
        <p:nvPicPr>
          <p:cNvPr id="11266" name="Picture 2"/>
          <p:cNvPicPr>
            <a:picLocks noChangeAspect="1" noChangeArrowheads="1"/>
          </p:cNvPicPr>
          <p:nvPr/>
        </p:nvPicPr>
        <p:blipFill>
          <a:blip r:embed="rId3" cstate="print"/>
          <a:srcRect/>
          <a:stretch>
            <a:fillRect/>
          </a:stretch>
        </p:blipFill>
        <p:spPr bwMode="auto">
          <a:xfrm>
            <a:off x="1528911" y="2852936"/>
            <a:ext cx="6067425" cy="981075"/>
          </a:xfrm>
          <a:prstGeom prst="rect">
            <a:avLst/>
          </a:prstGeom>
          <a:noFill/>
          <a:ln w="9525">
            <a:noFill/>
            <a:miter lim="800000"/>
            <a:headEnd/>
            <a:tailEnd/>
          </a:ln>
        </p:spPr>
      </p:pic>
      <p:pic>
        <p:nvPicPr>
          <p:cNvPr id="11267" name="Picture 3"/>
          <p:cNvPicPr>
            <a:picLocks noChangeAspect="1" noChangeArrowheads="1"/>
          </p:cNvPicPr>
          <p:nvPr/>
        </p:nvPicPr>
        <p:blipFill>
          <a:blip r:embed="rId4" cstate="print"/>
          <a:srcRect/>
          <a:stretch>
            <a:fillRect/>
          </a:stretch>
        </p:blipFill>
        <p:spPr bwMode="auto">
          <a:xfrm>
            <a:off x="2483768" y="4437112"/>
            <a:ext cx="4105275" cy="1828800"/>
          </a:xfrm>
          <a:prstGeom prst="rect">
            <a:avLst/>
          </a:prstGeom>
          <a:noFill/>
          <a:ln w="25400">
            <a:solidFill>
              <a:srgbClr val="C00000"/>
            </a:solidFill>
            <a:miter lim="800000"/>
            <a:headEnd/>
            <a:tailEnd/>
          </a:ln>
        </p:spPr>
      </p:pic>
      <p:sp>
        <p:nvSpPr>
          <p:cNvPr id="6" name="下矢印 5"/>
          <p:cNvSpPr/>
          <p:nvPr/>
        </p:nvSpPr>
        <p:spPr>
          <a:xfrm>
            <a:off x="4355976" y="3861048"/>
            <a:ext cx="504056" cy="432048"/>
          </a:xfrm>
          <a:prstGeom prst="downArrow">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5944" y="228600"/>
            <a:ext cx="8586536" cy="990600"/>
          </a:xfrm>
        </p:spPr>
        <p:txBody>
          <a:bodyPr>
            <a:normAutofit/>
          </a:bodyPr>
          <a:lstStyle/>
          <a:p>
            <a:r>
              <a:rPr lang="ja-JP" altLang="en-US" dirty="0" smtClean="0">
                <a:latin typeface="メイリオ" pitchFamily="50" charset="-128"/>
                <a:ea typeface="メイリオ" pitchFamily="50" charset="-128"/>
              </a:rPr>
              <a:t>アーランの呼損式</a:t>
            </a:r>
            <a:r>
              <a:rPr lang="en-US" altLang="ja-JP" dirty="0" smtClean="0">
                <a:latin typeface="メイリオ" pitchFamily="50" charset="-128"/>
                <a:ea typeface="メイリオ" pitchFamily="50" charset="-128"/>
              </a:rPr>
              <a:t>(</a:t>
            </a:r>
            <a:r>
              <a:rPr lang="ja-JP" altLang="en-US" dirty="0" smtClean="0">
                <a:latin typeface="メイリオ" pitchFamily="50" charset="-128"/>
                <a:ea typeface="メイリオ" pitchFamily="50" charset="-128"/>
              </a:rPr>
              <a:t>呼損率</a:t>
            </a:r>
            <a:r>
              <a:rPr lang="en-US" altLang="ja-JP" dirty="0" smtClean="0">
                <a:latin typeface="メイリオ" pitchFamily="50" charset="-128"/>
                <a:ea typeface="メイリオ" pitchFamily="50" charset="-128"/>
              </a:rPr>
              <a:t>)</a:t>
            </a:r>
            <a:endParaRPr kumimoji="1" lang="ja-JP" altLang="en-US"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467544" y="1772816"/>
            <a:ext cx="8424936" cy="4752528"/>
          </a:xfrm>
        </p:spPr>
        <p:txBody>
          <a:bodyPr>
            <a:normAutofit/>
          </a:bodyPr>
          <a:lstStyle/>
          <a:p>
            <a:r>
              <a:rPr lang="ja-JP" altLang="en-US" sz="2800" dirty="0" smtClean="0">
                <a:solidFill>
                  <a:schemeClr val="tx2"/>
                </a:solidFill>
                <a:latin typeface="メイリオ" pitchFamily="50" charset="-128"/>
                <a:ea typeface="メイリオ" pitchFamily="50" charset="-128"/>
              </a:rPr>
              <a:t>呼損率をグラフで表現する</a:t>
            </a:r>
            <a:endParaRPr lang="en-US" altLang="ja-JP" sz="2800" dirty="0" smtClean="0">
              <a:solidFill>
                <a:schemeClr val="tx2"/>
              </a:solidFill>
              <a:latin typeface="メイリオ" pitchFamily="50" charset="-128"/>
              <a:ea typeface="メイリオ" pitchFamily="50" charset="-128"/>
            </a:endParaRPr>
          </a:p>
          <a:p>
            <a:endParaRPr lang="en-US" altLang="ja-JP" sz="2800" dirty="0" smtClean="0">
              <a:solidFill>
                <a:schemeClr val="tx2"/>
              </a:solidFill>
              <a:latin typeface="メイリオ" pitchFamily="50" charset="-128"/>
              <a:ea typeface="メイリオ" pitchFamily="50" charset="-128"/>
            </a:endParaRPr>
          </a:p>
        </p:txBody>
      </p:sp>
      <p:pic>
        <p:nvPicPr>
          <p:cNvPr id="32769" name="Picture 1"/>
          <p:cNvPicPr>
            <a:picLocks noChangeAspect="1" noChangeArrowheads="1"/>
          </p:cNvPicPr>
          <p:nvPr/>
        </p:nvPicPr>
        <p:blipFill>
          <a:blip r:embed="rId3" cstate="print"/>
          <a:srcRect/>
          <a:stretch>
            <a:fillRect/>
          </a:stretch>
        </p:blipFill>
        <p:spPr bwMode="auto">
          <a:xfrm>
            <a:off x="527875" y="2492896"/>
            <a:ext cx="8076573" cy="36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メイリオ" pitchFamily="50" charset="-128"/>
                <a:ea typeface="メイリオ" pitchFamily="50" charset="-128"/>
              </a:rPr>
              <a:t>ここからの講義内容</a:t>
            </a:r>
            <a:endParaRPr kumimoji="1" lang="ja-JP" altLang="en-US"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467544" y="1772816"/>
            <a:ext cx="8424936" cy="4752528"/>
          </a:xfrm>
        </p:spPr>
        <p:txBody>
          <a:bodyPr>
            <a:normAutofit/>
          </a:bodyPr>
          <a:lstStyle/>
          <a:p>
            <a:r>
              <a:rPr lang="ja-JP" altLang="en-US" sz="2800" dirty="0" smtClean="0">
                <a:solidFill>
                  <a:schemeClr val="bg1">
                    <a:lumMod val="95000"/>
                  </a:schemeClr>
                </a:solidFill>
                <a:latin typeface="メイリオ" pitchFamily="50" charset="-128"/>
                <a:ea typeface="メイリオ" pitchFamily="50" charset="-128"/>
              </a:rPr>
              <a:t>待ち行列理論</a:t>
            </a:r>
            <a:endParaRPr lang="en-US" altLang="ja-JP" sz="2800" dirty="0" smtClean="0">
              <a:solidFill>
                <a:schemeClr val="bg1">
                  <a:lumMod val="95000"/>
                </a:schemeClr>
              </a:solidFill>
              <a:latin typeface="メイリオ" pitchFamily="50" charset="-128"/>
              <a:ea typeface="メイリオ" pitchFamily="50" charset="-128"/>
            </a:endParaRPr>
          </a:p>
          <a:p>
            <a:r>
              <a:rPr lang="ja-JP" altLang="en-US" sz="2800" dirty="0" smtClean="0">
                <a:solidFill>
                  <a:schemeClr val="bg1">
                    <a:lumMod val="95000"/>
                  </a:schemeClr>
                </a:solidFill>
                <a:latin typeface="メイリオ" pitchFamily="50" charset="-128"/>
                <a:ea typeface="メイリオ" pitchFamily="50" charset="-128"/>
              </a:rPr>
              <a:t>平均値解析</a:t>
            </a:r>
            <a:endParaRPr lang="en-US" altLang="ja-JP" sz="2800" dirty="0" smtClean="0">
              <a:solidFill>
                <a:schemeClr val="bg1">
                  <a:lumMod val="95000"/>
                </a:schemeClr>
              </a:solidFill>
              <a:latin typeface="メイリオ" pitchFamily="50" charset="-128"/>
              <a:ea typeface="メイリオ" pitchFamily="50" charset="-128"/>
            </a:endParaRPr>
          </a:p>
          <a:p>
            <a:r>
              <a:rPr lang="ja-JP" altLang="en-US" sz="2800" dirty="0" smtClean="0">
                <a:solidFill>
                  <a:schemeClr val="bg1">
                    <a:lumMod val="95000"/>
                  </a:schemeClr>
                </a:solidFill>
                <a:latin typeface="メイリオ" pitchFamily="50" charset="-128"/>
                <a:ea typeface="メイリオ" pitchFamily="50" charset="-128"/>
              </a:rPr>
              <a:t>ラッシュアワーの問題</a:t>
            </a:r>
            <a:endParaRPr lang="en-US" altLang="ja-JP" sz="2800" dirty="0" smtClean="0">
              <a:solidFill>
                <a:schemeClr val="bg1">
                  <a:lumMod val="95000"/>
                </a:schemeClr>
              </a:solidFill>
              <a:latin typeface="メイリオ" pitchFamily="50" charset="-128"/>
              <a:ea typeface="メイリオ" pitchFamily="50" charset="-128"/>
            </a:endParaRPr>
          </a:p>
          <a:p>
            <a:pPr>
              <a:spcBef>
                <a:spcPts val="0"/>
              </a:spcBef>
              <a:buNone/>
            </a:pPr>
            <a:r>
              <a:rPr lang="ja-JP" altLang="en-US" sz="2800" dirty="0" smtClean="0">
                <a:solidFill>
                  <a:schemeClr val="bg1">
                    <a:lumMod val="95000"/>
                  </a:schemeClr>
                </a:solidFill>
                <a:latin typeface="メイリオ" pitchFamily="50" charset="-128"/>
                <a:ea typeface="メイリオ" pitchFamily="50" charset="-128"/>
              </a:rPr>
              <a:t>　～累積グラフと流体近似～</a:t>
            </a:r>
            <a:endParaRPr lang="en-US" altLang="ja-JP" sz="2800" dirty="0" smtClean="0">
              <a:solidFill>
                <a:schemeClr val="bg1">
                  <a:lumMod val="95000"/>
                </a:schemeClr>
              </a:solidFill>
              <a:latin typeface="メイリオ" pitchFamily="50" charset="-128"/>
              <a:ea typeface="メイリオ" pitchFamily="50" charset="-128"/>
            </a:endParaRPr>
          </a:p>
          <a:p>
            <a:r>
              <a:rPr lang="ja-JP" altLang="en-US" sz="2800" dirty="0" smtClean="0">
                <a:solidFill>
                  <a:schemeClr val="bg1">
                    <a:lumMod val="95000"/>
                  </a:schemeClr>
                </a:solidFill>
                <a:latin typeface="メイリオ" pitchFamily="50" charset="-128"/>
                <a:ea typeface="メイリオ" pitchFamily="50" charset="-128"/>
              </a:rPr>
              <a:t>平均値とばらつき</a:t>
            </a:r>
            <a:endParaRPr lang="en-US" altLang="ja-JP" sz="2800" dirty="0" smtClean="0">
              <a:solidFill>
                <a:schemeClr val="bg1">
                  <a:lumMod val="95000"/>
                </a:schemeClr>
              </a:solidFill>
              <a:latin typeface="メイリオ" pitchFamily="50" charset="-128"/>
              <a:ea typeface="メイリオ" pitchFamily="50" charset="-128"/>
            </a:endParaRPr>
          </a:p>
          <a:p>
            <a:r>
              <a:rPr lang="ja-JP" altLang="en-US" sz="2800" dirty="0" smtClean="0">
                <a:solidFill>
                  <a:schemeClr val="bg1">
                    <a:lumMod val="95000"/>
                  </a:schemeClr>
                </a:solidFill>
                <a:latin typeface="メイリオ" pitchFamily="50" charset="-128"/>
                <a:ea typeface="メイリオ" pitchFamily="50" charset="-128"/>
              </a:rPr>
              <a:t>携帯電話の呼損率</a:t>
            </a:r>
            <a:endParaRPr lang="en-US" altLang="ja-JP" sz="2800" dirty="0" smtClean="0">
              <a:solidFill>
                <a:schemeClr val="bg1">
                  <a:lumMod val="95000"/>
                </a:schemeClr>
              </a:solidFill>
              <a:latin typeface="メイリオ" pitchFamily="50" charset="-128"/>
              <a:ea typeface="メイリオ" pitchFamily="50" charset="-128"/>
            </a:endParaRPr>
          </a:p>
          <a:p>
            <a:r>
              <a:rPr lang="ja-JP" altLang="en-US" sz="2800" b="1" dirty="0" smtClean="0">
                <a:solidFill>
                  <a:srgbClr val="C00000"/>
                </a:solidFill>
                <a:latin typeface="メイリオ" pitchFamily="50" charset="-128"/>
                <a:ea typeface="メイリオ" pitchFamily="50" charset="-128"/>
              </a:rPr>
              <a:t>待ち時間のシミュレーション分析</a:t>
            </a:r>
            <a:endParaRPr lang="en-US" altLang="ja-JP" sz="2800" b="1" dirty="0" smtClean="0">
              <a:solidFill>
                <a:srgbClr val="C00000"/>
              </a:solidFill>
              <a:latin typeface="メイリオ" pitchFamily="50" charset="-128"/>
              <a:ea typeface="メイリオ" pitchFamily="50" charset="-128"/>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28600"/>
            <a:ext cx="8586536" cy="990600"/>
          </a:xfrm>
        </p:spPr>
        <p:txBody>
          <a:bodyPr>
            <a:normAutofit/>
          </a:bodyPr>
          <a:lstStyle/>
          <a:p>
            <a:r>
              <a:rPr lang="ja-JP" altLang="en-US" sz="4000" dirty="0" smtClean="0">
                <a:latin typeface="メイリオ" pitchFamily="50" charset="-128"/>
                <a:ea typeface="メイリオ" pitchFamily="50" charset="-128"/>
              </a:rPr>
              <a:t>待ち時間と到着，サービスの関係</a:t>
            </a:r>
            <a:endParaRPr kumimoji="1" lang="ja-JP" altLang="en-US" sz="4000"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467544" y="1772816"/>
            <a:ext cx="8424936" cy="4752528"/>
          </a:xfrm>
        </p:spPr>
        <p:txBody>
          <a:bodyPr>
            <a:normAutofit/>
          </a:bodyPr>
          <a:lstStyle/>
          <a:p>
            <a:r>
              <a:rPr lang="ja-JP" altLang="en-US" sz="2800" dirty="0" smtClean="0">
                <a:solidFill>
                  <a:schemeClr val="tx2"/>
                </a:solidFill>
                <a:latin typeface="メイリオ" pitchFamily="50" charset="-128"/>
                <a:ea typeface="メイリオ" pitchFamily="50" charset="-128"/>
              </a:rPr>
              <a:t>単一窓口の待ち行列モデル</a:t>
            </a:r>
            <a:endParaRPr lang="en-US" altLang="ja-JP" sz="2800" dirty="0" smtClean="0">
              <a:solidFill>
                <a:schemeClr val="tx2"/>
              </a:solidFill>
              <a:latin typeface="メイリオ" pitchFamily="50" charset="-128"/>
              <a:ea typeface="メイリオ" pitchFamily="50" charset="-128"/>
            </a:endParaRPr>
          </a:p>
          <a:p>
            <a:pPr lvl="1"/>
            <a:r>
              <a:rPr lang="ja-JP" altLang="en-US" dirty="0" smtClean="0">
                <a:solidFill>
                  <a:schemeClr val="tx2"/>
                </a:solidFill>
                <a:latin typeface="メイリオ" pitchFamily="50" charset="-128"/>
                <a:ea typeface="メイリオ" pitchFamily="50" charset="-128"/>
              </a:rPr>
              <a:t>待ち時間の漸化式</a:t>
            </a:r>
            <a:endParaRPr lang="en-US" altLang="ja-JP" dirty="0" smtClean="0">
              <a:solidFill>
                <a:schemeClr val="tx2"/>
              </a:solidFill>
              <a:latin typeface="メイリオ" pitchFamily="50" charset="-128"/>
              <a:ea typeface="メイリオ" pitchFamily="50" charset="-128"/>
            </a:endParaRPr>
          </a:p>
          <a:p>
            <a:endParaRPr lang="en-US" altLang="ja-JP" sz="2800" dirty="0" smtClean="0">
              <a:solidFill>
                <a:schemeClr val="tx2"/>
              </a:solidFill>
              <a:latin typeface="メイリオ" pitchFamily="50" charset="-128"/>
              <a:ea typeface="メイリオ" pitchFamily="50" charset="-128"/>
            </a:endParaRPr>
          </a:p>
        </p:txBody>
      </p:sp>
      <p:pic>
        <p:nvPicPr>
          <p:cNvPr id="28673" name="Picture 1"/>
          <p:cNvPicPr>
            <a:picLocks noChangeAspect="1" noChangeArrowheads="1"/>
          </p:cNvPicPr>
          <p:nvPr/>
        </p:nvPicPr>
        <p:blipFill>
          <a:blip r:embed="rId3" cstate="print"/>
          <a:srcRect/>
          <a:stretch>
            <a:fillRect/>
          </a:stretch>
        </p:blipFill>
        <p:spPr bwMode="auto">
          <a:xfrm>
            <a:off x="437062" y="2780928"/>
            <a:ext cx="8455418" cy="2376264"/>
          </a:xfrm>
          <a:prstGeom prst="rect">
            <a:avLst/>
          </a:prstGeom>
          <a:noFill/>
          <a:ln w="9525">
            <a:noFill/>
            <a:miter lim="800000"/>
            <a:headEnd/>
            <a:tailEnd/>
          </a:ln>
        </p:spPr>
      </p:pic>
      <p:sp>
        <p:nvSpPr>
          <p:cNvPr id="5" name="正方形/長方形 4"/>
          <p:cNvSpPr/>
          <p:nvPr/>
        </p:nvSpPr>
        <p:spPr>
          <a:xfrm>
            <a:off x="7884368" y="56818"/>
            <a:ext cx="1210588" cy="707886"/>
          </a:xfrm>
          <a:prstGeom prst="rect">
            <a:avLst/>
          </a:prstGeom>
          <a:ln w="22225">
            <a:solidFill>
              <a:srgbClr val="C00000"/>
            </a:solidFill>
          </a:ln>
        </p:spPr>
        <p:txBody>
          <a:bodyPr wrap="none">
            <a:spAutoFit/>
          </a:bodyPr>
          <a:lstStyle/>
          <a:p>
            <a:r>
              <a:rPr lang="ja-JP" altLang="en-US" sz="2000" b="1" dirty="0" smtClean="0">
                <a:solidFill>
                  <a:schemeClr val="tx2"/>
                </a:solidFill>
                <a:latin typeface="メイリオ" pitchFamily="50" charset="-128"/>
                <a:ea typeface="メイリオ" pitchFamily="50" charset="-128"/>
              </a:rPr>
              <a:t>テキスト</a:t>
            </a:r>
            <a:endParaRPr lang="en-US" altLang="ja-JP" sz="2000" b="1" dirty="0" smtClean="0">
              <a:solidFill>
                <a:schemeClr val="tx2"/>
              </a:solidFill>
              <a:latin typeface="メイリオ" pitchFamily="50" charset="-128"/>
              <a:ea typeface="メイリオ" pitchFamily="50" charset="-128"/>
            </a:endParaRPr>
          </a:p>
          <a:p>
            <a:r>
              <a:rPr lang="en-US" altLang="ja-JP" sz="2000" b="1" dirty="0" smtClean="0">
                <a:solidFill>
                  <a:schemeClr val="tx2"/>
                </a:solidFill>
                <a:latin typeface="メイリオ" pitchFamily="50" charset="-128"/>
                <a:ea typeface="メイリオ" pitchFamily="50" charset="-128"/>
              </a:rPr>
              <a:t>P.265</a:t>
            </a:r>
            <a:r>
              <a:rPr lang="ja-JP" altLang="en-US" sz="2000" b="1" dirty="0" smtClean="0">
                <a:solidFill>
                  <a:schemeClr val="tx2"/>
                </a:solidFill>
                <a:latin typeface="メイリオ" pitchFamily="50" charset="-128"/>
                <a:ea typeface="メイリオ" pitchFamily="50" charset="-128"/>
              </a:rPr>
              <a:t>～</a:t>
            </a:r>
            <a:endParaRPr lang="ja-JP" altLang="en-US" sz="2000" b="1" dirty="0">
              <a:solidFill>
                <a:schemeClr val="tx2"/>
              </a:solidFill>
            </a:endParaRPr>
          </a:p>
        </p:txBody>
      </p:sp>
      <p:pic>
        <p:nvPicPr>
          <p:cNvPr id="12290" name="Picture 2"/>
          <p:cNvPicPr>
            <a:picLocks noChangeAspect="1" noChangeArrowheads="1"/>
          </p:cNvPicPr>
          <p:nvPr/>
        </p:nvPicPr>
        <p:blipFill>
          <a:blip r:embed="rId4" cstate="print"/>
          <a:srcRect/>
          <a:stretch>
            <a:fillRect/>
          </a:stretch>
        </p:blipFill>
        <p:spPr bwMode="auto">
          <a:xfrm>
            <a:off x="2987824" y="5445224"/>
            <a:ext cx="3152775" cy="504825"/>
          </a:xfrm>
          <a:prstGeom prst="rect">
            <a:avLst/>
          </a:prstGeom>
          <a:noFill/>
          <a:ln w="9525">
            <a:solidFill>
              <a:srgbClr val="C00000"/>
            </a:solid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5944" y="228600"/>
            <a:ext cx="8586536" cy="990600"/>
          </a:xfrm>
        </p:spPr>
        <p:txBody>
          <a:bodyPr>
            <a:normAutofit/>
          </a:bodyPr>
          <a:lstStyle/>
          <a:p>
            <a:r>
              <a:rPr lang="ja-JP" altLang="en-US" dirty="0" smtClean="0">
                <a:latin typeface="メイリオ" pitchFamily="50" charset="-128"/>
                <a:ea typeface="メイリオ" pitchFamily="50" charset="-128"/>
              </a:rPr>
              <a:t>リンドレーの公式</a:t>
            </a:r>
            <a:endParaRPr kumimoji="1" lang="ja-JP" altLang="en-US"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467544" y="1772816"/>
            <a:ext cx="8424936" cy="4752528"/>
          </a:xfrm>
        </p:spPr>
        <p:txBody>
          <a:bodyPr>
            <a:normAutofit/>
          </a:bodyPr>
          <a:lstStyle/>
          <a:p>
            <a:r>
              <a:rPr lang="ja-JP" altLang="en-US" sz="2800" dirty="0" smtClean="0">
                <a:solidFill>
                  <a:schemeClr val="tx2"/>
                </a:solidFill>
                <a:latin typeface="メイリオ" pitchFamily="50" charset="-128"/>
                <a:ea typeface="メイリオ" pitchFamily="50" charset="-128"/>
              </a:rPr>
              <a:t>ある客の待ち時間は，サービス時間と到着間隔で表現できる</a:t>
            </a:r>
            <a:endParaRPr lang="en-US" altLang="ja-JP" sz="28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待たされる場合：</a:t>
            </a:r>
            <a:endParaRPr lang="en-US" altLang="ja-JP" sz="28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待たされない場合：もちろん</a:t>
            </a:r>
            <a:r>
              <a:rPr lang="en-US" altLang="ja-JP" sz="2800" dirty="0" smtClean="0">
                <a:solidFill>
                  <a:schemeClr val="tx2"/>
                </a:solidFill>
                <a:latin typeface="メイリオ" pitchFamily="50" charset="-128"/>
                <a:ea typeface="メイリオ" pitchFamily="50" charset="-128"/>
              </a:rPr>
              <a:t>0</a:t>
            </a:r>
          </a:p>
          <a:p>
            <a:endParaRPr lang="en-US" altLang="ja-JP" sz="2800" dirty="0" smtClean="0">
              <a:solidFill>
                <a:schemeClr val="tx2"/>
              </a:solidFill>
              <a:latin typeface="メイリオ" pitchFamily="50" charset="-128"/>
              <a:ea typeface="メイリオ" pitchFamily="50" charset="-128"/>
            </a:endParaRPr>
          </a:p>
        </p:txBody>
      </p:sp>
      <p:pic>
        <p:nvPicPr>
          <p:cNvPr id="13314" name="Picture 2"/>
          <p:cNvPicPr>
            <a:picLocks noChangeAspect="1" noChangeArrowheads="1"/>
          </p:cNvPicPr>
          <p:nvPr/>
        </p:nvPicPr>
        <p:blipFill>
          <a:blip r:embed="rId3" cstate="print"/>
          <a:srcRect/>
          <a:stretch>
            <a:fillRect/>
          </a:stretch>
        </p:blipFill>
        <p:spPr bwMode="auto">
          <a:xfrm>
            <a:off x="3635896" y="2708920"/>
            <a:ext cx="3152775" cy="504825"/>
          </a:xfrm>
          <a:prstGeom prst="rect">
            <a:avLst/>
          </a:prstGeom>
          <a:noFill/>
          <a:ln w="9525">
            <a:noFill/>
            <a:miter lim="800000"/>
            <a:headEnd/>
            <a:tailEnd/>
          </a:ln>
        </p:spPr>
      </p:pic>
      <p:pic>
        <p:nvPicPr>
          <p:cNvPr id="13315" name="Picture 3"/>
          <p:cNvPicPr>
            <a:picLocks noChangeAspect="1" noChangeArrowheads="1"/>
          </p:cNvPicPr>
          <p:nvPr/>
        </p:nvPicPr>
        <p:blipFill>
          <a:blip r:embed="rId4" cstate="print"/>
          <a:srcRect/>
          <a:stretch>
            <a:fillRect/>
          </a:stretch>
        </p:blipFill>
        <p:spPr bwMode="auto">
          <a:xfrm>
            <a:off x="2267744" y="4407768"/>
            <a:ext cx="4486275" cy="533400"/>
          </a:xfrm>
          <a:prstGeom prst="rect">
            <a:avLst/>
          </a:prstGeom>
          <a:noFill/>
          <a:ln w="9525">
            <a:solidFill>
              <a:srgbClr val="C00000"/>
            </a:solidFill>
            <a:miter lim="800000"/>
            <a:headEnd/>
            <a:tailEnd/>
          </a:ln>
        </p:spPr>
      </p:pic>
      <p:sp>
        <p:nvSpPr>
          <p:cNvPr id="6" name="下矢印 5"/>
          <p:cNvSpPr/>
          <p:nvPr/>
        </p:nvSpPr>
        <p:spPr>
          <a:xfrm>
            <a:off x="4283968" y="3789040"/>
            <a:ext cx="504056" cy="432048"/>
          </a:xfrm>
          <a:prstGeom prst="downArrow">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4788024" y="3789040"/>
            <a:ext cx="1723549" cy="461665"/>
          </a:xfrm>
          <a:prstGeom prst="rect">
            <a:avLst/>
          </a:prstGeom>
        </p:spPr>
        <p:txBody>
          <a:bodyPr wrap="none">
            <a:spAutoFit/>
          </a:bodyPr>
          <a:lstStyle/>
          <a:p>
            <a:r>
              <a:rPr lang="ja-JP" altLang="en-US" sz="2400" dirty="0" smtClean="0">
                <a:solidFill>
                  <a:schemeClr val="tx2"/>
                </a:solidFill>
                <a:latin typeface="メイリオ" pitchFamily="50" charset="-128"/>
                <a:ea typeface="メイリオ" pitchFamily="50" charset="-128"/>
              </a:rPr>
              <a:t>まとめると</a:t>
            </a:r>
            <a:endParaRPr lang="ja-JP" altLang="en-US" sz="24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5944" y="228600"/>
            <a:ext cx="8586536" cy="990600"/>
          </a:xfrm>
        </p:spPr>
        <p:txBody>
          <a:bodyPr>
            <a:normAutofit/>
          </a:bodyPr>
          <a:lstStyle/>
          <a:p>
            <a:r>
              <a:rPr lang="ja-JP" altLang="en-US" dirty="0" smtClean="0">
                <a:latin typeface="メイリオ" pitchFamily="50" charset="-128"/>
                <a:ea typeface="メイリオ" pitchFamily="50" charset="-128"/>
              </a:rPr>
              <a:t>リンドレーの公式を利用した分析</a:t>
            </a:r>
            <a:endParaRPr kumimoji="1" lang="ja-JP" altLang="en-US"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467544" y="1772816"/>
            <a:ext cx="8424936" cy="4752528"/>
          </a:xfrm>
        </p:spPr>
        <p:txBody>
          <a:bodyPr>
            <a:normAutofit/>
          </a:bodyPr>
          <a:lstStyle/>
          <a:p>
            <a:r>
              <a:rPr lang="ja-JP" altLang="en-US" sz="2800" dirty="0" smtClean="0">
                <a:solidFill>
                  <a:schemeClr val="tx2"/>
                </a:solidFill>
                <a:latin typeface="メイリオ" pitchFamily="50" charset="-128"/>
                <a:ea typeface="メイリオ" pitchFamily="50" charset="-128"/>
              </a:rPr>
              <a:t>到着間隔，処理時間がわかれば待ち時間は計算できる！</a:t>
            </a:r>
            <a:endParaRPr lang="en-US" altLang="ja-JP" sz="2800" dirty="0" smtClean="0">
              <a:solidFill>
                <a:schemeClr val="tx2"/>
              </a:solidFill>
              <a:latin typeface="メイリオ" pitchFamily="50" charset="-128"/>
              <a:ea typeface="メイリオ" pitchFamily="50" charset="-128"/>
            </a:endParaRPr>
          </a:p>
        </p:txBody>
      </p:sp>
      <p:pic>
        <p:nvPicPr>
          <p:cNvPr id="14338" name="Picture 2"/>
          <p:cNvPicPr>
            <a:picLocks noChangeAspect="1" noChangeArrowheads="1"/>
          </p:cNvPicPr>
          <p:nvPr/>
        </p:nvPicPr>
        <p:blipFill>
          <a:blip r:embed="rId3" cstate="print"/>
          <a:srcRect/>
          <a:stretch>
            <a:fillRect/>
          </a:stretch>
        </p:blipFill>
        <p:spPr bwMode="auto">
          <a:xfrm>
            <a:off x="2639541" y="2682205"/>
            <a:ext cx="3876675" cy="3267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5944" y="228600"/>
            <a:ext cx="8586536" cy="990600"/>
          </a:xfrm>
        </p:spPr>
        <p:txBody>
          <a:bodyPr>
            <a:normAutofit/>
          </a:bodyPr>
          <a:lstStyle/>
          <a:p>
            <a:r>
              <a:rPr kumimoji="1" lang="ja-JP" altLang="en-US" dirty="0" smtClean="0">
                <a:latin typeface="メイリオ" pitchFamily="50" charset="-128"/>
                <a:ea typeface="メイリオ" pitchFamily="50" charset="-128"/>
              </a:rPr>
              <a:t>シミュレーション分析</a:t>
            </a:r>
            <a:endParaRPr kumimoji="1" lang="ja-JP" altLang="en-US"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467544" y="1772816"/>
            <a:ext cx="8424936" cy="4752528"/>
          </a:xfrm>
        </p:spPr>
        <p:txBody>
          <a:bodyPr>
            <a:normAutofit/>
          </a:bodyPr>
          <a:lstStyle/>
          <a:p>
            <a:r>
              <a:rPr lang="ja-JP" altLang="en-US" sz="2800" dirty="0" smtClean="0">
                <a:solidFill>
                  <a:schemeClr val="tx2"/>
                </a:solidFill>
                <a:latin typeface="メイリオ" pitchFamily="50" charset="-128"/>
                <a:ea typeface="メイリオ" pitchFamily="50" charset="-128"/>
              </a:rPr>
              <a:t>客が到着したつもりで</a:t>
            </a:r>
            <a:endParaRPr lang="en-US" altLang="ja-JP" sz="28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待ったつもりで</a:t>
            </a:r>
            <a:endParaRPr lang="en-US" altLang="ja-JP" sz="28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サービスを受けたつもりで，分析</a:t>
            </a:r>
            <a:endParaRPr lang="en-US" altLang="ja-JP" sz="28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変化のあった時刻さえ分かれば，待ち行列の動きは「計算」できる！</a:t>
            </a:r>
            <a:endParaRPr lang="en-US" altLang="ja-JP" sz="2800" dirty="0" smtClean="0">
              <a:solidFill>
                <a:schemeClr val="tx2"/>
              </a:solidFill>
              <a:latin typeface="メイリオ" pitchFamily="50" charset="-128"/>
              <a:ea typeface="メイリオ" pitchFamily="50"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latin typeface="メイリオ" pitchFamily="50" charset="-128"/>
                <a:ea typeface="メイリオ" pitchFamily="50" charset="-128"/>
              </a:rPr>
              <a:t>携帯電話の設備設計</a:t>
            </a:r>
            <a:endParaRPr kumimoji="1" lang="ja-JP" altLang="en-US"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467544" y="1772816"/>
            <a:ext cx="8424936" cy="4495800"/>
          </a:xfrm>
        </p:spPr>
        <p:txBody>
          <a:bodyPr>
            <a:normAutofit/>
          </a:bodyPr>
          <a:lstStyle/>
          <a:p>
            <a:r>
              <a:rPr lang="ja-JP" altLang="en-US" sz="2800" dirty="0" smtClean="0">
                <a:solidFill>
                  <a:schemeClr val="tx2"/>
                </a:solidFill>
                <a:latin typeface="メイリオ" pitchFamily="50" charset="-128"/>
                <a:ea typeface="メイリオ" pitchFamily="50" charset="-128"/>
              </a:rPr>
              <a:t>携帯電話を“いつでも”つながるようにするために，膨大な設備投資を行っている</a:t>
            </a:r>
            <a:endParaRPr lang="en-US" altLang="ja-JP" sz="2800" dirty="0" smtClean="0">
              <a:solidFill>
                <a:schemeClr val="tx2"/>
              </a:solidFill>
              <a:latin typeface="メイリオ" pitchFamily="50" charset="-128"/>
              <a:ea typeface="メイリオ" pitchFamily="50" charset="-128"/>
            </a:endParaRPr>
          </a:p>
        </p:txBody>
      </p:sp>
      <p:pic>
        <p:nvPicPr>
          <p:cNvPr id="100353" name="Picture 1"/>
          <p:cNvPicPr>
            <a:picLocks noChangeAspect="1" noChangeArrowheads="1"/>
          </p:cNvPicPr>
          <p:nvPr/>
        </p:nvPicPr>
        <p:blipFill>
          <a:blip r:embed="rId2" cstate="print"/>
          <a:srcRect/>
          <a:stretch>
            <a:fillRect/>
          </a:stretch>
        </p:blipFill>
        <p:spPr bwMode="auto">
          <a:xfrm>
            <a:off x="611560" y="2780928"/>
            <a:ext cx="7877630" cy="3656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5944" y="228600"/>
            <a:ext cx="8586536" cy="990600"/>
          </a:xfrm>
        </p:spPr>
        <p:txBody>
          <a:bodyPr>
            <a:normAutofit/>
          </a:bodyPr>
          <a:lstStyle/>
          <a:p>
            <a:r>
              <a:rPr kumimoji="1" lang="ja-JP" altLang="en-US" dirty="0" smtClean="0">
                <a:latin typeface="メイリオ" pitchFamily="50" charset="-128"/>
                <a:ea typeface="メイリオ" pitchFamily="50" charset="-128"/>
              </a:rPr>
              <a:t>数値実験</a:t>
            </a:r>
            <a:endParaRPr kumimoji="1" lang="ja-JP" altLang="en-US"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251520" y="1772816"/>
            <a:ext cx="8712968" cy="4752528"/>
          </a:xfrm>
        </p:spPr>
        <p:txBody>
          <a:bodyPr>
            <a:normAutofit/>
          </a:bodyPr>
          <a:lstStyle/>
          <a:p>
            <a:r>
              <a:rPr lang="ja-JP" altLang="en-US" sz="2800" dirty="0" smtClean="0">
                <a:solidFill>
                  <a:schemeClr val="tx2"/>
                </a:solidFill>
                <a:latin typeface="メイリオ" pitchFamily="50" charset="-128"/>
                <a:ea typeface="メイリオ" pitchFamily="50" charset="-128"/>
              </a:rPr>
              <a:t>時刻</a:t>
            </a:r>
            <a:r>
              <a:rPr lang="en-US" altLang="ja-JP" sz="2800" dirty="0" smtClean="0">
                <a:solidFill>
                  <a:schemeClr val="tx2"/>
                </a:solidFill>
                <a:latin typeface="メイリオ" pitchFamily="50" charset="-128"/>
                <a:ea typeface="メイリオ" pitchFamily="50" charset="-128"/>
              </a:rPr>
              <a:t>0</a:t>
            </a:r>
            <a:r>
              <a:rPr lang="ja-JP" altLang="en-US" sz="2800" dirty="0" smtClean="0">
                <a:solidFill>
                  <a:schemeClr val="tx2"/>
                </a:solidFill>
                <a:latin typeface="メイリオ" pitchFamily="50" charset="-128"/>
                <a:ea typeface="メイリオ" pitchFamily="50" charset="-128"/>
              </a:rPr>
              <a:t>で，空のシステムに新たな客が到着</a:t>
            </a:r>
            <a:endParaRPr lang="en-US" altLang="ja-JP" sz="2800" dirty="0" smtClean="0">
              <a:solidFill>
                <a:schemeClr val="tx2"/>
              </a:solidFill>
              <a:latin typeface="メイリオ" pitchFamily="50" charset="-128"/>
              <a:ea typeface="メイリオ" pitchFamily="50" charset="-128"/>
            </a:endParaRPr>
          </a:p>
          <a:p>
            <a:pPr lvl="1"/>
            <a:r>
              <a:rPr lang="ja-JP" altLang="en-US" sz="2500" dirty="0" smtClean="0">
                <a:solidFill>
                  <a:schemeClr val="tx2"/>
                </a:solidFill>
                <a:latin typeface="メイリオ" pitchFamily="50" charset="-128"/>
                <a:ea typeface="メイリオ" pitchFamily="50" charset="-128"/>
              </a:rPr>
              <a:t>その客の待ち時間は</a:t>
            </a:r>
            <a:r>
              <a:rPr lang="en-US" altLang="ja-JP" sz="2500" dirty="0" smtClean="0">
                <a:solidFill>
                  <a:schemeClr val="tx2"/>
                </a:solidFill>
                <a:latin typeface="メイリオ" pitchFamily="50" charset="-128"/>
                <a:ea typeface="メイリオ" pitchFamily="50" charset="-128"/>
              </a:rPr>
              <a:t>0</a:t>
            </a:r>
            <a:r>
              <a:rPr lang="ja-JP" altLang="en-US" sz="2500" dirty="0" err="1" smtClean="0">
                <a:solidFill>
                  <a:schemeClr val="tx2"/>
                </a:solidFill>
                <a:latin typeface="メイリオ" pitchFamily="50" charset="-128"/>
                <a:ea typeface="メイリオ" pitchFamily="50" charset="-128"/>
              </a:rPr>
              <a:t>，</a:t>
            </a:r>
            <a:r>
              <a:rPr lang="ja-JP" altLang="en-US" sz="2500" dirty="0" smtClean="0">
                <a:solidFill>
                  <a:schemeClr val="tx2"/>
                </a:solidFill>
                <a:latin typeface="メイリオ" pitchFamily="50" charset="-128"/>
                <a:ea typeface="メイリオ" pitchFamily="50" charset="-128"/>
              </a:rPr>
              <a:t>つまり</a:t>
            </a:r>
            <a:r>
              <a:rPr lang="en-US" altLang="ja-JP" sz="2500" dirty="0" smtClean="0">
                <a:solidFill>
                  <a:schemeClr val="tx2"/>
                </a:solidFill>
                <a:latin typeface="メイリオ" pitchFamily="50" charset="-128"/>
                <a:ea typeface="メイリオ" pitchFamily="50" charset="-128"/>
              </a:rPr>
              <a:t>W</a:t>
            </a:r>
            <a:r>
              <a:rPr lang="en-US" altLang="ja-JP" sz="2500" baseline="-25000" dirty="0" smtClean="0">
                <a:solidFill>
                  <a:schemeClr val="tx2"/>
                </a:solidFill>
                <a:latin typeface="メイリオ" pitchFamily="50" charset="-128"/>
                <a:ea typeface="メイリオ" pitchFamily="50" charset="-128"/>
              </a:rPr>
              <a:t>1</a:t>
            </a:r>
            <a:r>
              <a:rPr lang="en-US" altLang="ja-JP" sz="2500" dirty="0" smtClean="0">
                <a:solidFill>
                  <a:schemeClr val="tx2"/>
                </a:solidFill>
                <a:latin typeface="メイリオ" pitchFamily="50" charset="-128"/>
                <a:ea typeface="メイリオ" pitchFamily="50" charset="-128"/>
              </a:rPr>
              <a:t>=0</a:t>
            </a:r>
          </a:p>
          <a:p>
            <a:pPr lvl="1"/>
            <a:endParaRPr lang="en-US" altLang="ja-JP" sz="12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その客のサービス時間</a:t>
            </a:r>
            <a:r>
              <a:rPr lang="en-US" altLang="ja-JP" sz="2800" dirty="0" smtClean="0">
                <a:solidFill>
                  <a:schemeClr val="tx2"/>
                </a:solidFill>
                <a:latin typeface="メイリオ" pitchFamily="50" charset="-128"/>
                <a:ea typeface="メイリオ" pitchFamily="50" charset="-128"/>
              </a:rPr>
              <a:t>S</a:t>
            </a:r>
            <a:r>
              <a:rPr lang="en-US" altLang="ja-JP" sz="2800" baseline="-25000" dirty="0" smtClean="0">
                <a:solidFill>
                  <a:schemeClr val="tx2"/>
                </a:solidFill>
                <a:latin typeface="メイリオ" pitchFamily="50" charset="-128"/>
                <a:ea typeface="メイリオ" pitchFamily="50" charset="-128"/>
              </a:rPr>
              <a:t>1</a:t>
            </a:r>
            <a:r>
              <a:rPr lang="ja-JP" altLang="en-US" sz="2800" dirty="0" smtClean="0">
                <a:solidFill>
                  <a:schemeClr val="tx2"/>
                </a:solidFill>
                <a:latin typeface="メイリオ" pitchFamily="50" charset="-128"/>
                <a:ea typeface="メイリオ" pitchFamily="50" charset="-128"/>
              </a:rPr>
              <a:t>と次の到着間隔</a:t>
            </a:r>
            <a:r>
              <a:rPr lang="en-US" altLang="ja-JP" sz="2800" dirty="0" smtClean="0">
                <a:solidFill>
                  <a:schemeClr val="tx2"/>
                </a:solidFill>
                <a:latin typeface="メイリオ" pitchFamily="50" charset="-128"/>
                <a:ea typeface="メイリオ" pitchFamily="50" charset="-128"/>
              </a:rPr>
              <a:t>A</a:t>
            </a:r>
            <a:r>
              <a:rPr lang="en-US" altLang="ja-JP" sz="2800" baseline="-25000" dirty="0" smtClean="0">
                <a:solidFill>
                  <a:schemeClr val="tx2"/>
                </a:solidFill>
                <a:latin typeface="メイリオ" pitchFamily="50" charset="-128"/>
                <a:ea typeface="メイリオ" pitchFamily="50" charset="-128"/>
              </a:rPr>
              <a:t>2</a:t>
            </a:r>
            <a:r>
              <a:rPr lang="ja-JP" altLang="en-US" sz="2800" dirty="0" smtClean="0">
                <a:solidFill>
                  <a:schemeClr val="tx2"/>
                </a:solidFill>
                <a:latin typeface="メイリオ" pitchFamily="50" charset="-128"/>
                <a:ea typeface="メイリオ" pitchFamily="50" charset="-128"/>
              </a:rPr>
              <a:t>を決定</a:t>
            </a:r>
            <a:endParaRPr lang="en-US" altLang="ja-JP" sz="2800" dirty="0" smtClean="0">
              <a:solidFill>
                <a:schemeClr val="tx2"/>
              </a:solidFill>
              <a:latin typeface="メイリオ" pitchFamily="50" charset="-128"/>
              <a:ea typeface="メイリオ" pitchFamily="50" charset="-128"/>
            </a:endParaRPr>
          </a:p>
          <a:p>
            <a:pPr lvl="1"/>
            <a:r>
              <a:rPr lang="ja-JP" altLang="en-US" dirty="0" smtClean="0">
                <a:solidFill>
                  <a:schemeClr val="tx2"/>
                </a:solidFill>
                <a:latin typeface="メイリオ" pitchFamily="50" charset="-128"/>
                <a:ea typeface="メイリオ" pitchFamily="50" charset="-128"/>
              </a:rPr>
              <a:t>次の客の待ち時間は</a:t>
            </a:r>
            <a:r>
              <a:rPr lang="ja-JP" altLang="en-US" sz="2500" dirty="0" smtClean="0">
                <a:solidFill>
                  <a:schemeClr val="tx2"/>
                </a:solidFill>
                <a:latin typeface="メイリオ" pitchFamily="50" charset="-128"/>
                <a:ea typeface="メイリオ" pitchFamily="50" charset="-128"/>
              </a:rPr>
              <a:t>，</a:t>
            </a:r>
            <a:endParaRPr lang="en-US" altLang="ja-JP" sz="2500" dirty="0" smtClean="0">
              <a:solidFill>
                <a:schemeClr val="tx2"/>
              </a:solidFill>
              <a:latin typeface="メイリオ" pitchFamily="50" charset="-128"/>
              <a:ea typeface="メイリオ" pitchFamily="50" charset="-128"/>
            </a:endParaRPr>
          </a:p>
          <a:p>
            <a:pPr lvl="1"/>
            <a:endParaRPr lang="en-US" altLang="ja-JP" sz="12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その客のサービス時間</a:t>
            </a:r>
            <a:r>
              <a:rPr lang="en-US" altLang="ja-JP" sz="2800" dirty="0" smtClean="0">
                <a:solidFill>
                  <a:schemeClr val="tx2"/>
                </a:solidFill>
                <a:latin typeface="メイリオ" pitchFamily="50" charset="-128"/>
                <a:ea typeface="メイリオ" pitchFamily="50" charset="-128"/>
              </a:rPr>
              <a:t>S</a:t>
            </a:r>
            <a:r>
              <a:rPr lang="en-US" altLang="ja-JP" sz="2800" baseline="-25000" dirty="0" smtClean="0">
                <a:solidFill>
                  <a:schemeClr val="tx2"/>
                </a:solidFill>
                <a:latin typeface="メイリオ" pitchFamily="50" charset="-128"/>
                <a:ea typeface="メイリオ" pitchFamily="50" charset="-128"/>
              </a:rPr>
              <a:t>2</a:t>
            </a:r>
            <a:r>
              <a:rPr lang="ja-JP" altLang="en-US" sz="2800" dirty="0" smtClean="0">
                <a:solidFill>
                  <a:schemeClr val="tx2"/>
                </a:solidFill>
                <a:latin typeface="メイリオ" pitchFamily="50" charset="-128"/>
                <a:ea typeface="メイリオ" pitchFamily="50" charset="-128"/>
              </a:rPr>
              <a:t>と次の到着間隔</a:t>
            </a:r>
            <a:r>
              <a:rPr lang="en-US" altLang="ja-JP" sz="2800" dirty="0" smtClean="0">
                <a:solidFill>
                  <a:schemeClr val="tx2"/>
                </a:solidFill>
                <a:latin typeface="メイリオ" pitchFamily="50" charset="-128"/>
                <a:ea typeface="メイリオ" pitchFamily="50" charset="-128"/>
              </a:rPr>
              <a:t>A</a:t>
            </a:r>
            <a:r>
              <a:rPr lang="en-US" altLang="ja-JP" sz="2800" baseline="-25000" dirty="0" smtClean="0">
                <a:solidFill>
                  <a:schemeClr val="tx2"/>
                </a:solidFill>
                <a:latin typeface="メイリオ" pitchFamily="50" charset="-128"/>
                <a:ea typeface="メイリオ" pitchFamily="50" charset="-128"/>
              </a:rPr>
              <a:t>3</a:t>
            </a:r>
            <a:r>
              <a:rPr lang="ja-JP" altLang="en-US" sz="2800" dirty="0" smtClean="0">
                <a:solidFill>
                  <a:schemeClr val="tx2"/>
                </a:solidFill>
                <a:latin typeface="メイリオ" pitchFamily="50" charset="-128"/>
                <a:ea typeface="メイリオ" pitchFamily="50" charset="-128"/>
              </a:rPr>
              <a:t>を決定</a:t>
            </a:r>
            <a:endParaRPr lang="en-US" altLang="ja-JP" sz="2800" dirty="0" smtClean="0">
              <a:solidFill>
                <a:schemeClr val="tx2"/>
              </a:solidFill>
              <a:latin typeface="メイリオ" pitchFamily="50" charset="-128"/>
              <a:ea typeface="メイリオ" pitchFamily="50" charset="-128"/>
            </a:endParaRPr>
          </a:p>
          <a:p>
            <a:pPr lvl="1"/>
            <a:r>
              <a:rPr lang="ja-JP" altLang="en-US" dirty="0" smtClean="0">
                <a:solidFill>
                  <a:schemeClr val="tx2"/>
                </a:solidFill>
                <a:latin typeface="メイリオ" pitchFamily="50" charset="-128"/>
                <a:ea typeface="メイリオ" pitchFamily="50" charset="-128"/>
              </a:rPr>
              <a:t>次の客の待ち時間は，</a:t>
            </a:r>
            <a:endParaRPr lang="en-US" altLang="ja-JP" dirty="0" smtClean="0">
              <a:solidFill>
                <a:schemeClr val="tx2"/>
              </a:solidFill>
              <a:latin typeface="メイリオ" pitchFamily="50" charset="-128"/>
              <a:ea typeface="メイリオ" pitchFamily="50" charset="-128"/>
            </a:endParaRPr>
          </a:p>
          <a:p>
            <a:pPr lvl="1"/>
            <a:endParaRPr lang="en-US" altLang="ja-JP" sz="12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以下同様．</a:t>
            </a:r>
            <a:endParaRPr lang="en-US" altLang="ja-JP" sz="2800" dirty="0" smtClean="0">
              <a:solidFill>
                <a:schemeClr val="tx2"/>
              </a:solidFill>
              <a:latin typeface="メイリオ" pitchFamily="50" charset="-128"/>
              <a:ea typeface="メイリオ" pitchFamily="50" charset="-128"/>
            </a:endParaRPr>
          </a:p>
        </p:txBody>
      </p:sp>
      <p:pic>
        <p:nvPicPr>
          <p:cNvPr id="15362" name="Picture 2"/>
          <p:cNvPicPr>
            <a:picLocks noChangeAspect="1" noChangeArrowheads="1"/>
          </p:cNvPicPr>
          <p:nvPr/>
        </p:nvPicPr>
        <p:blipFill>
          <a:blip r:embed="rId3" cstate="print"/>
          <a:srcRect/>
          <a:stretch>
            <a:fillRect/>
          </a:stretch>
        </p:blipFill>
        <p:spPr bwMode="auto">
          <a:xfrm>
            <a:off x="4067944" y="3537549"/>
            <a:ext cx="3312368" cy="395507"/>
          </a:xfrm>
          <a:prstGeom prst="rect">
            <a:avLst/>
          </a:prstGeom>
          <a:noFill/>
          <a:ln w="9525">
            <a:noFill/>
            <a:miter lim="800000"/>
            <a:headEnd/>
            <a:tailEnd/>
          </a:ln>
        </p:spPr>
      </p:pic>
      <p:pic>
        <p:nvPicPr>
          <p:cNvPr id="15363" name="Picture 3"/>
          <p:cNvPicPr>
            <a:picLocks noChangeAspect="1" noChangeArrowheads="1"/>
          </p:cNvPicPr>
          <p:nvPr/>
        </p:nvPicPr>
        <p:blipFill>
          <a:blip r:embed="rId4" cstate="print"/>
          <a:srcRect/>
          <a:stretch>
            <a:fillRect/>
          </a:stretch>
        </p:blipFill>
        <p:spPr bwMode="auto">
          <a:xfrm>
            <a:off x="4059535" y="4806509"/>
            <a:ext cx="3536801" cy="4226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5944" y="228600"/>
            <a:ext cx="8586536" cy="990600"/>
          </a:xfrm>
        </p:spPr>
        <p:txBody>
          <a:bodyPr>
            <a:normAutofit fontScale="90000"/>
          </a:bodyPr>
          <a:lstStyle/>
          <a:p>
            <a:r>
              <a:rPr kumimoji="1" lang="ja-JP" altLang="en-US" dirty="0" smtClean="0">
                <a:latin typeface="メイリオ" pitchFamily="50" charset="-128"/>
                <a:ea typeface="メイリオ" pitchFamily="50" charset="-128"/>
              </a:rPr>
              <a:t>架空サービス時間，到着間隔の生成</a:t>
            </a:r>
            <a:endParaRPr kumimoji="1" lang="ja-JP" altLang="en-US"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251520" y="1772816"/>
            <a:ext cx="8712968" cy="4752528"/>
          </a:xfrm>
        </p:spPr>
        <p:txBody>
          <a:bodyPr>
            <a:normAutofit/>
          </a:bodyPr>
          <a:lstStyle/>
          <a:p>
            <a:r>
              <a:rPr lang="ja-JP" altLang="en-US" sz="2800" dirty="0" smtClean="0">
                <a:solidFill>
                  <a:schemeClr val="tx2"/>
                </a:solidFill>
                <a:latin typeface="メイリオ" pitchFamily="50" charset="-128"/>
                <a:ea typeface="メイリオ" pitchFamily="50" charset="-128"/>
              </a:rPr>
              <a:t>過去のデータからランダムに選ぶ</a:t>
            </a:r>
            <a:endParaRPr lang="en-US" altLang="ja-JP" sz="2800" dirty="0" smtClean="0">
              <a:solidFill>
                <a:schemeClr val="tx2"/>
              </a:solidFill>
              <a:latin typeface="メイリオ" pitchFamily="50" charset="-128"/>
              <a:ea typeface="メイリオ" pitchFamily="50" charset="-128"/>
            </a:endParaRPr>
          </a:p>
          <a:p>
            <a:pPr lvl="1"/>
            <a:r>
              <a:rPr lang="en-US" altLang="ja-JP" dirty="0" smtClean="0">
                <a:solidFill>
                  <a:schemeClr val="tx2"/>
                </a:solidFill>
                <a:latin typeface="メイリオ" pitchFamily="50" charset="-128"/>
                <a:ea typeface="メイリオ" pitchFamily="50" charset="-128"/>
              </a:rPr>
              <a:t>4.5, 2.1, 5.3, 6.2, 4.1, 3.4, 3.8,…</a:t>
            </a:r>
          </a:p>
          <a:p>
            <a:pPr>
              <a:buNone/>
            </a:pPr>
            <a:endParaRPr lang="en-US" altLang="ja-JP" sz="28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経験分布関数から求める</a:t>
            </a:r>
            <a:endParaRPr lang="en-US" altLang="ja-JP" sz="2800" dirty="0" smtClean="0">
              <a:solidFill>
                <a:schemeClr val="tx2"/>
              </a:solidFill>
              <a:latin typeface="メイリオ" pitchFamily="50" charset="-128"/>
              <a:ea typeface="メイリオ" pitchFamily="50" charset="-128"/>
            </a:endParaRPr>
          </a:p>
        </p:txBody>
      </p:sp>
      <p:pic>
        <p:nvPicPr>
          <p:cNvPr id="18433" name="Picture 1"/>
          <p:cNvPicPr>
            <a:picLocks noChangeAspect="1" noChangeArrowheads="1"/>
          </p:cNvPicPr>
          <p:nvPr/>
        </p:nvPicPr>
        <p:blipFill>
          <a:blip r:embed="rId3" cstate="print"/>
          <a:srcRect/>
          <a:stretch>
            <a:fillRect/>
          </a:stretch>
        </p:blipFill>
        <p:spPr bwMode="auto">
          <a:xfrm>
            <a:off x="1259632" y="3861048"/>
            <a:ext cx="6785084" cy="25962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5944" y="228600"/>
            <a:ext cx="8586536" cy="990600"/>
          </a:xfrm>
        </p:spPr>
        <p:txBody>
          <a:bodyPr>
            <a:normAutofit fontScale="90000"/>
          </a:bodyPr>
          <a:lstStyle/>
          <a:p>
            <a:r>
              <a:rPr lang="ja-JP" altLang="en-US" dirty="0" smtClean="0">
                <a:latin typeface="メイリオ" pitchFamily="50" charset="-128"/>
                <a:ea typeface="メイリオ" pitchFamily="50" charset="-128"/>
              </a:rPr>
              <a:t>理想的なランダムデータの生成方法</a:t>
            </a:r>
            <a:endParaRPr kumimoji="1" lang="ja-JP" altLang="en-US"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251520" y="1772816"/>
            <a:ext cx="8712968" cy="4752528"/>
          </a:xfrm>
        </p:spPr>
        <p:txBody>
          <a:bodyPr>
            <a:normAutofit/>
          </a:bodyPr>
          <a:lstStyle/>
          <a:p>
            <a:r>
              <a:rPr lang="ja-JP" altLang="en-US" sz="2800" b="1" dirty="0" smtClean="0">
                <a:solidFill>
                  <a:srgbClr val="C00000"/>
                </a:solidFill>
                <a:latin typeface="メイリオ" pitchFamily="50" charset="-128"/>
                <a:ea typeface="メイリオ" pitchFamily="50" charset="-128"/>
              </a:rPr>
              <a:t>逆関数法：</a:t>
            </a:r>
            <a:r>
              <a:rPr lang="en-US" altLang="ja-JP" sz="2800" dirty="0" smtClean="0">
                <a:solidFill>
                  <a:schemeClr val="tx2"/>
                </a:solidFill>
                <a:latin typeface="メイリオ" pitchFamily="50" charset="-128"/>
                <a:ea typeface="メイリオ" pitchFamily="50" charset="-128"/>
              </a:rPr>
              <a:t>(</a:t>
            </a:r>
            <a:r>
              <a:rPr lang="ja-JP" altLang="en-US" sz="2800" dirty="0" smtClean="0">
                <a:solidFill>
                  <a:schemeClr val="tx2"/>
                </a:solidFill>
                <a:latin typeface="メイリオ" pitchFamily="50" charset="-128"/>
                <a:ea typeface="メイリオ" pitchFamily="50" charset="-128"/>
              </a:rPr>
              <a:t>累積</a:t>
            </a:r>
            <a:r>
              <a:rPr lang="en-US" altLang="ja-JP" sz="2800" dirty="0" smtClean="0">
                <a:solidFill>
                  <a:schemeClr val="tx2"/>
                </a:solidFill>
                <a:latin typeface="メイリオ" pitchFamily="50" charset="-128"/>
                <a:ea typeface="メイリオ" pitchFamily="50" charset="-128"/>
              </a:rPr>
              <a:t>)</a:t>
            </a:r>
            <a:r>
              <a:rPr lang="ja-JP" altLang="en-US" sz="2800" dirty="0" smtClean="0">
                <a:solidFill>
                  <a:schemeClr val="tx2"/>
                </a:solidFill>
                <a:latin typeface="メイリオ" pitchFamily="50" charset="-128"/>
                <a:ea typeface="メイリオ" pitchFamily="50" charset="-128"/>
              </a:rPr>
              <a:t>分布関数を求め，その逆関数を 利用したランダムデータの生成方法</a:t>
            </a:r>
            <a:endParaRPr lang="en-US" altLang="ja-JP" sz="2800" dirty="0" smtClean="0">
              <a:solidFill>
                <a:schemeClr val="tx2"/>
              </a:solidFill>
              <a:latin typeface="メイリオ" pitchFamily="50" charset="-128"/>
              <a:ea typeface="メイリオ" pitchFamily="50" charset="-128"/>
            </a:endParaRPr>
          </a:p>
          <a:p>
            <a:pPr lvl="1"/>
            <a:r>
              <a:rPr lang="ja-JP" altLang="en-US" sz="2400" dirty="0" smtClean="0">
                <a:solidFill>
                  <a:schemeClr val="tx2"/>
                </a:solidFill>
                <a:latin typeface="メイリオ" pitchFamily="50" charset="-128"/>
                <a:ea typeface="メイリオ" pitchFamily="50" charset="-128"/>
              </a:rPr>
              <a:t>正規分布の場合：＝</a:t>
            </a:r>
            <a:r>
              <a:rPr lang="en-US" altLang="ja-JP" sz="2400" dirty="0" smtClean="0">
                <a:solidFill>
                  <a:schemeClr val="tx2"/>
                </a:solidFill>
                <a:latin typeface="メイリオ" pitchFamily="50" charset="-128"/>
                <a:ea typeface="メイリオ" pitchFamily="50" charset="-128"/>
              </a:rPr>
              <a:t>NORMINV(RAND(),</a:t>
            </a:r>
            <a:r>
              <a:rPr lang="ja-JP" altLang="en-US" sz="2400" dirty="0" err="1" smtClean="0">
                <a:solidFill>
                  <a:schemeClr val="tx2"/>
                </a:solidFill>
                <a:latin typeface="メイリオ" pitchFamily="50" charset="-128"/>
                <a:ea typeface="メイリオ" pitchFamily="50" charset="-128"/>
              </a:rPr>
              <a:t>ｍ</a:t>
            </a:r>
            <a:r>
              <a:rPr lang="en-US" altLang="ja-JP" sz="2400" dirty="0" smtClean="0">
                <a:solidFill>
                  <a:schemeClr val="tx2"/>
                </a:solidFill>
                <a:latin typeface="メイリオ" pitchFamily="50" charset="-128"/>
                <a:ea typeface="メイリオ" pitchFamily="50" charset="-128"/>
              </a:rPr>
              <a:t>,s)</a:t>
            </a:r>
          </a:p>
          <a:p>
            <a:pPr lvl="1"/>
            <a:r>
              <a:rPr lang="ja-JP" altLang="en-US" sz="2400" dirty="0" smtClean="0">
                <a:solidFill>
                  <a:schemeClr val="tx2"/>
                </a:solidFill>
                <a:latin typeface="メイリオ" pitchFamily="50" charset="-128"/>
                <a:ea typeface="メイリオ" pitchFamily="50" charset="-128"/>
              </a:rPr>
              <a:t>指数分布の場合：＝－</a:t>
            </a:r>
            <a:r>
              <a:rPr lang="en-US" altLang="ja-JP" sz="2400" dirty="0" smtClean="0">
                <a:solidFill>
                  <a:schemeClr val="tx2"/>
                </a:solidFill>
                <a:latin typeface="メイリオ" pitchFamily="50" charset="-128"/>
                <a:ea typeface="メイリオ" pitchFamily="50" charset="-128"/>
              </a:rPr>
              <a:t>LN(RAND())</a:t>
            </a:r>
            <a:r>
              <a:rPr lang="ja-JP" altLang="en-US" sz="2400" dirty="0" smtClean="0">
                <a:solidFill>
                  <a:schemeClr val="tx2"/>
                </a:solidFill>
                <a:latin typeface="メイリオ" pitchFamily="50" charset="-128"/>
                <a:ea typeface="メイリオ" pitchFamily="50" charset="-128"/>
              </a:rPr>
              <a:t>*</a:t>
            </a:r>
            <a:r>
              <a:rPr lang="en-US" altLang="ja-JP" sz="2400" dirty="0" smtClean="0">
                <a:solidFill>
                  <a:schemeClr val="tx2"/>
                </a:solidFill>
                <a:latin typeface="メイリオ" pitchFamily="50" charset="-128"/>
                <a:ea typeface="メイリオ" pitchFamily="50" charset="-128"/>
              </a:rPr>
              <a:t>m</a:t>
            </a:r>
          </a:p>
        </p:txBody>
      </p:sp>
      <p:pic>
        <p:nvPicPr>
          <p:cNvPr id="16385" name="Picture 1"/>
          <p:cNvPicPr>
            <a:picLocks noChangeAspect="1" noChangeArrowheads="1"/>
          </p:cNvPicPr>
          <p:nvPr/>
        </p:nvPicPr>
        <p:blipFill>
          <a:blip r:embed="rId3" cstate="print"/>
          <a:srcRect/>
          <a:stretch>
            <a:fillRect/>
          </a:stretch>
        </p:blipFill>
        <p:spPr bwMode="auto">
          <a:xfrm>
            <a:off x="827584" y="3778218"/>
            <a:ext cx="7488832" cy="28714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5944" y="228600"/>
            <a:ext cx="8586536" cy="990600"/>
          </a:xfrm>
        </p:spPr>
        <p:txBody>
          <a:bodyPr>
            <a:normAutofit/>
          </a:bodyPr>
          <a:lstStyle/>
          <a:p>
            <a:r>
              <a:rPr kumimoji="1" lang="ja-JP" altLang="en-US" dirty="0" smtClean="0">
                <a:latin typeface="メイリオ" pitchFamily="50" charset="-128"/>
                <a:ea typeface="メイリオ" pitchFamily="50" charset="-128"/>
              </a:rPr>
              <a:t>とあるシミュレーション結果</a:t>
            </a:r>
            <a:endParaRPr kumimoji="1" lang="ja-JP" altLang="en-US"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251520" y="1772816"/>
            <a:ext cx="8712968" cy="4752528"/>
          </a:xfrm>
        </p:spPr>
        <p:txBody>
          <a:bodyPr>
            <a:normAutofit/>
          </a:bodyPr>
          <a:lstStyle/>
          <a:p>
            <a:r>
              <a:rPr lang="ja-JP" altLang="en-US" sz="2800" dirty="0" smtClean="0">
                <a:solidFill>
                  <a:schemeClr val="tx2"/>
                </a:solidFill>
                <a:latin typeface="メイリオ" pitchFamily="50" charset="-128"/>
                <a:ea typeface="メイリオ" pitchFamily="50" charset="-128"/>
              </a:rPr>
              <a:t>到着間隔は指数分布にしたがう</a:t>
            </a:r>
            <a:r>
              <a:rPr lang="en-US" altLang="ja-JP" sz="2800" dirty="0" smtClean="0">
                <a:solidFill>
                  <a:schemeClr val="tx2"/>
                </a:solidFill>
                <a:latin typeface="メイリオ" pitchFamily="50" charset="-128"/>
                <a:ea typeface="メイリオ" pitchFamily="50" charset="-128"/>
              </a:rPr>
              <a:t>(</a:t>
            </a:r>
            <a:r>
              <a:rPr lang="ja-JP" altLang="en-US" sz="2800" dirty="0" smtClean="0">
                <a:solidFill>
                  <a:schemeClr val="tx2"/>
                </a:solidFill>
                <a:latin typeface="メイリオ" pitchFamily="50" charset="-128"/>
                <a:ea typeface="メイリオ" pitchFamily="50" charset="-128"/>
              </a:rPr>
              <a:t>平均</a:t>
            </a:r>
            <a:r>
              <a:rPr lang="en-US" altLang="ja-JP" sz="2800" dirty="0" smtClean="0">
                <a:solidFill>
                  <a:schemeClr val="tx2"/>
                </a:solidFill>
                <a:latin typeface="メイリオ" pitchFamily="50" charset="-128"/>
                <a:ea typeface="メイリオ" pitchFamily="50" charset="-128"/>
              </a:rPr>
              <a:t>6</a:t>
            </a:r>
            <a:r>
              <a:rPr lang="ja-JP" altLang="en-US" sz="2800" dirty="0" smtClean="0">
                <a:solidFill>
                  <a:schemeClr val="tx2"/>
                </a:solidFill>
                <a:latin typeface="メイリオ" pitchFamily="50" charset="-128"/>
                <a:ea typeface="メイリオ" pitchFamily="50" charset="-128"/>
              </a:rPr>
              <a:t>分</a:t>
            </a:r>
            <a:r>
              <a:rPr lang="en-US" altLang="ja-JP" sz="2800" dirty="0" smtClean="0">
                <a:solidFill>
                  <a:schemeClr val="tx2"/>
                </a:solidFill>
                <a:latin typeface="メイリオ" pitchFamily="50" charset="-128"/>
                <a:ea typeface="メイリオ" pitchFamily="50" charset="-128"/>
              </a:rPr>
              <a:t>)</a:t>
            </a:r>
          </a:p>
          <a:p>
            <a:r>
              <a:rPr lang="ja-JP" altLang="en-US" sz="2800" dirty="0" smtClean="0">
                <a:solidFill>
                  <a:schemeClr val="tx2"/>
                </a:solidFill>
                <a:latin typeface="メイリオ" pitchFamily="50" charset="-128"/>
                <a:ea typeface="メイリオ" pitchFamily="50" charset="-128"/>
              </a:rPr>
              <a:t>サービス時間は一定値</a:t>
            </a:r>
            <a:r>
              <a:rPr lang="en-US" altLang="ja-JP" sz="2800" dirty="0" smtClean="0">
                <a:solidFill>
                  <a:schemeClr val="tx2"/>
                </a:solidFill>
                <a:latin typeface="メイリオ" pitchFamily="50" charset="-128"/>
                <a:ea typeface="メイリオ" pitchFamily="50" charset="-128"/>
              </a:rPr>
              <a:t>(4</a:t>
            </a:r>
            <a:r>
              <a:rPr lang="ja-JP" altLang="en-US" sz="2800" dirty="0" smtClean="0">
                <a:solidFill>
                  <a:schemeClr val="tx2"/>
                </a:solidFill>
                <a:latin typeface="メイリオ" pitchFamily="50" charset="-128"/>
                <a:ea typeface="メイリオ" pitchFamily="50" charset="-128"/>
              </a:rPr>
              <a:t>分</a:t>
            </a:r>
            <a:r>
              <a:rPr lang="en-US" altLang="ja-JP" sz="2800" dirty="0" smtClean="0">
                <a:solidFill>
                  <a:schemeClr val="tx2"/>
                </a:solidFill>
                <a:latin typeface="メイリオ" pitchFamily="50" charset="-128"/>
                <a:ea typeface="メイリオ" pitchFamily="50" charset="-128"/>
              </a:rPr>
              <a:t>)</a:t>
            </a:r>
          </a:p>
        </p:txBody>
      </p:sp>
      <p:pic>
        <p:nvPicPr>
          <p:cNvPr id="14337" name="Picture 1"/>
          <p:cNvPicPr>
            <a:picLocks noChangeAspect="1" noChangeArrowheads="1"/>
          </p:cNvPicPr>
          <p:nvPr/>
        </p:nvPicPr>
        <p:blipFill>
          <a:blip r:embed="rId3" cstate="print"/>
          <a:srcRect/>
          <a:stretch>
            <a:fillRect/>
          </a:stretch>
        </p:blipFill>
        <p:spPr bwMode="auto">
          <a:xfrm>
            <a:off x="1187624" y="3789040"/>
            <a:ext cx="6745922" cy="2416671"/>
          </a:xfrm>
          <a:prstGeom prst="rect">
            <a:avLst/>
          </a:prstGeom>
          <a:noFill/>
          <a:ln w="9525">
            <a:noFill/>
            <a:miter lim="800000"/>
            <a:headEnd/>
            <a:tailEnd/>
          </a:ln>
        </p:spPr>
      </p:pic>
      <p:pic>
        <p:nvPicPr>
          <p:cNvPr id="16387" name="Picture 3"/>
          <p:cNvPicPr>
            <a:picLocks noChangeAspect="1" noChangeArrowheads="1"/>
          </p:cNvPicPr>
          <p:nvPr/>
        </p:nvPicPr>
        <p:blipFill>
          <a:blip r:embed="rId4" cstate="print"/>
          <a:srcRect/>
          <a:stretch>
            <a:fillRect/>
          </a:stretch>
        </p:blipFill>
        <p:spPr bwMode="auto">
          <a:xfrm>
            <a:off x="2331690" y="2924944"/>
            <a:ext cx="440055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5944" y="228600"/>
            <a:ext cx="8586536" cy="990600"/>
          </a:xfrm>
        </p:spPr>
        <p:txBody>
          <a:bodyPr>
            <a:normAutofit/>
          </a:bodyPr>
          <a:lstStyle/>
          <a:p>
            <a:r>
              <a:rPr kumimoji="1" lang="ja-JP" altLang="en-US" dirty="0" smtClean="0">
                <a:latin typeface="メイリオ" pitchFamily="50" charset="-128"/>
                <a:ea typeface="メイリオ" pitchFamily="50" charset="-128"/>
              </a:rPr>
              <a:t>とあるシミュレーション結果</a:t>
            </a:r>
            <a:endParaRPr kumimoji="1" lang="ja-JP" altLang="en-US"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251520" y="1772816"/>
            <a:ext cx="8712968" cy="4752528"/>
          </a:xfrm>
        </p:spPr>
        <p:txBody>
          <a:bodyPr>
            <a:normAutofit/>
          </a:bodyPr>
          <a:lstStyle/>
          <a:p>
            <a:r>
              <a:rPr lang="ja-JP" altLang="en-US" sz="2800" dirty="0" smtClean="0">
                <a:solidFill>
                  <a:schemeClr val="tx2"/>
                </a:solidFill>
                <a:latin typeface="メイリオ" pitchFamily="50" charset="-128"/>
                <a:ea typeface="メイリオ" pitchFamily="50" charset="-128"/>
              </a:rPr>
              <a:t>シミュレーションにより，たくさん結果は得られるが，結局はどれが正しいの？→バラツキのまとめ方を参照！</a:t>
            </a:r>
            <a:endParaRPr lang="en-US" altLang="ja-JP" sz="2800" dirty="0" smtClean="0">
              <a:solidFill>
                <a:schemeClr val="tx2"/>
              </a:solidFill>
              <a:latin typeface="メイリオ" pitchFamily="50" charset="-128"/>
              <a:ea typeface="メイリオ" pitchFamily="50" charset="-128"/>
            </a:endParaRPr>
          </a:p>
        </p:txBody>
      </p:sp>
      <p:pic>
        <p:nvPicPr>
          <p:cNvPr id="12289" name="Picture 1"/>
          <p:cNvPicPr>
            <a:picLocks noChangeAspect="1" noChangeArrowheads="1"/>
          </p:cNvPicPr>
          <p:nvPr/>
        </p:nvPicPr>
        <p:blipFill>
          <a:blip r:embed="rId3" cstate="print"/>
          <a:srcRect/>
          <a:stretch>
            <a:fillRect/>
          </a:stretch>
        </p:blipFill>
        <p:spPr bwMode="auto">
          <a:xfrm>
            <a:off x="323528" y="3068960"/>
            <a:ext cx="8467343" cy="36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5944" y="228600"/>
            <a:ext cx="8586536" cy="990600"/>
          </a:xfrm>
        </p:spPr>
        <p:txBody>
          <a:bodyPr>
            <a:normAutofit/>
          </a:bodyPr>
          <a:lstStyle/>
          <a:p>
            <a:r>
              <a:rPr kumimoji="1" lang="ja-JP" altLang="en-US" dirty="0" smtClean="0">
                <a:latin typeface="メイリオ" pitchFamily="50" charset="-128"/>
                <a:ea typeface="メイリオ" pitchFamily="50" charset="-128"/>
              </a:rPr>
              <a:t>シミュレーションは標本調査</a:t>
            </a:r>
            <a:endParaRPr kumimoji="1" lang="ja-JP" altLang="en-US"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251520" y="1772816"/>
            <a:ext cx="8712968" cy="4752528"/>
          </a:xfrm>
        </p:spPr>
        <p:txBody>
          <a:bodyPr>
            <a:normAutofit/>
          </a:bodyPr>
          <a:lstStyle/>
          <a:p>
            <a:r>
              <a:rPr lang="ja-JP" altLang="en-US" sz="2800" dirty="0" smtClean="0">
                <a:solidFill>
                  <a:schemeClr val="tx2"/>
                </a:solidFill>
                <a:latin typeface="メイリオ" pitchFamily="50" charset="-128"/>
                <a:ea typeface="メイリオ" pitchFamily="50" charset="-128"/>
              </a:rPr>
              <a:t>シミュレーション実験は標本調査と同じ</a:t>
            </a:r>
            <a:endParaRPr lang="en-US" altLang="ja-JP" sz="2800" dirty="0" smtClean="0">
              <a:solidFill>
                <a:schemeClr val="tx2"/>
              </a:solidFill>
              <a:latin typeface="メイリオ" pitchFamily="50" charset="-128"/>
              <a:ea typeface="メイリオ" pitchFamily="50" charset="-128"/>
            </a:endParaRPr>
          </a:p>
          <a:p>
            <a:pPr lvl="1"/>
            <a:r>
              <a:rPr lang="ja-JP" altLang="en-US" dirty="0" smtClean="0">
                <a:solidFill>
                  <a:schemeClr val="tx2"/>
                </a:solidFill>
                <a:latin typeface="メイリオ" pitchFamily="50" charset="-128"/>
                <a:ea typeface="メイリオ" pitchFamily="50" charset="-128"/>
              </a:rPr>
              <a:t>実験結果はたまたま得られたものにすぎない，</a:t>
            </a:r>
            <a:r>
              <a:rPr lang="en-US" altLang="ja-JP" dirty="0" smtClean="0">
                <a:solidFill>
                  <a:schemeClr val="tx2"/>
                </a:solidFill>
                <a:latin typeface="メイリオ" pitchFamily="50" charset="-128"/>
                <a:ea typeface="メイリオ" pitchFamily="50" charset="-128"/>
              </a:rPr>
              <a:t>but, </a:t>
            </a:r>
          </a:p>
          <a:p>
            <a:pPr lvl="1"/>
            <a:r>
              <a:rPr lang="ja-JP" altLang="en-US" b="1" dirty="0" smtClean="0">
                <a:solidFill>
                  <a:srgbClr val="C00000"/>
                </a:solidFill>
                <a:latin typeface="メイリオ" pitchFamily="50" charset="-128"/>
                <a:ea typeface="メイリオ" pitchFamily="50" charset="-128"/>
              </a:rPr>
              <a:t>実験を繰り返せば，だいだいの様子がわかる！</a:t>
            </a:r>
            <a:endParaRPr lang="en-US" altLang="ja-JP" b="1" dirty="0" smtClean="0">
              <a:solidFill>
                <a:srgbClr val="C00000"/>
              </a:solidFill>
              <a:latin typeface="メイリオ" pitchFamily="50" charset="-128"/>
              <a:ea typeface="メイリオ" pitchFamily="50" charset="-128"/>
            </a:endParaRPr>
          </a:p>
          <a:p>
            <a:pPr>
              <a:buNone/>
            </a:pPr>
            <a:endParaRPr lang="en-US" altLang="ja-JP" sz="12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標本調査</a:t>
            </a:r>
            <a:endParaRPr lang="en-US" altLang="ja-JP" sz="2800" dirty="0" smtClean="0">
              <a:solidFill>
                <a:schemeClr val="tx2"/>
              </a:solidFill>
              <a:latin typeface="メイリオ" pitchFamily="50" charset="-128"/>
              <a:ea typeface="メイリオ" pitchFamily="50" charset="-128"/>
            </a:endParaRPr>
          </a:p>
          <a:p>
            <a:pPr lvl="1"/>
            <a:r>
              <a:rPr lang="ja-JP" altLang="en-US" dirty="0" smtClean="0">
                <a:solidFill>
                  <a:schemeClr val="tx2"/>
                </a:solidFill>
                <a:latin typeface="メイリオ" pitchFamily="50" charset="-128"/>
                <a:ea typeface="メイリオ" pitchFamily="50" charset="-128"/>
              </a:rPr>
              <a:t>標本平均：</a:t>
            </a:r>
            <a:endParaRPr lang="en-US" altLang="ja-JP" dirty="0" smtClean="0">
              <a:solidFill>
                <a:schemeClr val="tx2"/>
              </a:solidFill>
              <a:latin typeface="メイリオ" pitchFamily="50" charset="-128"/>
              <a:ea typeface="メイリオ" pitchFamily="50" charset="-128"/>
            </a:endParaRPr>
          </a:p>
          <a:p>
            <a:pPr lvl="1"/>
            <a:endParaRPr lang="en-US" altLang="ja-JP" sz="2000" dirty="0" smtClean="0">
              <a:solidFill>
                <a:schemeClr val="tx2"/>
              </a:solidFill>
              <a:latin typeface="メイリオ" pitchFamily="50" charset="-128"/>
              <a:ea typeface="メイリオ" pitchFamily="50" charset="-128"/>
            </a:endParaRPr>
          </a:p>
          <a:p>
            <a:pPr lvl="1"/>
            <a:r>
              <a:rPr lang="ja-JP" altLang="en-US" dirty="0" smtClean="0">
                <a:solidFill>
                  <a:schemeClr val="tx2"/>
                </a:solidFill>
                <a:latin typeface="メイリオ" pitchFamily="50" charset="-128"/>
                <a:ea typeface="メイリオ" pitchFamily="50" charset="-128"/>
              </a:rPr>
              <a:t>分散：</a:t>
            </a:r>
            <a:endParaRPr lang="en-US" altLang="ja-JP" dirty="0" smtClean="0">
              <a:solidFill>
                <a:schemeClr val="tx2"/>
              </a:solidFill>
              <a:latin typeface="メイリオ" pitchFamily="50" charset="-128"/>
              <a:ea typeface="メイリオ" pitchFamily="50" charset="-128"/>
            </a:endParaRPr>
          </a:p>
        </p:txBody>
      </p:sp>
      <p:pic>
        <p:nvPicPr>
          <p:cNvPr id="17410" name="Picture 2"/>
          <p:cNvPicPr>
            <a:picLocks noChangeAspect="1" noChangeArrowheads="1"/>
          </p:cNvPicPr>
          <p:nvPr/>
        </p:nvPicPr>
        <p:blipFill>
          <a:blip r:embed="rId3" cstate="print"/>
          <a:srcRect/>
          <a:stretch>
            <a:fillRect/>
          </a:stretch>
        </p:blipFill>
        <p:spPr bwMode="auto">
          <a:xfrm>
            <a:off x="2555776" y="3861048"/>
            <a:ext cx="3168352" cy="792088"/>
          </a:xfrm>
          <a:prstGeom prst="rect">
            <a:avLst/>
          </a:prstGeom>
          <a:noFill/>
          <a:ln w="9525">
            <a:noFill/>
            <a:miter lim="800000"/>
            <a:headEnd/>
            <a:tailEnd/>
          </a:ln>
        </p:spPr>
      </p:pic>
      <p:pic>
        <p:nvPicPr>
          <p:cNvPr id="17411" name="Picture 3"/>
          <p:cNvPicPr>
            <a:picLocks noChangeAspect="1" noChangeArrowheads="1"/>
          </p:cNvPicPr>
          <p:nvPr/>
        </p:nvPicPr>
        <p:blipFill>
          <a:blip r:embed="rId4" cstate="print"/>
          <a:srcRect/>
          <a:stretch>
            <a:fillRect/>
          </a:stretch>
        </p:blipFill>
        <p:spPr bwMode="auto">
          <a:xfrm>
            <a:off x="1907705" y="4737855"/>
            <a:ext cx="4680520" cy="839206"/>
          </a:xfrm>
          <a:prstGeom prst="rect">
            <a:avLst/>
          </a:prstGeom>
          <a:noFill/>
          <a:ln w="9525">
            <a:noFill/>
            <a:miter lim="800000"/>
            <a:headEnd/>
            <a:tailEnd/>
          </a:ln>
        </p:spPr>
      </p:pic>
      <p:sp>
        <p:nvSpPr>
          <p:cNvPr id="6" name="円/楕円 5"/>
          <p:cNvSpPr/>
          <p:nvPr/>
        </p:nvSpPr>
        <p:spPr>
          <a:xfrm>
            <a:off x="4139952" y="4725144"/>
            <a:ext cx="936104" cy="79208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線吹き出し 1 (枠付き) 6"/>
          <p:cNvSpPr/>
          <p:nvPr/>
        </p:nvSpPr>
        <p:spPr>
          <a:xfrm>
            <a:off x="5868144" y="4149080"/>
            <a:ext cx="1008112" cy="504056"/>
          </a:xfrm>
          <a:prstGeom prst="borderCallout1">
            <a:avLst>
              <a:gd name="adj1" fmla="val 49450"/>
              <a:gd name="adj2" fmla="val -1046"/>
              <a:gd name="adj3" fmla="val 142270"/>
              <a:gd name="adj4" fmla="val -88878"/>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tx2"/>
                </a:solidFill>
                <a:latin typeface="メイリオ" pitchFamily="50" charset="-128"/>
                <a:ea typeface="メイリオ" pitchFamily="50" charset="-128"/>
              </a:rPr>
              <a:t>誤差</a:t>
            </a:r>
            <a:endParaRPr kumimoji="1" lang="ja-JP" altLang="en-US" sz="2400" b="1" dirty="0">
              <a:solidFill>
                <a:schemeClr val="tx2"/>
              </a:solidFill>
              <a:latin typeface="メイリオ" pitchFamily="50" charset="-128"/>
              <a:ea typeface="メイリオ" pitchFamily="50" charset="-128"/>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5944" y="228600"/>
            <a:ext cx="8586536" cy="990600"/>
          </a:xfrm>
        </p:spPr>
        <p:txBody>
          <a:bodyPr>
            <a:normAutofit/>
          </a:bodyPr>
          <a:lstStyle/>
          <a:p>
            <a:r>
              <a:rPr kumimoji="1" lang="en-US" altLang="ja-JP" dirty="0" smtClean="0">
                <a:latin typeface="メイリオ" pitchFamily="50" charset="-128"/>
                <a:ea typeface="メイリオ" pitchFamily="50" charset="-128"/>
              </a:rPr>
              <a:t>(</a:t>
            </a:r>
            <a:r>
              <a:rPr kumimoji="1" lang="ja-JP" altLang="en-US" dirty="0" smtClean="0">
                <a:latin typeface="メイリオ" pitchFamily="50" charset="-128"/>
                <a:ea typeface="メイリオ" pitchFamily="50" charset="-128"/>
              </a:rPr>
              <a:t>参考</a:t>
            </a:r>
            <a:r>
              <a:rPr kumimoji="1" lang="en-US" altLang="ja-JP" dirty="0" smtClean="0">
                <a:latin typeface="メイリオ" pitchFamily="50" charset="-128"/>
                <a:ea typeface="メイリオ" pitchFamily="50" charset="-128"/>
              </a:rPr>
              <a:t>)</a:t>
            </a:r>
            <a:r>
              <a:rPr kumimoji="1" lang="ja-JP" altLang="en-US" dirty="0" smtClean="0">
                <a:latin typeface="メイリオ" pitchFamily="50" charset="-128"/>
                <a:ea typeface="メイリオ" pitchFamily="50" charset="-128"/>
              </a:rPr>
              <a:t>平均待ち時間の公式</a:t>
            </a:r>
            <a:endParaRPr kumimoji="1" lang="ja-JP" altLang="en-US"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251520" y="1772816"/>
            <a:ext cx="8712968" cy="4752528"/>
          </a:xfrm>
        </p:spPr>
        <p:txBody>
          <a:bodyPr>
            <a:normAutofit/>
          </a:bodyPr>
          <a:lstStyle/>
          <a:p>
            <a:r>
              <a:rPr lang="ja-JP" altLang="en-US" sz="2800" dirty="0" smtClean="0">
                <a:solidFill>
                  <a:schemeClr val="tx2"/>
                </a:solidFill>
                <a:latin typeface="メイリオ" pitchFamily="50" charset="-128"/>
                <a:ea typeface="メイリオ" pitchFamily="50" charset="-128"/>
              </a:rPr>
              <a:t>ポラツェックヒンチンの公式：</a:t>
            </a:r>
            <a:endParaRPr lang="en-US" altLang="ja-JP" sz="2800" dirty="0" smtClean="0">
              <a:solidFill>
                <a:schemeClr val="tx2"/>
              </a:solidFill>
              <a:latin typeface="メイリオ" pitchFamily="50" charset="-128"/>
              <a:ea typeface="メイリオ" pitchFamily="50" charset="-128"/>
            </a:endParaRPr>
          </a:p>
        </p:txBody>
      </p:sp>
      <p:pic>
        <p:nvPicPr>
          <p:cNvPr id="8193" name="Picture 1"/>
          <p:cNvPicPr>
            <a:picLocks noChangeAspect="1" noChangeArrowheads="1"/>
          </p:cNvPicPr>
          <p:nvPr/>
        </p:nvPicPr>
        <p:blipFill>
          <a:blip r:embed="rId3" cstate="print"/>
          <a:srcRect/>
          <a:stretch>
            <a:fillRect/>
          </a:stretch>
        </p:blipFill>
        <p:spPr bwMode="auto">
          <a:xfrm>
            <a:off x="1619672" y="3212976"/>
            <a:ext cx="6048672" cy="3355468"/>
          </a:xfrm>
          <a:prstGeom prst="rect">
            <a:avLst/>
          </a:prstGeom>
          <a:noFill/>
          <a:ln w="9525">
            <a:noFill/>
            <a:miter lim="800000"/>
            <a:headEnd/>
            <a:tailEnd/>
          </a:ln>
        </p:spPr>
      </p:pic>
      <p:pic>
        <p:nvPicPr>
          <p:cNvPr id="18435" name="Picture 3"/>
          <p:cNvPicPr>
            <a:picLocks noChangeAspect="1" noChangeArrowheads="1"/>
          </p:cNvPicPr>
          <p:nvPr/>
        </p:nvPicPr>
        <p:blipFill>
          <a:blip r:embed="rId4" cstate="print"/>
          <a:srcRect/>
          <a:stretch>
            <a:fillRect/>
          </a:stretch>
        </p:blipFill>
        <p:spPr bwMode="auto">
          <a:xfrm>
            <a:off x="4355976" y="2276872"/>
            <a:ext cx="882098" cy="792088"/>
          </a:xfrm>
          <a:prstGeom prst="rect">
            <a:avLst/>
          </a:prstGeom>
          <a:noFill/>
          <a:ln w="9525">
            <a:noFill/>
            <a:miter lim="800000"/>
            <a:headEnd/>
            <a:tailEnd/>
          </a:ln>
        </p:spPr>
      </p:pic>
      <p:sp>
        <p:nvSpPr>
          <p:cNvPr id="7" name="大かっこ 6"/>
          <p:cNvSpPr/>
          <p:nvPr/>
        </p:nvSpPr>
        <p:spPr>
          <a:xfrm>
            <a:off x="4283968" y="2348880"/>
            <a:ext cx="1080120" cy="648072"/>
          </a:xfrm>
          <a:prstGeom prst="bracketPair">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正方形/長方形 9"/>
          <p:cNvSpPr/>
          <p:nvPr/>
        </p:nvSpPr>
        <p:spPr>
          <a:xfrm>
            <a:off x="7884368" y="56818"/>
            <a:ext cx="1210588" cy="707886"/>
          </a:xfrm>
          <a:prstGeom prst="rect">
            <a:avLst/>
          </a:prstGeom>
          <a:ln w="22225">
            <a:solidFill>
              <a:srgbClr val="C00000"/>
            </a:solidFill>
          </a:ln>
        </p:spPr>
        <p:txBody>
          <a:bodyPr wrap="none">
            <a:spAutoFit/>
          </a:bodyPr>
          <a:lstStyle/>
          <a:p>
            <a:r>
              <a:rPr lang="ja-JP" altLang="en-US" sz="2000" b="1" dirty="0" smtClean="0">
                <a:solidFill>
                  <a:schemeClr val="tx2"/>
                </a:solidFill>
                <a:latin typeface="メイリオ" pitchFamily="50" charset="-128"/>
                <a:ea typeface="メイリオ" pitchFamily="50" charset="-128"/>
              </a:rPr>
              <a:t>テキスト</a:t>
            </a:r>
            <a:endParaRPr lang="en-US" altLang="ja-JP" sz="2000" b="1" dirty="0" smtClean="0">
              <a:solidFill>
                <a:schemeClr val="tx2"/>
              </a:solidFill>
              <a:latin typeface="メイリオ" pitchFamily="50" charset="-128"/>
              <a:ea typeface="メイリオ" pitchFamily="50" charset="-128"/>
            </a:endParaRPr>
          </a:p>
          <a:p>
            <a:r>
              <a:rPr lang="en-US" altLang="ja-JP" sz="2000" b="1" dirty="0" smtClean="0">
                <a:solidFill>
                  <a:schemeClr val="tx2"/>
                </a:solidFill>
                <a:latin typeface="メイリオ" pitchFamily="50" charset="-128"/>
                <a:ea typeface="メイリオ" pitchFamily="50" charset="-128"/>
              </a:rPr>
              <a:t>P.268</a:t>
            </a:r>
            <a:r>
              <a:rPr lang="ja-JP" altLang="en-US" sz="2000" b="1" dirty="0" smtClean="0">
                <a:solidFill>
                  <a:schemeClr val="tx2"/>
                </a:solidFill>
                <a:latin typeface="メイリオ" pitchFamily="50" charset="-128"/>
                <a:ea typeface="メイリオ" pitchFamily="50" charset="-128"/>
              </a:rPr>
              <a:t>～</a:t>
            </a:r>
            <a:endParaRPr lang="ja-JP" altLang="en-US" sz="2000" b="1" dirty="0">
              <a:solidFill>
                <a:schemeClr val="tx2"/>
              </a:solidFill>
            </a:endParaRPr>
          </a:p>
        </p:txBody>
      </p:sp>
      <p:pic>
        <p:nvPicPr>
          <p:cNvPr id="1026" name="Picture 2"/>
          <p:cNvPicPr>
            <a:picLocks noChangeAspect="1" noChangeArrowheads="1"/>
          </p:cNvPicPr>
          <p:nvPr/>
        </p:nvPicPr>
        <p:blipFill>
          <a:blip r:embed="rId5" cstate="print"/>
          <a:srcRect/>
          <a:stretch>
            <a:fillRect/>
          </a:stretch>
        </p:blipFill>
        <p:spPr bwMode="auto">
          <a:xfrm>
            <a:off x="1259632" y="2204864"/>
            <a:ext cx="2664296" cy="963312"/>
          </a:xfrm>
          <a:prstGeom prst="rect">
            <a:avLst/>
          </a:prstGeom>
          <a:noFill/>
          <a:ln w="9525">
            <a:noFill/>
            <a:miter lim="800000"/>
            <a:headEnd/>
            <a:tailEnd/>
          </a:ln>
        </p:spPr>
      </p:pic>
      <p:sp>
        <p:nvSpPr>
          <p:cNvPr id="9" name="テキスト ボックス 8"/>
          <p:cNvSpPr txBox="1"/>
          <p:nvPr/>
        </p:nvSpPr>
        <p:spPr>
          <a:xfrm>
            <a:off x="5580112" y="2269321"/>
            <a:ext cx="3312368" cy="1015663"/>
          </a:xfrm>
          <a:prstGeom prst="rect">
            <a:avLst/>
          </a:prstGeom>
          <a:noFill/>
          <a:ln>
            <a:solidFill>
              <a:srgbClr val="C00000"/>
            </a:solidFill>
          </a:ln>
        </p:spPr>
        <p:txBody>
          <a:bodyPr wrap="square" rtlCol="0">
            <a:spAutoFit/>
          </a:bodyPr>
          <a:lstStyle/>
          <a:p>
            <a:r>
              <a:rPr kumimoji="1" lang="ja-JP" altLang="en-US" sz="2000" dirty="0" smtClean="0">
                <a:solidFill>
                  <a:schemeClr val="tx2"/>
                </a:solidFill>
                <a:latin typeface="メイリオ" pitchFamily="50" charset="-128"/>
                <a:ea typeface="メイリオ" pitchFamily="50" charset="-128"/>
              </a:rPr>
              <a:t>ただし，</a:t>
            </a:r>
            <a:r>
              <a:rPr kumimoji="1" lang="en-US" altLang="ja-JP" sz="2000" dirty="0" smtClean="0">
                <a:solidFill>
                  <a:schemeClr val="tx2"/>
                </a:solidFill>
                <a:latin typeface="メイリオ" pitchFamily="50" charset="-128"/>
                <a:ea typeface="メイリオ" pitchFamily="50" charset="-128"/>
              </a:rPr>
              <a:t>m</a:t>
            </a:r>
            <a:r>
              <a:rPr kumimoji="1" lang="ja-JP" altLang="en-US" sz="2000" dirty="0" smtClean="0">
                <a:solidFill>
                  <a:schemeClr val="tx2"/>
                </a:solidFill>
                <a:latin typeface="メイリオ" pitchFamily="50" charset="-128"/>
                <a:ea typeface="メイリオ" pitchFamily="50" charset="-128"/>
              </a:rPr>
              <a:t>は平均サービス時間，</a:t>
            </a:r>
            <a:r>
              <a:rPr kumimoji="1" lang="en-US" altLang="ja-JP" sz="2000" dirty="0" smtClean="0">
                <a:solidFill>
                  <a:schemeClr val="tx2"/>
                </a:solidFill>
                <a:latin typeface="メイリオ" pitchFamily="50" charset="-128"/>
                <a:ea typeface="メイリオ" pitchFamily="50" charset="-128"/>
              </a:rPr>
              <a:t>c</a:t>
            </a:r>
            <a:r>
              <a:rPr lang="ja-JP" altLang="en-US" sz="2000" dirty="0" smtClean="0">
                <a:solidFill>
                  <a:schemeClr val="tx2"/>
                </a:solidFill>
                <a:latin typeface="メイリオ" pitchFamily="50" charset="-128"/>
                <a:ea typeface="メイリオ" pitchFamily="50" charset="-128"/>
              </a:rPr>
              <a:t>はサービス時間の　変動係数</a:t>
            </a:r>
            <a:endParaRPr kumimoji="1" lang="ja-JP" altLang="en-US" sz="2000" dirty="0">
              <a:solidFill>
                <a:schemeClr val="tx2"/>
              </a:solidFill>
              <a:latin typeface="メイリオ" pitchFamily="50" charset="-128"/>
              <a:ea typeface="メイリオ" pitchFamily="50" charset="-128"/>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5944" y="228600"/>
            <a:ext cx="8586536" cy="990600"/>
          </a:xfrm>
        </p:spPr>
        <p:txBody>
          <a:bodyPr>
            <a:normAutofit/>
          </a:bodyPr>
          <a:lstStyle/>
          <a:p>
            <a:r>
              <a:rPr kumimoji="1" lang="ja-JP" altLang="en-US" dirty="0" smtClean="0">
                <a:latin typeface="メイリオ" pitchFamily="50" charset="-128"/>
                <a:ea typeface="メイリオ" pitchFamily="50" charset="-128"/>
              </a:rPr>
              <a:t>やはりどうしても</a:t>
            </a:r>
            <a:r>
              <a:rPr kumimoji="1" lang="en-US" altLang="ja-JP" dirty="0" smtClean="0">
                <a:latin typeface="メイリオ" pitchFamily="50" charset="-128"/>
                <a:ea typeface="メイリオ" pitchFamily="50" charset="-128"/>
              </a:rPr>
              <a:t>…</a:t>
            </a:r>
            <a:endParaRPr kumimoji="1" lang="ja-JP" altLang="en-US"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251520" y="1772816"/>
            <a:ext cx="8712968" cy="4752528"/>
          </a:xfrm>
        </p:spPr>
        <p:txBody>
          <a:bodyPr>
            <a:normAutofit/>
          </a:bodyPr>
          <a:lstStyle/>
          <a:p>
            <a:r>
              <a:rPr lang="ja-JP" altLang="en-US" sz="2800" dirty="0" smtClean="0">
                <a:solidFill>
                  <a:schemeClr val="tx2"/>
                </a:solidFill>
                <a:latin typeface="メイリオ" pitchFamily="50" charset="-128"/>
                <a:ea typeface="メイリオ" pitchFamily="50" charset="-128"/>
              </a:rPr>
              <a:t>簡単な確率計算は必要</a:t>
            </a:r>
            <a:endParaRPr lang="en-US" altLang="ja-JP" sz="28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以下の確率に対して，計算方法くらいはパッとできてほしいです</a:t>
            </a:r>
            <a:r>
              <a:rPr lang="en-US" altLang="ja-JP" sz="2800" dirty="0" smtClean="0">
                <a:solidFill>
                  <a:schemeClr val="tx2"/>
                </a:solidFill>
                <a:latin typeface="メイリオ" pitchFamily="50" charset="-128"/>
                <a:ea typeface="メイリオ" pitchFamily="50" charset="-128"/>
              </a:rPr>
              <a:t>…(</a:t>
            </a:r>
            <a:r>
              <a:rPr lang="ja-JP" altLang="en-US" sz="2800" dirty="0" smtClean="0">
                <a:solidFill>
                  <a:schemeClr val="tx2"/>
                </a:solidFill>
                <a:latin typeface="メイリオ" pitchFamily="50" charset="-128"/>
                <a:ea typeface="メイリオ" pitchFamily="50" charset="-128"/>
              </a:rPr>
              <a:t>来年の</a:t>
            </a:r>
            <a:r>
              <a:rPr lang="en-US" altLang="ja-JP" sz="2800" dirty="0" smtClean="0">
                <a:solidFill>
                  <a:schemeClr val="tx2"/>
                </a:solidFill>
                <a:latin typeface="メイリオ" pitchFamily="50" charset="-128"/>
                <a:ea typeface="メイリオ" pitchFamily="50" charset="-128"/>
              </a:rPr>
              <a:t>OR/B</a:t>
            </a:r>
            <a:r>
              <a:rPr lang="ja-JP" altLang="en-US" sz="2800" dirty="0" smtClean="0">
                <a:solidFill>
                  <a:schemeClr val="tx2"/>
                </a:solidFill>
                <a:latin typeface="メイリオ" pitchFamily="50" charset="-128"/>
                <a:ea typeface="メイリオ" pitchFamily="50" charset="-128"/>
              </a:rPr>
              <a:t>に向けて</a:t>
            </a:r>
            <a:r>
              <a:rPr lang="en-US" altLang="ja-JP" sz="2800" dirty="0" smtClean="0">
                <a:solidFill>
                  <a:schemeClr val="tx2"/>
                </a:solidFill>
                <a:latin typeface="メイリオ" pitchFamily="50" charset="-128"/>
                <a:ea typeface="メイリオ" pitchFamily="50" charset="-128"/>
              </a:rPr>
              <a:t>)</a:t>
            </a:r>
          </a:p>
        </p:txBody>
      </p:sp>
      <p:pic>
        <p:nvPicPr>
          <p:cNvPr id="19458" name="Picture 2"/>
          <p:cNvPicPr>
            <a:picLocks noChangeAspect="1" noChangeArrowheads="1"/>
          </p:cNvPicPr>
          <p:nvPr/>
        </p:nvPicPr>
        <p:blipFill>
          <a:blip r:embed="rId3" cstate="print"/>
          <a:srcRect/>
          <a:stretch>
            <a:fillRect/>
          </a:stretch>
        </p:blipFill>
        <p:spPr bwMode="auto">
          <a:xfrm>
            <a:off x="971600" y="3429000"/>
            <a:ext cx="716280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latin typeface="メイリオ" pitchFamily="50" charset="-128"/>
                <a:ea typeface="メイリオ" pitchFamily="50" charset="-128"/>
              </a:rPr>
              <a:t>今日のまとめ</a:t>
            </a:r>
            <a:endParaRPr kumimoji="1" lang="ja-JP" altLang="en-US"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467544" y="1772816"/>
            <a:ext cx="8424936" cy="4824536"/>
          </a:xfrm>
        </p:spPr>
        <p:txBody>
          <a:bodyPr>
            <a:normAutofit/>
          </a:bodyPr>
          <a:lstStyle/>
          <a:p>
            <a:r>
              <a:rPr lang="ja-JP" altLang="en-US" sz="3000" dirty="0" smtClean="0">
                <a:solidFill>
                  <a:schemeClr val="tx2"/>
                </a:solidFill>
                <a:latin typeface="メイリオ" pitchFamily="50" charset="-128"/>
                <a:ea typeface="メイリオ" pitchFamily="50" charset="-128"/>
              </a:rPr>
              <a:t>待ち行列の有名公式・リトルの公式が導出される過程，および公式そのものもマスターしよう！</a:t>
            </a:r>
            <a:endParaRPr lang="en-US" altLang="ja-JP" sz="3000" dirty="0" smtClean="0">
              <a:solidFill>
                <a:schemeClr val="tx2"/>
              </a:solidFill>
              <a:latin typeface="メイリオ" pitchFamily="50" charset="-128"/>
              <a:ea typeface="メイリオ" pitchFamily="50" charset="-128"/>
            </a:endParaRPr>
          </a:p>
          <a:p>
            <a:endParaRPr lang="en-US" altLang="ja-JP" sz="1200" dirty="0" smtClean="0">
              <a:solidFill>
                <a:schemeClr val="tx2"/>
              </a:solidFill>
              <a:latin typeface="メイリオ" pitchFamily="50" charset="-128"/>
              <a:ea typeface="メイリオ" pitchFamily="50" charset="-128"/>
            </a:endParaRPr>
          </a:p>
          <a:p>
            <a:r>
              <a:rPr lang="ja-JP" altLang="en-US" sz="3000" dirty="0" smtClean="0">
                <a:solidFill>
                  <a:schemeClr val="tx2"/>
                </a:solidFill>
                <a:latin typeface="メイリオ" pitchFamily="50" charset="-128"/>
                <a:ea typeface="メイリオ" pitchFamily="50" charset="-128"/>
              </a:rPr>
              <a:t>待ち時間が変動する場合の待ち行列モデルを理解しよう！</a:t>
            </a:r>
            <a:endParaRPr lang="en-US" altLang="ja-JP" sz="3000" dirty="0" smtClean="0">
              <a:solidFill>
                <a:schemeClr val="tx2"/>
              </a:solidFill>
              <a:latin typeface="メイリオ" pitchFamily="50" charset="-128"/>
              <a:ea typeface="メイリオ" pitchFamily="50" charset="-128"/>
            </a:endParaRPr>
          </a:p>
          <a:p>
            <a:endParaRPr lang="en-US" altLang="ja-JP" sz="1200" dirty="0" smtClean="0">
              <a:solidFill>
                <a:schemeClr val="tx2"/>
              </a:solidFill>
              <a:latin typeface="メイリオ" pitchFamily="50" charset="-128"/>
              <a:ea typeface="メイリオ" pitchFamily="50" charset="-128"/>
            </a:endParaRPr>
          </a:p>
          <a:p>
            <a:r>
              <a:rPr lang="ja-JP" altLang="en-US" sz="3000" dirty="0" smtClean="0">
                <a:solidFill>
                  <a:schemeClr val="tx2"/>
                </a:solidFill>
                <a:latin typeface="メイリオ" pitchFamily="50" charset="-128"/>
                <a:ea typeface="メイリオ" pitchFamily="50" charset="-128"/>
              </a:rPr>
              <a:t>シミュレーション分析をすることで，待ち行列モデルの理解を深めよう！</a:t>
            </a:r>
            <a:endParaRPr lang="en-US" altLang="ja-JP" sz="3000" dirty="0" smtClean="0">
              <a:solidFill>
                <a:schemeClr val="tx2"/>
              </a:solidFill>
              <a:latin typeface="メイリオ" pitchFamily="50" charset="-128"/>
              <a:ea typeface="メイリオ" pitchFamily="50"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latin typeface="メイリオ" pitchFamily="50" charset="-128"/>
                <a:ea typeface="メイリオ" pitchFamily="50" charset="-128"/>
              </a:rPr>
              <a:t>携帯電話の設備設計</a:t>
            </a:r>
            <a:endParaRPr kumimoji="1" lang="ja-JP" altLang="en-US"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467544" y="1772816"/>
            <a:ext cx="8424936" cy="4495800"/>
          </a:xfrm>
        </p:spPr>
        <p:txBody>
          <a:bodyPr>
            <a:normAutofit/>
          </a:bodyPr>
          <a:lstStyle/>
          <a:p>
            <a:r>
              <a:rPr lang="ja-JP" altLang="en-US" sz="2800" dirty="0" smtClean="0">
                <a:solidFill>
                  <a:schemeClr val="tx2"/>
                </a:solidFill>
                <a:latin typeface="メイリオ" pitchFamily="50" charset="-128"/>
                <a:ea typeface="メイリオ" pitchFamily="50" charset="-128"/>
              </a:rPr>
              <a:t>導入初期はトラブル続きだった？</a:t>
            </a:r>
            <a:endParaRPr lang="en-US" altLang="ja-JP" sz="2800" dirty="0" smtClean="0">
              <a:solidFill>
                <a:schemeClr val="tx2"/>
              </a:solidFill>
              <a:latin typeface="メイリオ" pitchFamily="50" charset="-128"/>
              <a:ea typeface="メイリオ" pitchFamily="50" charset="-128"/>
            </a:endParaRPr>
          </a:p>
          <a:p>
            <a:pPr>
              <a:buNone/>
            </a:pPr>
            <a:r>
              <a:rPr lang="ja-JP" altLang="en-US" sz="2800" dirty="0" smtClean="0">
                <a:solidFill>
                  <a:schemeClr val="tx2"/>
                </a:solidFill>
                <a:latin typeface="メイリオ" pitchFamily="50" charset="-128"/>
                <a:ea typeface="メイリオ" pitchFamily="50" charset="-128"/>
              </a:rPr>
              <a:t>　利用頻度の見積りをせずに見切り発車すると，当然つながらないことが多々</a:t>
            </a:r>
            <a:endParaRPr lang="en-US" altLang="ja-JP" sz="28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設計基準</a:t>
            </a:r>
            <a:r>
              <a:rPr lang="en-US" altLang="ja-JP" sz="2800" dirty="0" err="1" smtClean="0">
                <a:solidFill>
                  <a:schemeClr val="tx2"/>
                </a:solidFill>
                <a:latin typeface="メイリオ" pitchFamily="50" charset="-128"/>
                <a:ea typeface="メイリオ" pitchFamily="50" charset="-128"/>
              </a:rPr>
              <a:t>QoS</a:t>
            </a:r>
            <a:r>
              <a:rPr lang="en-US" altLang="ja-JP" sz="2800" dirty="0" smtClean="0">
                <a:solidFill>
                  <a:schemeClr val="tx2"/>
                </a:solidFill>
                <a:latin typeface="メイリオ" pitchFamily="50" charset="-128"/>
                <a:ea typeface="メイリオ" pitchFamily="50" charset="-128"/>
              </a:rPr>
              <a:t>(Quality of Service)</a:t>
            </a:r>
            <a:r>
              <a:rPr lang="ja-JP" altLang="en-US" sz="2800" dirty="0" smtClean="0">
                <a:solidFill>
                  <a:schemeClr val="tx2"/>
                </a:solidFill>
                <a:latin typeface="メイリオ" pitchFamily="50" charset="-128"/>
                <a:ea typeface="メイリオ" pitchFamily="50" charset="-128"/>
              </a:rPr>
              <a:t>：「</a:t>
            </a:r>
            <a:r>
              <a:rPr lang="en-US" altLang="ja-JP" sz="2800" dirty="0" smtClean="0">
                <a:solidFill>
                  <a:schemeClr val="tx2"/>
                </a:solidFill>
                <a:latin typeface="メイリオ" pitchFamily="50" charset="-128"/>
                <a:ea typeface="メイリオ" pitchFamily="50" charset="-128"/>
              </a:rPr>
              <a:t>50</a:t>
            </a:r>
            <a:r>
              <a:rPr lang="ja-JP" altLang="en-US" sz="2800" dirty="0" smtClean="0">
                <a:solidFill>
                  <a:schemeClr val="tx2"/>
                </a:solidFill>
                <a:latin typeface="メイリオ" pitchFamily="50" charset="-128"/>
                <a:ea typeface="メイリオ" pitchFamily="50" charset="-128"/>
              </a:rPr>
              <a:t>回に</a:t>
            </a:r>
            <a:r>
              <a:rPr lang="en-US" altLang="ja-JP" sz="2800" dirty="0" smtClean="0">
                <a:solidFill>
                  <a:schemeClr val="tx2"/>
                </a:solidFill>
                <a:latin typeface="メイリオ" pitchFamily="50" charset="-128"/>
                <a:ea typeface="メイリオ" pitchFamily="50" charset="-128"/>
              </a:rPr>
              <a:t>1</a:t>
            </a:r>
            <a:r>
              <a:rPr lang="ja-JP" altLang="en-US" sz="2800" dirty="0" smtClean="0">
                <a:solidFill>
                  <a:schemeClr val="tx2"/>
                </a:solidFill>
                <a:latin typeface="メイリオ" pitchFamily="50" charset="-128"/>
                <a:ea typeface="メイリオ" pitchFamily="50" charset="-128"/>
              </a:rPr>
              <a:t>回くらいはつながらなくてもしょうがない」と思うなら，基地局はいくつくらい必要か？</a:t>
            </a:r>
            <a:endParaRPr lang="en-US" altLang="ja-JP" sz="2800" dirty="0" smtClean="0">
              <a:solidFill>
                <a:schemeClr val="tx2"/>
              </a:solidFill>
              <a:latin typeface="メイリオ" pitchFamily="50" charset="-128"/>
              <a:ea typeface="メイリオ" pitchFamily="50" charset="-128"/>
            </a:endParaRPr>
          </a:p>
          <a:p>
            <a:endParaRPr lang="en-US" altLang="ja-JP" sz="12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数理モデル</a:t>
            </a:r>
            <a:r>
              <a:rPr lang="en-US" altLang="ja-JP" sz="2800" dirty="0" smtClean="0">
                <a:solidFill>
                  <a:schemeClr val="tx2"/>
                </a:solidFill>
                <a:latin typeface="メイリオ" pitchFamily="50" charset="-128"/>
                <a:ea typeface="メイリオ" pitchFamily="50" charset="-128"/>
              </a:rPr>
              <a:t>(</a:t>
            </a:r>
            <a:r>
              <a:rPr lang="ja-JP" altLang="en-US" sz="2800" dirty="0" smtClean="0">
                <a:solidFill>
                  <a:schemeClr val="tx2"/>
                </a:solidFill>
                <a:latin typeface="メイリオ" pitchFamily="50" charset="-128"/>
                <a:ea typeface="メイリオ" pitchFamily="50" charset="-128"/>
              </a:rPr>
              <a:t>確率モデル</a:t>
            </a:r>
            <a:r>
              <a:rPr lang="en-US" altLang="ja-JP" sz="2800" dirty="0" smtClean="0">
                <a:solidFill>
                  <a:schemeClr val="tx2"/>
                </a:solidFill>
                <a:latin typeface="メイリオ" pitchFamily="50" charset="-128"/>
                <a:ea typeface="メイリオ" pitchFamily="50" charset="-128"/>
              </a:rPr>
              <a:t>)</a:t>
            </a:r>
            <a:r>
              <a:rPr lang="ja-JP" altLang="en-US" sz="2800" dirty="0" smtClean="0">
                <a:solidFill>
                  <a:schemeClr val="tx2"/>
                </a:solidFill>
                <a:latin typeface="メイリオ" pitchFamily="50" charset="-128"/>
                <a:ea typeface="メイリオ" pitchFamily="50" charset="-128"/>
              </a:rPr>
              <a:t>による見積りが必要</a:t>
            </a:r>
            <a:endParaRPr lang="en-US" altLang="ja-JP" sz="2800" dirty="0" smtClean="0">
              <a:solidFill>
                <a:schemeClr val="tx2"/>
              </a:solidFill>
              <a:latin typeface="メイリオ" pitchFamily="50" charset="-128"/>
              <a:ea typeface="メイリオ" pitchFamily="50"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メイリオ" pitchFamily="50" charset="-128"/>
                <a:ea typeface="メイリオ" pitchFamily="50" charset="-128"/>
              </a:rPr>
              <a:t>生産システムへの適用</a:t>
            </a:r>
            <a:endParaRPr kumimoji="1" lang="ja-JP" altLang="en-US"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467544" y="1772816"/>
            <a:ext cx="8424936" cy="4495800"/>
          </a:xfrm>
        </p:spPr>
        <p:txBody>
          <a:bodyPr>
            <a:normAutofit/>
          </a:bodyPr>
          <a:lstStyle/>
          <a:p>
            <a:r>
              <a:rPr lang="ja-JP" altLang="en-US" sz="2800" dirty="0" smtClean="0">
                <a:solidFill>
                  <a:schemeClr val="tx2"/>
                </a:solidFill>
                <a:latin typeface="メイリオ" pitchFamily="50" charset="-128"/>
                <a:ea typeface="メイリオ" pitchFamily="50" charset="-128"/>
              </a:rPr>
              <a:t>多品種少量生産では，工程の処理時間がばらつく</a:t>
            </a:r>
            <a:endParaRPr lang="en-US" altLang="ja-JP" sz="2800" dirty="0" smtClean="0">
              <a:solidFill>
                <a:schemeClr val="tx2"/>
              </a:solidFill>
              <a:latin typeface="メイリオ" pitchFamily="50" charset="-128"/>
              <a:ea typeface="メイリオ" pitchFamily="50" charset="-128"/>
            </a:endParaRPr>
          </a:p>
          <a:p>
            <a:pPr lvl="1"/>
            <a:r>
              <a:rPr lang="ja-JP" altLang="en-US" dirty="0" smtClean="0">
                <a:solidFill>
                  <a:schemeClr val="tx2"/>
                </a:solidFill>
                <a:latin typeface="メイリオ" pitchFamily="50" charset="-128"/>
                <a:ea typeface="メイリオ" pitchFamily="50" charset="-128"/>
              </a:rPr>
              <a:t>時々システムダウン</a:t>
            </a:r>
            <a:endParaRPr lang="en-US" altLang="ja-JP" dirty="0" smtClean="0">
              <a:solidFill>
                <a:schemeClr val="tx2"/>
              </a:solidFill>
              <a:latin typeface="メイリオ" pitchFamily="50" charset="-128"/>
              <a:ea typeface="メイリオ" pitchFamily="50" charset="-128"/>
            </a:endParaRPr>
          </a:p>
          <a:p>
            <a:pPr lvl="1"/>
            <a:r>
              <a:rPr lang="ja-JP" altLang="en-US" dirty="0" smtClean="0">
                <a:solidFill>
                  <a:schemeClr val="tx2"/>
                </a:solidFill>
                <a:latin typeface="メイリオ" pitchFamily="50" charset="-128"/>
                <a:ea typeface="メイリオ" pitchFamily="50" charset="-128"/>
              </a:rPr>
              <a:t>前工程からスムーズに流れてこない</a:t>
            </a:r>
            <a:endParaRPr lang="en-US" altLang="ja-JP" dirty="0" smtClean="0">
              <a:solidFill>
                <a:schemeClr val="tx2"/>
              </a:solidFill>
              <a:latin typeface="メイリオ" pitchFamily="50" charset="-128"/>
              <a:ea typeface="メイリオ" pitchFamily="50" charset="-128"/>
            </a:endParaRPr>
          </a:p>
          <a:p>
            <a:pPr lvl="1"/>
            <a:r>
              <a:rPr lang="ja-JP" altLang="en-US" dirty="0" smtClean="0">
                <a:solidFill>
                  <a:schemeClr val="tx2"/>
                </a:solidFill>
                <a:latin typeface="メイリオ" pitchFamily="50" charset="-128"/>
                <a:ea typeface="メイリオ" pitchFamily="50" charset="-128"/>
              </a:rPr>
              <a:t>後工程が引き取ってくれない</a:t>
            </a:r>
            <a:endParaRPr lang="en-US" altLang="ja-JP" dirty="0" smtClean="0">
              <a:solidFill>
                <a:schemeClr val="tx2"/>
              </a:solidFill>
              <a:latin typeface="メイリオ" pitchFamily="50" charset="-128"/>
              <a:ea typeface="メイリオ" pitchFamily="50" charset="-128"/>
            </a:endParaRPr>
          </a:p>
          <a:p>
            <a:pPr lvl="1"/>
            <a:r>
              <a:rPr lang="ja-JP" altLang="en-US" dirty="0" smtClean="0">
                <a:solidFill>
                  <a:schemeClr val="tx2"/>
                </a:solidFill>
                <a:latin typeface="メイリオ" pitchFamily="50" charset="-128"/>
                <a:ea typeface="メイリオ" pitchFamily="50" charset="-128"/>
              </a:rPr>
              <a:t>仕掛在庫の適正管理</a:t>
            </a:r>
            <a:endParaRPr lang="en-US" altLang="ja-JP" dirty="0" smtClean="0">
              <a:solidFill>
                <a:schemeClr val="tx2"/>
              </a:solidFill>
              <a:latin typeface="メイリオ" pitchFamily="50" charset="-128"/>
              <a:ea typeface="メイリオ" pitchFamily="50" charset="-128"/>
            </a:endParaRPr>
          </a:p>
          <a:p>
            <a:endParaRPr lang="en-US" altLang="ja-JP" sz="28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ジャストインタイム生産方式において，最適なカンバン枚数は何枚か？</a:t>
            </a:r>
            <a:endParaRPr lang="en-US" altLang="ja-JP" sz="2800" dirty="0" smtClean="0">
              <a:solidFill>
                <a:schemeClr val="tx2"/>
              </a:solidFill>
              <a:latin typeface="メイリオ" pitchFamily="50" charset="-128"/>
              <a:ea typeface="メイリオ" pitchFamily="50"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メイリオ" pitchFamily="50" charset="-128"/>
                <a:ea typeface="メイリオ" pitchFamily="50" charset="-128"/>
              </a:rPr>
              <a:t>不動産の供給問題</a:t>
            </a:r>
            <a:endParaRPr kumimoji="1" lang="ja-JP" altLang="en-US" dirty="0">
              <a:latin typeface="メイリオ" pitchFamily="50" charset="-128"/>
              <a:ea typeface="メイリオ" pitchFamily="50" charset="-128"/>
            </a:endParaRPr>
          </a:p>
        </p:txBody>
      </p:sp>
      <p:sp>
        <p:nvSpPr>
          <p:cNvPr id="3" name="コンテンツ プレースホルダ 2"/>
          <p:cNvSpPr>
            <a:spLocks noGrp="1"/>
          </p:cNvSpPr>
          <p:nvPr>
            <p:ph sz="quarter" idx="1"/>
          </p:nvPr>
        </p:nvSpPr>
        <p:spPr>
          <a:xfrm>
            <a:off x="467544" y="1772816"/>
            <a:ext cx="8424936" cy="4495800"/>
          </a:xfrm>
        </p:spPr>
        <p:txBody>
          <a:bodyPr>
            <a:normAutofit/>
          </a:bodyPr>
          <a:lstStyle/>
          <a:p>
            <a:r>
              <a:rPr lang="ja-JP" altLang="en-US" sz="2800" dirty="0" smtClean="0">
                <a:solidFill>
                  <a:schemeClr val="tx2"/>
                </a:solidFill>
                <a:latin typeface="メイリオ" pitchFamily="50" charset="-128"/>
                <a:ea typeface="メイリオ" pitchFamily="50" charset="-128"/>
              </a:rPr>
              <a:t>「部屋を借りたい！」</a:t>
            </a:r>
            <a:endParaRPr lang="en-US" altLang="ja-JP" sz="28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空いている部屋を選び，契約する</a:t>
            </a:r>
            <a:endParaRPr lang="en-US" altLang="ja-JP" sz="28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借りている部屋を退去する</a:t>
            </a:r>
            <a:endParaRPr lang="en-US" altLang="ja-JP" sz="28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次に借りたい人が来るまで，その部屋は遊び状態</a:t>
            </a:r>
            <a:endParaRPr lang="en-US" altLang="ja-JP" sz="2800" dirty="0" smtClean="0">
              <a:solidFill>
                <a:schemeClr val="tx2"/>
              </a:solidFill>
              <a:latin typeface="メイリオ" pitchFamily="50" charset="-128"/>
              <a:ea typeface="メイリオ" pitchFamily="50" charset="-128"/>
            </a:endParaRPr>
          </a:p>
          <a:p>
            <a:r>
              <a:rPr lang="ja-JP" altLang="en-US" sz="2800" dirty="0" smtClean="0">
                <a:solidFill>
                  <a:schemeClr val="tx2"/>
                </a:solidFill>
                <a:latin typeface="メイリオ" pitchFamily="50" charset="-128"/>
                <a:ea typeface="メイリオ" pitchFamily="50" charset="-128"/>
              </a:rPr>
              <a:t>サービス時間＝契約時間</a:t>
            </a:r>
            <a:endParaRPr lang="en-US" altLang="ja-JP" sz="2800" dirty="0" smtClean="0">
              <a:solidFill>
                <a:schemeClr val="tx2"/>
              </a:solidFill>
              <a:latin typeface="メイリオ" pitchFamily="50" charset="-128"/>
              <a:ea typeface="メイリオ" pitchFamily="50" charset="-128"/>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デザート">
  <a:themeElements>
    <a:clrScheme name="ユーザー定義 3">
      <a:dk1>
        <a:srgbClr val="DE6C36"/>
      </a:dk1>
      <a:lt1>
        <a:sysClr val="window" lastClr="FFFFFF"/>
      </a:lt1>
      <a:dk2>
        <a:srgbClr val="200E17"/>
      </a:dk2>
      <a:lt2>
        <a:srgbClr val="F4E7ED"/>
      </a:lt2>
      <a:accent1>
        <a:srgbClr val="FFC000"/>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デザート">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デザート">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2296</TotalTime>
  <Words>2350</Words>
  <Application>Microsoft Office PowerPoint</Application>
  <PresentationFormat>画面に合わせる (4:3)</PresentationFormat>
  <Paragraphs>446</Paragraphs>
  <Slides>68</Slides>
  <Notes>27</Notes>
  <HiddenSlides>0</HiddenSlides>
  <MMClips>0</MMClips>
  <ScaleCrop>false</ScaleCrop>
  <HeadingPairs>
    <vt:vector size="4" baseType="variant">
      <vt:variant>
        <vt:lpstr>テーマ</vt:lpstr>
      </vt:variant>
      <vt:variant>
        <vt:i4>1</vt:i4>
      </vt:variant>
      <vt:variant>
        <vt:lpstr>スライド タイトル</vt:lpstr>
      </vt:variant>
      <vt:variant>
        <vt:i4>68</vt:i4>
      </vt:variant>
    </vt:vector>
  </HeadingPairs>
  <TitlesOfParts>
    <vt:vector size="69" baseType="lpstr">
      <vt:lpstr>1_デザート</vt:lpstr>
      <vt:lpstr>基礎オペレーションズリサーチ 第12回 ～待ち行列モデル～</vt:lpstr>
      <vt:lpstr>本日習得してほしいこと！</vt:lpstr>
      <vt:lpstr>待ち行列理論とは</vt:lpstr>
      <vt:lpstr>給料日の銀行は大混雑</vt:lpstr>
      <vt:lpstr>車で朝夕通勤すると…</vt:lpstr>
      <vt:lpstr>携帯電話の設備設計</vt:lpstr>
      <vt:lpstr>携帯電話の設備設計</vt:lpstr>
      <vt:lpstr>生産システムへの適用</vt:lpstr>
      <vt:lpstr>不動産の供給問題</vt:lpstr>
      <vt:lpstr>エレベータの待ち時間</vt:lpstr>
      <vt:lpstr>ここからの講義内容</vt:lpstr>
      <vt:lpstr>待ち行列理論の目的</vt:lpstr>
      <vt:lpstr>混雑現象のモデル分析</vt:lpstr>
      <vt:lpstr>「客」「窓口」「サービス」</vt:lpstr>
      <vt:lpstr>「客」の在庫管理</vt:lpstr>
      <vt:lpstr>グラフを使った分析</vt:lpstr>
      <vt:lpstr>累積グラフを使った分析</vt:lpstr>
      <vt:lpstr>ここからの講義内容</vt:lpstr>
      <vt:lpstr>平均滞在時間の測り方</vt:lpstr>
      <vt:lpstr>平均滞在時間の測り方</vt:lpstr>
      <vt:lpstr>滞在客数と滞在時間の関係性</vt:lpstr>
      <vt:lpstr>面積計算の考え方：Case1</vt:lpstr>
      <vt:lpstr>面積計算の考え方：Case2</vt:lpstr>
      <vt:lpstr>重要：リトルの公式</vt:lpstr>
      <vt:lpstr>平均値による分析：不変式</vt:lpstr>
      <vt:lpstr>例：駐車スペースは何台必要？</vt:lpstr>
      <vt:lpstr>駐車スペースの見積り</vt:lpstr>
      <vt:lpstr>コールセンターの設計</vt:lpstr>
      <vt:lpstr>ここからの講義内容</vt:lpstr>
      <vt:lpstr>ラッシュアワーの問題</vt:lpstr>
      <vt:lpstr>ラッシュアワーの問題</vt:lpstr>
      <vt:lpstr>ラッシュアワー(累積グラフによる分析)</vt:lpstr>
      <vt:lpstr>ラッシュアワー(累積グラフによる分析)</vt:lpstr>
      <vt:lpstr>ラッシュアワー(累積グラフによる分析)</vt:lpstr>
      <vt:lpstr>ラッシュアワー(累積グラフによる分析)</vt:lpstr>
      <vt:lpstr>ここからの講義内容</vt:lpstr>
      <vt:lpstr>平均値による分析：定常条件</vt:lpstr>
      <vt:lpstr>平均値による分析：定常条件</vt:lpstr>
      <vt:lpstr>待ち行列理論の主たる対象</vt:lpstr>
      <vt:lpstr>現実を考えると…</vt:lpstr>
      <vt:lpstr>ばらつきの影響</vt:lpstr>
      <vt:lpstr>バスの待ち時間</vt:lpstr>
      <vt:lpstr>バスの待ち人数(累積グラフ)</vt:lpstr>
      <vt:lpstr>バスの待ち時間のグラフ</vt:lpstr>
      <vt:lpstr>バスの平均待ち時間</vt:lpstr>
      <vt:lpstr>バスの平均待ち時間</vt:lpstr>
      <vt:lpstr>バスの平均待ち時間</vt:lpstr>
      <vt:lpstr>バスの平均待ち時間(まとめ)</vt:lpstr>
      <vt:lpstr>ここからの講義内容</vt:lpstr>
      <vt:lpstr>携帯電話のかかりにくさ</vt:lpstr>
      <vt:lpstr>携帯電話の呼損率</vt:lpstr>
      <vt:lpstr>使用回線数算出のための確率モデル</vt:lpstr>
      <vt:lpstr>呼損率の公式(アーランの呼損式)</vt:lpstr>
      <vt:lpstr>アーランの呼損式(呼損率)</vt:lpstr>
      <vt:lpstr>ここからの講義内容</vt:lpstr>
      <vt:lpstr>待ち時間と到着，サービスの関係</vt:lpstr>
      <vt:lpstr>リンドレーの公式</vt:lpstr>
      <vt:lpstr>リンドレーの公式を利用した分析</vt:lpstr>
      <vt:lpstr>シミュレーション分析</vt:lpstr>
      <vt:lpstr>数値実験</vt:lpstr>
      <vt:lpstr>架空サービス時間，到着間隔の生成</vt:lpstr>
      <vt:lpstr>理想的なランダムデータの生成方法</vt:lpstr>
      <vt:lpstr>とあるシミュレーション結果</vt:lpstr>
      <vt:lpstr>とあるシミュレーション結果</vt:lpstr>
      <vt:lpstr>シミュレーションは標本調査</vt:lpstr>
      <vt:lpstr>(参考)平均待ち時間の公式</vt:lpstr>
      <vt:lpstr>やはりどうしても…</vt:lpstr>
      <vt:lpstr>今日のまとめ</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基礎オペレーションズリサーチ 第8回～階層的意思決定法(AHP)～</dc:title>
  <dc:creator>Hasuike</dc:creator>
  <cp:lastModifiedBy>Hasuike</cp:lastModifiedBy>
  <cp:revision>380</cp:revision>
  <dcterms:created xsi:type="dcterms:W3CDTF">2015-11-11T05:39:00Z</dcterms:created>
  <dcterms:modified xsi:type="dcterms:W3CDTF">2016-12-20T02:09:52Z</dcterms:modified>
  <cp:contentStatus>最終版</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