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9"/>
  </p:notesMasterIdLst>
  <p:sldIdLst>
    <p:sldId id="256" r:id="rId2"/>
    <p:sldId id="257" r:id="rId3"/>
    <p:sldId id="326" r:id="rId4"/>
    <p:sldId id="260" r:id="rId5"/>
    <p:sldId id="327" r:id="rId6"/>
    <p:sldId id="330" r:id="rId7"/>
    <p:sldId id="331" r:id="rId8"/>
    <p:sldId id="332" r:id="rId9"/>
    <p:sldId id="334" r:id="rId10"/>
    <p:sldId id="335" r:id="rId11"/>
    <p:sldId id="336" r:id="rId12"/>
    <p:sldId id="337" r:id="rId13"/>
    <p:sldId id="375" r:id="rId14"/>
    <p:sldId id="340" r:id="rId15"/>
    <p:sldId id="341" r:id="rId16"/>
    <p:sldId id="342" r:id="rId17"/>
    <p:sldId id="343" r:id="rId18"/>
    <p:sldId id="344" r:id="rId19"/>
    <p:sldId id="345" r:id="rId20"/>
    <p:sldId id="346" r:id="rId21"/>
    <p:sldId id="347" r:id="rId22"/>
    <p:sldId id="348" r:id="rId23"/>
    <p:sldId id="349" r:id="rId24"/>
    <p:sldId id="408" r:id="rId25"/>
    <p:sldId id="351" r:id="rId26"/>
    <p:sldId id="352" r:id="rId27"/>
    <p:sldId id="353" r:id="rId28"/>
    <p:sldId id="354" r:id="rId29"/>
    <p:sldId id="355" r:id="rId30"/>
    <p:sldId id="356" r:id="rId31"/>
    <p:sldId id="357" r:id="rId32"/>
    <p:sldId id="359" r:id="rId33"/>
    <p:sldId id="360" r:id="rId34"/>
    <p:sldId id="376" r:id="rId35"/>
    <p:sldId id="362" r:id="rId36"/>
    <p:sldId id="363" r:id="rId37"/>
    <p:sldId id="364" r:id="rId38"/>
    <p:sldId id="365" r:id="rId39"/>
    <p:sldId id="366" r:id="rId40"/>
    <p:sldId id="367" r:id="rId41"/>
    <p:sldId id="409" r:id="rId42"/>
    <p:sldId id="369" r:id="rId43"/>
    <p:sldId id="370" r:id="rId44"/>
    <p:sldId id="410" r:id="rId45"/>
    <p:sldId id="372" r:id="rId46"/>
    <p:sldId id="404" r:id="rId47"/>
    <p:sldId id="377" r:id="rId48"/>
    <p:sldId id="378" r:id="rId49"/>
    <p:sldId id="379" r:id="rId50"/>
    <p:sldId id="381" r:id="rId51"/>
    <p:sldId id="382" r:id="rId52"/>
    <p:sldId id="405" r:id="rId53"/>
    <p:sldId id="374" r:id="rId54"/>
    <p:sldId id="383" r:id="rId55"/>
    <p:sldId id="384" r:id="rId56"/>
    <p:sldId id="385" r:id="rId57"/>
    <p:sldId id="387" r:id="rId58"/>
    <p:sldId id="406" r:id="rId59"/>
    <p:sldId id="386" r:id="rId60"/>
    <p:sldId id="407" r:id="rId61"/>
    <p:sldId id="388" r:id="rId62"/>
    <p:sldId id="389" r:id="rId63"/>
    <p:sldId id="411" r:id="rId64"/>
    <p:sldId id="391" r:id="rId65"/>
    <p:sldId id="392" r:id="rId66"/>
    <p:sldId id="393" r:id="rId67"/>
    <p:sldId id="412" r:id="rId68"/>
    <p:sldId id="396" r:id="rId69"/>
    <p:sldId id="415" r:id="rId70"/>
    <p:sldId id="397" r:id="rId71"/>
    <p:sldId id="413" r:id="rId72"/>
    <p:sldId id="399" r:id="rId73"/>
    <p:sldId id="400" r:id="rId74"/>
    <p:sldId id="401" r:id="rId75"/>
    <p:sldId id="402" r:id="rId76"/>
    <p:sldId id="403" r:id="rId77"/>
    <p:sldId id="414" r:id="rId7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87" autoAdjust="0"/>
  </p:normalViewPr>
  <p:slideViewPr>
    <p:cSldViewPr>
      <p:cViewPr varScale="1">
        <p:scale>
          <a:sx n="77" d="100"/>
          <a:sy n="77" d="100"/>
        </p:scale>
        <p:origin x="1133"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578CF-6CD6-4F76-AB90-CB38E33B3A77}" type="datetimeFigureOut">
              <a:rPr kumimoji="1" lang="ja-JP" altLang="en-US" smtClean="0"/>
              <a:pPr/>
              <a:t>2017/11/28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527BC-DA11-4504-8E8C-A8A3F60F9A4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15</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37</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38</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39</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40</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42</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43</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45</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46</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47</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48</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17</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49</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50</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51</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52</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53</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54</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55</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56</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57</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58</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18</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59</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60</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61</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62</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20</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34</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35</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36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72CC085-271B-41DD-A0BF-04A64B7E51D4}" type="datetimeFigureOut">
              <a:rPr kumimoji="1" lang="ja-JP" altLang="en-US" smtClean="0"/>
              <a:pPr/>
              <a:t>2017/11/28</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04A1C15D-D285-466A-B62D-EA2A52853A28}"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72CC085-271B-41DD-A0BF-04A64B7E51D4}" type="datetimeFigureOut">
              <a:rPr kumimoji="1" lang="ja-JP" altLang="en-US" smtClean="0"/>
              <a:pPr/>
              <a:t>2017/11/28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4A1C15D-D285-466A-B62D-EA2A52853A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A72CC085-271B-41DD-A0BF-04A64B7E51D4}" type="datetimeFigureOut">
              <a:rPr kumimoji="1" lang="ja-JP" altLang="en-US" smtClean="0"/>
              <a:pPr/>
              <a:t>2017/11/28</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04A1C15D-D285-466A-B62D-EA2A52853A28}"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A72CC085-271B-41DD-A0BF-04A64B7E51D4}" type="datetimeFigureOut">
              <a:rPr kumimoji="1" lang="ja-JP" altLang="en-US" smtClean="0"/>
              <a:pPr/>
              <a:t>2017/11/28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A72CC085-271B-41DD-A0BF-04A64B7E51D4}" type="datetimeFigureOut">
              <a:rPr kumimoji="1" lang="ja-JP" altLang="en-US" smtClean="0"/>
              <a:pPr/>
              <a:t>2017/11/28</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4A1C15D-D285-466A-B62D-EA2A52853A28}"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 7"/>
          <p:cNvSpPr>
            <a:spLocks noGrp="1"/>
          </p:cNvSpPr>
          <p:nvPr>
            <p:ph type="dt" sz="half" idx="15"/>
          </p:nvPr>
        </p:nvSpPr>
        <p:spPr/>
        <p:txBody>
          <a:bodyPr rtlCol="0"/>
          <a:lstStyle/>
          <a:p>
            <a:fld id="{A72CC085-271B-41DD-A0BF-04A64B7E51D4}" type="datetimeFigureOut">
              <a:rPr kumimoji="1" lang="ja-JP" altLang="en-US" smtClean="0"/>
              <a:pPr/>
              <a:t>2017/11/28</a:t>
            </a:fld>
            <a:endParaRPr kumimoji="1" lang="ja-JP" altLang="en-US"/>
          </a:p>
        </p:txBody>
      </p:sp>
      <p:sp>
        <p:nvSpPr>
          <p:cNvPr id="10" name="スライド番号プレースホルダ 9"/>
          <p:cNvSpPr>
            <a:spLocks noGrp="1"/>
          </p:cNvSpPr>
          <p:nvPr>
            <p:ph type="sldNum" sz="quarter" idx="16"/>
          </p:nvPr>
        </p:nvSpPr>
        <p:spPr/>
        <p:txBody>
          <a:bodyPr rtlCol="0"/>
          <a:lstStyle/>
          <a:p>
            <a:fld id="{04A1C15D-D285-466A-B62D-EA2A52853A28}" type="slidenum">
              <a:rPr kumimoji="1" lang="ja-JP" altLang="en-US" smtClean="0"/>
              <a:pPr/>
              <a: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5"/>
          </p:nvPr>
        </p:nvSpPr>
        <p:spPr/>
        <p:txBody>
          <a:bodyPr rtlCol="0"/>
          <a:lstStyle/>
          <a:p>
            <a:fld id="{A72CC085-271B-41DD-A0BF-04A64B7E51D4}" type="datetimeFigureOut">
              <a:rPr kumimoji="1" lang="ja-JP" altLang="en-US" smtClean="0"/>
              <a:pPr/>
              <a:t>2017/11/28</a:t>
            </a:fld>
            <a:endParaRPr kumimoji="1" lang="ja-JP" altLang="en-US"/>
          </a:p>
        </p:txBody>
      </p:sp>
      <p:sp>
        <p:nvSpPr>
          <p:cNvPr id="12" name="スライド番号プレースホルダ 11"/>
          <p:cNvSpPr>
            <a:spLocks noGrp="1"/>
          </p:cNvSpPr>
          <p:nvPr>
            <p:ph type="sldNum" sz="quarter" idx="16"/>
          </p:nvPr>
        </p:nvSpPr>
        <p:spPr/>
        <p:txBody>
          <a:bodyPr rtlCol="0"/>
          <a:lstStyle/>
          <a:p>
            <a:fld id="{04A1C15D-D285-466A-B62D-EA2A52853A28}" type="slidenum">
              <a:rPr kumimoji="1" lang="ja-JP" altLang="en-US" smtClean="0"/>
              <a:pPr/>
              <a: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A72CC085-271B-41DD-A0BF-04A64B7E51D4}" type="datetimeFigureOut">
              <a:rPr kumimoji="1" lang="ja-JP" altLang="en-US" smtClean="0"/>
              <a:pPr/>
              <a:t>2017/11/28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72CC085-271B-41DD-A0BF-04A64B7E51D4}" type="datetimeFigureOut">
              <a:rPr kumimoji="1" lang="ja-JP" altLang="en-US" smtClean="0"/>
              <a:pPr/>
              <a:t>2017/11/28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04A1C15D-D285-466A-B62D-EA2A52853A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A72CC085-271B-41DD-A0BF-04A64B7E51D4}" type="datetimeFigureOut">
              <a:rPr kumimoji="1" lang="ja-JP" altLang="en-US" smtClean="0"/>
              <a:pPr/>
              <a:t>2017/11/28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A72CC085-271B-41DD-A0BF-04A64B7E51D4}" type="datetimeFigureOut">
              <a:rPr kumimoji="1" lang="ja-JP" altLang="en-US" smtClean="0"/>
              <a:pPr/>
              <a:t>2017/11/28</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04A1C15D-D285-466A-B62D-EA2A52853A28}"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72CC085-271B-41DD-A0BF-04A64B7E51D4}" type="datetimeFigureOut">
              <a:rPr kumimoji="1" lang="ja-JP" altLang="en-US" smtClean="0"/>
              <a:pPr/>
              <a:t>2017/11/28</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4A1C15D-D285-466A-B62D-EA2A52853A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960240"/>
            <a:ext cx="8352928" cy="1828800"/>
          </a:xfrm>
        </p:spPr>
        <p:txBody>
          <a:bodyPr>
            <a:normAutofit/>
          </a:bodyPr>
          <a:lstStyle/>
          <a:p>
            <a:r>
              <a:rPr kumimoji="1" lang="ja-JP" altLang="en-US" b="1" dirty="0" smtClean="0">
                <a:solidFill>
                  <a:schemeClr val="tx1"/>
                </a:solidFill>
                <a:latin typeface="メイリオ" pitchFamily="50" charset="-128"/>
                <a:ea typeface="メイリオ" pitchFamily="50" charset="-128"/>
              </a:rPr>
              <a:t>基礎オペレーションズリサーチ</a:t>
            </a:r>
            <a:r>
              <a:rPr kumimoji="1" lang="en-US" altLang="ja-JP" b="1" dirty="0" smtClean="0">
                <a:solidFill>
                  <a:schemeClr val="tx1"/>
                </a:solidFill>
                <a:latin typeface="メイリオ" pitchFamily="50" charset="-128"/>
                <a:ea typeface="メイリオ" pitchFamily="50" charset="-128"/>
              </a:rPr>
              <a:t/>
            </a:r>
            <a:br>
              <a:rPr kumimoji="1" lang="en-US" altLang="ja-JP" b="1" dirty="0" smtClean="0">
                <a:solidFill>
                  <a:schemeClr val="tx1"/>
                </a:solidFill>
                <a:latin typeface="メイリオ" pitchFamily="50" charset="-128"/>
                <a:ea typeface="メイリオ" pitchFamily="50" charset="-128"/>
              </a:rPr>
            </a:br>
            <a:r>
              <a:rPr lang="ja-JP" altLang="en-US" b="1" dirty="0" smtClean="0">
                <a:solidFill>
                  <a:schemeClr val="tx1"/>
                </a:solidFill>
                <a:latin typeface="メイリオ" pitchFamily="50" charset="-128"/>
                <a:ea typeface="メイリオ" pitchFamily="50" charset="-128"/>
              </a:rPr>
              <a:t>第</a:t>
            </a:r>
            <a:r>
              <a:rPr lang="en-US" altLang="ja-JP" b="1" dirty="0">
                <a:solidFill>
                  <a:schemeClr val="tx1"/>
                </a:solidFill>
                <a:latin typeface="メイリオ" pitchFamily="50" charset="-128"/>
                <a:ea typeface="メイリオ" pitchFamily="50" charset="-128"/>
              </a:rPr>
              <a:t>9</a:t>
            </a:r>
            <a:r>
              <a:rPr lang="ja-JP" altLang="en-US" b="1" dirty="0" smtClean="0">
                <a:solidFill>
                  <a:schemeClr val="tx1"/>
                </a:solidFill>
                <a:latin typeface="メイリオ" pitchFamily="50" charset="-128"/>
                <a:ea typeface="メイリオ" pitchFamily="50" charset="-128"/>
              </a:rPr>
              <a:t>回</a:t>
            </a:r>
            <a:r>
              <a:rPr lang="ja-JP" altLang="en-US" b="1" dirty="0" smtClean="0">
                <a:solidFill>
                  <a:schemeClr val="tx1"/>
                </a:solidFill>
                <a:latin typeface="メイリオ" pitchFamily="50" charset="-128"/>
                <a:ea typeface="メイリオ" pitchFamily="50" charset="-128"/>
              </a:rPr>
              <a:t>～日程計画・日程管理～</a:t>
            </a:r>
            <a:endParaRPr kumimoji="1" lang="ja-JP" altLang="en-US" b="1" dirty="0">
              <a:solidFill>
                <a:schemeClr val="tx1"/>
              </a:solidFill>
              <a:latin typeface="メイリオ" pitchFamily="50" charset="-128"/>
              <a:ea typeface="メイリオ" pitchFamily="50" charset="-128"/>
            </a:endParaRPr>
          </a:p>
        </p:txBody>
      </p:sp>
      <p:sp>
        <p:nvSpPr>
          <p:cNvPr id="3" name="サブタイトル 2"/>
          <p:cNvSpPr>
            <a:spLocks noGrp="1"/>
          </p:cNvSpPr>
          <p:nvPr>
            <p:ph type="subTitle" idx="1"/>
          </p:nvPr>
        </p:nvSpPr>
        <p:spPr/>
        <p:txBody>
          <a:bodyPr/>
          <a:lstStyle/>
          <a:p>
            <a:endParaRPr kumimoji="1" lang="ja-JP" altLang="en-US" b="1" dirty="0">
              <a:solidFill>
                <a:schemeClr val="bg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fontScale="90000"/>
          </a:bodyPr>
          <a:lstStyle/>
          <a:p>
            <a:r>
              <a:rPr lang="ja-JP" altLang="en-US" dirty="0" smtClean="0">
                <a:latin typeface="メイリオ" pitchFamily="50" charset="-128"/>
                <a:ea typeface="メイリオ" pitchFamily="50" charset="-128"/>
              </a:rPr>
              <a:t>フロー</a:t>
            </a:r>
            <a:r>
              <a:rPr kumimoji="1" lang="ja-JP" altLang="en-US" dirty="0" smtClean="0">
                <a:latin typeface="メイリオ" pitchFamily="50" charset="-128"/>
                <a:ea typeface="メイリオ" pitchFamily="50" charset="-128"/>
              </a:rPr>
              <a:t>ダイアグラムで表現すると</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1691680" y="3460576"/>
          <a:ext cx="5760640" cy="3352800"/>
        </p:xfrm>
        <a:graphic>
          <a:graphicData uri="http://schemas.openxmlformats.org/drawingml/2006/table">
            <a:tbl>
              <a:tblPr firstRow="1" bandRow="1"/>
              <a:tblGrid>
                <a:gridCol w="771515">
                  <a:extLst>
                    <a:ext uri="{9D8B030D-6E8A-4147-A177-3AD203B41FA5}">
                      <a16:colId xmlns:a16="http://schemas.microsoft.com/office/drawing/2014/main" val="20000"/>
                    </a:ext>
                  </a:extLst>
                </a:gridCol>
                <a:gridCol w="2571714">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977251">
                  <a:extLst>
                    <a:ext uri="{9D8B030D-6E8A-4147-A177-3AD203B41FA5}">
                      <a16:colId xmlns:a16="http://schemas.microsoft.com/office/drawing/2014/main" val="20003"/>
                    </a:ext>
                  </a:extLst>
                </a:gridCol>
              </a:tblGrid>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記号</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作業内容</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作業時間見積り</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先行作業</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A</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顧客アンケート調査</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なし</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B</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アンケート結果の分析</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2</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A</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C</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実験結果の整理</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なし</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D</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競合製品の調査</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4</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なし</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E</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基本構想の立案</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6</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B, C, D</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F</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実装構想の具体化</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4</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E</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G</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回路構想の具体化</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E</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H</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競合製品の原価分析</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5</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D</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I</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原価見積り</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F, G</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J</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構想の手直しと最終決定</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4</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H, I</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4" name="正方形/長方形 3"/>
          <p:cNvSpPr/>
          <p:nvPr/>
        </p:nvSpPr>
        <p:spPr>
          <a:xfrm>
            <a:off x="1115616" y="1700808"/>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A</a:t>
            </a:r>
            <a:endParaRPr kumimoji="1" lang="ja-JP" altLang="en-US" b="1" dirty="0">
              <a:solidFill>
                <a:schemeClr val="tx2"/>
              </a:solidFill>
              <a:latin typeface="メイリオ" pitchFamily="50" charset="-128"/>
              <a:ea typeface="メイリオ" pitchFamily="50" charset="-128"/>
            </a:endParaRPr>
          </a:p>
        </p:txBody>
      </p:sp>
      <p:sp>
        <p:nvSpPr>
          <p:cNvPr id="6" name="正方形/長方形 5"/>
          <p:cNvSpPr/>
          <p:nvPr/>
        </p:nvSpPr>
        <p:spPr>
          <a:xfrm>
            <a:off x="1115616" y="227687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2"/>
                </a:solidFill>
                <a:latin typeface="メイリオ" pitchFamily="50" charset="-128"/>
                <a:ea typeface="メイリオ" pitchFamily="50" charset="-128"/>
              </a:rPr>
              <a:t>C</a:t>
            </a:r>
            <a:endParaRPr kumimoji="1" lang="ja-JP" altLang="en-US" b="1" dirty="0">
              <a:solidFill>
                <a:schemeClr val="tx2"/>
              </a:solidFill>
              <a:latin typeface="メイリオ" pitchFamily="50" charset="-128"/>
              <a:ea typeface="メイリオ" pitchFamily="50" charset="-128"/>
            </a:endParaRPr>
          </a:p>
        </p:txBody>
      </p:sp>
      <p:sp>
        <p:nvSpPr>
          <p:cNvPr id="7" name="正方形/長方形 6"/>
          <p:cNvSpPr/>
          <p:nvPr/>
        </p:nvSpPr>
        <p:spPr>
          <a:xfrm>
            <a:off x="1115616" y="2852936"/>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D</a:t>
            </a:r>
            <a:endParaRPr kumimoji="1" lang="ja-JP" altLang="en-US" b="1" dirty="0">
              <a:solidFill>
                <a:schemeClr val="tx2"/>
              </a:solidFill>
              <a:latin typeface="メイリオ" pitchFamily="50" charset="-128"/>
              <a:ea typeface="メイリオ" pitchFamily="50" charset="-128"/>
            </a:endParaRPr>
          </a:p>
        </p:txBody>
      </p:sp>
      <p:sp>
        <p:nvSpPr>
          <p:cNvPr id="8" name="正方形/長方形 7"/>
          <p:cNvSpPr/>
          <p:nvPr/>
        </p:nvSpPr>
        <p:spPr>
          <a:xfrm>
            <a:off x="2051720" y="1700808"/>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B</a:t>
            </a:r>
            <a:endParaRPr kumimoji="1" lang="ja-JP" altLang="en-US" b="1" dirty="0">
              <a:solidFill>
                <a:schemeClr val="tx2"/>
              </a:solidFill>
              <a:latin typeface="メイリオ" pitchFamily="50" charset="-128"/>
              <a:ea typeface="メイリオ" pitchFamily="50" charset="-128"/>
            </a:endParaRPr>
          </a:p>
        </p:txBody>
      </p:sp>
      <p:sp>
        <p:nvSpPr>
          <p:cNvPr id="9" name="正方形/長方形 8"/>
          <p:cNvSpPr/>
          <p:nvPr/>
        </p:nvSpPr>
        <p:spPr>
          <a:xfrm>
            <a:off x="3635896" y="1700808"/>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2"/>
                </a:solidFill>
                <a:latin typeface="メイリオ" pitchFamily="50" charset="-128"/>
                <a:ea typeface="メイリオ" pitchFamily="50" charset="-128"/>
              </a:rPr>
              <a:t>E</a:t>
            </a:r>
            <a:endParaRPr kumimoji="1" lang="ja-JP" altLang="en-US" b="1" dirty="0">
              <a:solidFill>
                <a:schemeClr val="tx2"/>
              </a:solidFill>
              <a:latin typeface="メイリオ" pitchFamily="50" charset="-128"/>
              <a:ea typeface="メイリオ" pitchFamily="50" charset="-128"/>
            </a:endParaRPr>
          </a:p>
        </p:txBody>
      </p:sp>
      <p:sp>
        <p:nvSpPr>
          <p:cNvPr id="10" name="正方形/長方形 9"/>
          <p:cNvSpPr/>
          <p:nvPr/>
        </p:nvSpPr>
        <p:spPr>
          <a:xfrm>
            <a:off x="4788024" y="1700808"/>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F</a:t>
            </a:r>
            <a:endParaRPr kumimoji="1" lang="ja-JP" altLang="en-US" b="1" dirty="0">
              <a:solidFill>
                <a:schemeClr val="tx2"/>
              </a:solidFill>
              <a:latin typeface="メイリオ" pitchFamily="50" charset="-128"/>
              <a:ea typeface="メイリオ" pitchFamily="50" charset="-128"/>
            </a:endParaRPr>
          </a:p>
        </p:txBody>
      </p:sp>
      <p:sp>
        <p:nvSpPr>
          <p:cNvPr id="11" name="正方形/長方形 10"/>
          <p:cNvSpPr/>
          <p:nvPr/>
        </p:nvSpPr>
        <p:spPr>
          <a:xfrm>
            <a:off x="4788024" y="227687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G</a:t>
            </a:r>
            <a:endParaRPr kumimoji="1" lang="ja-JP" altLang="en-US" b="1" dirty="0">
              <a:solidFill>
                <a:schemeClr val="tx2"/>
              </a:solidFill>
              <a:latin typeface="メイリオ" pitchFamily="50" charset="-128"/>
              <a:ea typeface="メイリオ" pitchFamily="50" charset="-128"/>
            </a:endParaRPr>
          </a:p>
        </p:txBody>
      </p:sp>
      <p:sp>
        <p:nvSpPr>
          <p:cNvPr id="12" name="正方形/長方形 11"/>
          <p:cNvSpPr/>
          <p:nvPr/>
        </p:nvSpPr>
        <p:spPr>
          <a:xfrm>
            <a:off x="4788024" y="2852936"/>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H</a:t>
            </a:r>
            <a:endParaRPr kumimoji="1" lang="ja-JP" altLang="en-US" b="1" dirty="0">
              <a:solidFill>
                <a:schemeClr val="tx2"/>
              </a:solidFill>
              <a:latin typeface="メイリオ" pitchFamily="50" charset="-128"/>
              <a:ea typeface="メイリオ" pitchFamily="50" charset="-128"/>
            </a:endParaRPr>
          </a:p>
        </p:txBody>
      </p:sp>
      <p:sp>
        <p:nvSpPr>
          <p:cNvPr id="13" name="正方形/長方形 12"/>
          <p:cNvSpPr/>
          <p:nvPr/>
        </p:nvSpPr>
        <p:spPr>
          <a:xfrm>
            <a:off x="6012160" y="1700808"/>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I</a:t>
            </a:r>
            <a:endParaRPr kumimoji="1" lang="ja-JP" altLang="en-US" b="1" dirty="0">
              <a:solidFill>
                <a:schemeClr val="tx2"/>
              </a:solidFill>
              <a:latin typeface="メイリオ" pitchFamily="50" charset="-128"/>
              <a:ea typeface="メイリオ" pitchFamily="50" charset="-128"/>
            </a:endParaRPr>
          </a:p>
        </p:txBody>
      </p:sp>
      <p:sp>
        <p:nvSpPr>
          <p:cNvPr id="14" name="正方形/長方形 13"/>
          <p:cNvSpPr/>
          <p:nvPr/>
        </p:nvSpPr>
        <p:spPr>
          <a:xfrm>
            <a:off x="7236296" y="1700808"/>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J</a:t>
            </a:r>
            <a:endParaRPr kumimoji="1" lang="ja-JP" altLang="en-US" b="1" dirty="0">
              <a:solidFill>
                <a:schemeClr val="tx2"/>
              </a:solidFill>
              <a:latin typeface="メイリオ" pitchFamily="50" charset="-128"/>
              <a:ea typeface="メイリオ" pitchFamily="50" charset="-128"/>
            </a:endParaRPr>
          </a:p>
        </p:txBody>
      </p:sp>
      <p:cxnSp>
        <p:nvCxnSpPr>
          <p:cNvPr id="16" name="直線矢印コネクタ 15"/>
          <p:cNvCxnSpPr>
            <a:stCxn id="4" idx="3"/>
            <a:endCxn id="8" idx="1"/>
          </p:cNvCxnSpPr>
          <p:nvPr/>
        </p:nvCxnSpPr>
        <p:spPr>
          <a:xfrm>
            <a:off x="1835696" y="1916832"/>
            <a:ext cx="2160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6" idx="3"/>
            <a:endCxn id="9" idx="1"/>
          </p:cNvCxnSpPr>
          <p:nvPr/>
        </p:nvCxnSpPr>
        <p:spPr>
          <a:xfrm flipV="1">
            <a:off x="1835696" y="1916832"/>
            <a:ext cx="1800200" cy="57606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3"/>
            <a:endCxn id="9" idx="1"/>
          </p:cNvCxnSpPr>
          <p:nvPr/>
        </p:nvCxnSpPr>
        <p:spPr>
          <a:xfrm>
            <a:off x="2771800" y="1916832"/>
            <a:ext cx="86409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3"/>
            <a:endCxn id="9" idx="1"/>
          </p:cNvCxnSpPr>
          <p:nvPr/>
        </p:nvCxnSpPr>
        <p:spPr>
          <a:xfrm flipV="1">
            <a:off x="1835696" y="1916832"/>
            <a:ext cx="1800200" cy="11521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9" idx="3"/>
            <a:endCxn id="10" idx="1"/>
          </p:cNvCxnSpPr>
          <p:nvPr/>
        </p:nvCxnSpPr>
        <p:spPr>
          <a:xfrm>
            <a:off x="4355976" y="1916832"/>
            <a:ext cx="432048"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9" idx="3"/>
            <a:endCxn id="11" idx="1"/>
          </p:cNvCxnSpPr>
          <p:nvPr/>
        </p:nvCxnSpPr>
        <p:spPr>
          <a:xfrm>
            <a:off x="4355976" y="1916832"/>
            <a:ext cx="432048" cy="57606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7" idx="3"/>
            <a:endCxn id="12" idx="1"/>
          </p:cNvCxnSpPr>
          <p:nvPr/>
        </p:nvCxnSpPr>
        <p:spPr>
          <a:xfrm>
            <a:off x="1835696" y="3068960"/>
            <a:ext cx="2952328"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10" idx="3"/>
            <a:endCxn id="13" idx="1"/>
          </p:cNvCxnSpPr>
          <p:nvPr/>
        </p:nvCxnSpPr>
        <p:spPr>
          <a:xfrm>
            <a:off x="5508104" y="1916832"/>
            <a:ext cx="50405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stCxn id="11" idx="3"/>
            <a:endCxn id="13" idx="1"/>
          </p:cNvCxnSpPr>
          <p:nvPr/>
        </p:nvCxnSpPr>
        <p:spPr>
          <a:xfrm flipV="1">
            <a:off x="5508104" y="1916832"/>
            <a:ext cx="504056" cy="57606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12" idx="3"/>
            <a:endCxn id="14" idx="1"/>
          </p:cNvCxnSpPr>
          <p:nvPr/>
        </p:nvCxnSpPr>
        <p:spPr>
          <a:xfrm flipV="1">
            <a:off x="5508104" y="1916832"/>
            <a:ext cx="1728192" cy="11521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13" idx="3"/>
            <a:endCxn id="14" idx="1"/>
          </p:cNvCxnSpPr>
          <p:nvPr/>
        </p:nvCxnSpPr>
        <p:spPr>
          <a:xfrm>
            <a:off x="6732240" y="1916832"/>
            <a:ext cx="50405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06152"/>
            <a:ext cx="8153400" cy="990600"/>
          </a:xfrm>
        </p:spPr>
        <p:txBody>
          <a:bodyPr>
            <a:normAutofit fontScale="90000"/>
          </a:bodyPr>
          <a:lstStyle/>
          <a:p>
            <a:r>
              <a:rPr kumimoji="1" lang="en-US" altLang="ja-JP" dirty="0" smtClean="0">
                <a:latin typeface="メイリオ" pitchFamily="50" charset="-128"/>
                <a:ea typeface="メイリオ" pitchFamily="50" charset="-128"/>
              </a:rPr>
              <a:t>PERT</a:t>
            </a:r>
            <a:r>
              <a:rPr kumimoji="1" lang="ja-JP" altLang="en-US" dirty="0" smtClean="0">
                <a:latin typeface="メイリオ" pitchFamily="50" charset="-128"/>
                <a:ea typeface="メイリオ" pitchFamily="50" charset="-128"/>
              </a:rPr>
              <a:t>による日程計画の実行手順</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95536" y="1772816"/>
            <a:ext cx="8496944" cy="4323184"/>
          </a:xfrm>
        </p:spPr>
        <p:txBody>
          <a:bodyPr>
            <a:normAutofit/>
          </a:bodyPr>
          <a:lstStyle/>
          <a:p>
            <a:pPr marL="514350" indent="-514350">
              <a:buClrTx/>
              <a:buSzPct val="100000"/>
              <a:buFont typeface="+mj-lt"/>
              <a:buAutoNum type="arabicPeriod"/>
            </a:pPr>
            <a:r>
              <a:rPr kumimoji="1" lang="ja-JP" altLang="en-US" sz="2800" dirty="0" smtClean="0">
                <a:solidFill>
                  <a:schemeClr val="tx2"/>
                </a:solidFill>
                <a:latin typeface="メイリオ" pitchFamily="50" charset="-128"/>
                <a:ea typeface="メイリオ" pitchFamily="50" charset="-128"/>
              </a:rPr>
              <a:t>作業リストの作成</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所要時間，先行・後続作業の確定</a:t>
            </a:r>
            <a:r>
              <a:rPr lang="ja-JP" altLang="en-US" sz="2800" dirty="0" smtClean="0">
                <a:solidFill>
                  <a:schemeClr val="tx2"/>
                </a:solidFill>
                <a:latin typeface="メイリオ" pitchFamily="50" charset="-128"/>
                <a:ea typeface="メイリオ" pitchFamily="50" charset="-128"/>
              </a:rPr>
              <a:t>，費用・資源の見積り</a:t>
            </a:r>
            <a:r>
              <a:rPr lang="en-US" altLang="ja-JP" sz="2800" dirty="0" smtClean="0">
                <a:solidFill>
                  <a:schemeClr val="tx2"/>
                </a:solidFill>
                <a:latin typeface="メイリオ" pitchFamily="50" charset="-128"/>
                <a:ea typeface="メイリオ" pitchFamily="50" charset="-128"/>
              </a:rPr>
              <a:t>)</a:t>
            </a:r>
          </a:p>
          <a:p>
            <a:pPr marL="514350" indent="-514350">
              <a:buClrTx/>
              <a:buSzPct val="100000"/>
              <a:buFont typeface="+mj-lt"/>
              <a:buAutoNum type="arabicPeriod"/>
            </a:pPr>
            <a:r>
              <a:rPr kumimoji="1" lang="en-US" altLang="ja-JP" sz="2800" dirty="0" smtClean="0">
                <a:solidFill>
                  <a:schemeClr val="tx2"/>
                </a:solidFill>
                <a:latin typeface="メイリオ" pitchFamily="50" charset="-128"/>
                <a:ea typeface="メイリオ" pitchFamily="50" charset="-128"/>
              </a:rPr>
              <a:t>PERT</a:t>
            </a:r>
            <a:r>
              <a:rPr kumimoji="1" lang="ja-JP" altLang="en-US" sz="2800" dirty="0" smtClean="0">
                <a:solidFill>
                  <a:schemeClr val="tx2"/>
                </a:solidFill>
                <a:latin typeface="メイリオ" pitchFamily="50" charset="-128"/>
                <a:ea typeface="メイリオ" pitchFamily="50" charset="-128"/>
              </a:rPr>
              <a:t>ネットワーク</a:t>
            </a:r>
            <a:r>
              <a:rPr kumimoji="1" lang="en-US" altLang="ja-JP" sz="2800" dirty="0" smtClean="0">
                <a:solidFill>
                  <a:schemeClr val="tx2"/>
                </a:solidFill>
                <a:latin typeface="メイリオ" pitchFamily="50" charset="-128"/>
                <a:ea typeface="メイリオ" pitchFamily="50" charset="-128"/>
              </a:rPr>
              <a:t>(</a:t>
            </a:r>
            <a:r>
              <a:rPr kumimoji="1" lang="ja-JP" altLang="en-US" sz="2800" b="1" dirty="0" smtClean="0">
                <a:solidFill>
                  <a:srgbClr val="C00000"/>
                </a:solidFill>
                <a:latin typeface="メイリオ" pitchFamily="50" charset="-128"/>
                <a:ea typeface="メイリオ" pitchFamily="50" charset="-128"/>
              </a:rPr>
              <a:t>アローダイアグラム</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の作成</a:t>
            </a:r>
            <a:endParaRPr lang="en-US" altLang="ja-JP" sz="2800" dirty="0" smtClean="0">
              <a:solidFill>
                <a:schemeClr val="tx2"/>
              </a:solidFill>
              <a:latin typeface="メイリオ" pitchFamily="50" charset="-128"/>
              <a:ea typeface="メイリオ" pitchFamily="50" charset="-128"/>
            </a:endParaRPr>
          </a:p>
          <a:p>
            <a:pPr marL="514350" indent="-514350">
              <a:buClrTx/>
              <a:buSzPct val="100000"/>
              <a:buFont typeface="+mj-lt"/>
              <a:buAutoNum type="arabicPeriod"/>
            </a:pPr>
            <a:r>
              <a:rPr lang="ja-JP" altLang="en-US" sz="2800" dirty="0" smtClean="0">
                <a:solidFill>
                  <a:schemeClr val="tx2"/>
                </a:solidFill>
                <a:latin typeface="メイリオ" pitchFamily="50" charset="-128"/>
                <a:ea typeface="メイリオ" pitchFamily="50" charset="-128"/>
              </a:rPr>
              <a:t>完了時間，余裕時間，クリティカルパスの計算</a:t>
            </a:r>
            <a:endParaRPr lang="en-US" altLang="ja-JP" sz="2800" dirty="0" smtClean="0">
              <a:solidFill>
                <a:schemeClr val="tx2"/>
              </a:solidFill>
              <a:latin typeface="メイリオ" pitchFamily="50" charset="-128"/>
              <a:ea typeface="メイリオ" pitchFamily="50" charset="-128"/>
            </a:endParaRPr>
          </a:p>
          <a:p>
            <a:pPr marL="514350" indent="-514350">
              <a:buClrTx/>
              <a:buSzPct val="100000"/>
              <a:buFont typeface="+mj-lt"/>
              <a:buAutoNum type="arabicPeriod"/>
            </a:pPr>
            <a:r>
              <a:rPr kumimoji="1" lang="ja-JP" altLang="en-US" sz="2800" dirty="0" smtClean="0">
                <a:solidFill>
                  <a:schemeClr val="tx2"/>
                </a:solidFill>
                <a:latin typeface="メイリオ" pitchFamily="50" charset="-128"/>
                <a:ea typeface="メイリオ" pitchFamily="50" charset="-128"/>
              </a:rPr>
              <a:t>資源</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時間，人員，資材，</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制約の下での最適化問題を解く</a:t>
            </a:r>
            <a:endParaRPr kumimoji="1" lang="en-US" altLang="ja-JP" sz="2800" dirty="0" smtClean="0">
              <a:solidFill>
                <a:schemeClr val="tx2"/>
              </a:solidFill>
              <a:latin typeface="メイリオ" pitchFamily="50" charset="-128"/>
              <a:ea typeface="メイリオ" pitchFamily="50" charset="-128"/>
            </a:endParaRPr>
          </a:p>
          <a:p>
            <a:endParaRPr kumimoji="1" lang="ja-JP" altLang="en-US" sz="2800" dirty="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P.169</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b="1" dirty="0" smtClean="0">
                <a:latin typeface="メイリオ" pitchFamily="50" charset="-128"/>
                <a:ea typeface="メイリオ" pitchFamily="50" charset="-128"/>
              </a:rPr>
              <a:t>アローダイアグラム</a:t>
            </a:r>
            <a:r>
              <a:rPr lang="ja-JP" altLang="en-US" dirty="0" smtClean="0">
                <a:latin typeface="メイリオ" pitchFamily="50" charset="-128"/>
                <a:ea typeface="メイリオ" pitchFamily="50" charset="-128"/>
              </a:rPr>
              <a:t>とは？</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467544" y="1626096"/>
            <a:ext cx="8496944" cy="4323184"/>
          </a:xfrm>
        </p:spPr>
        <p:txBody>
          <a:bodyPr>
            <a:normAutofit/>
          </a:bodyPr>
          <a:lstStyle/>
          <a:p>
            <a:r>
              <a:rPr kumimoji="1" lang="ja-JP" altLang="en-US" sz="2800" dirty="0" smtClean="0">
                <a:solidFill>
                  <a:schemeClr val="tx2"/>
                </a:solidFill>
                <a:latin typeface="メイリオ" pitchFamily="50" charset="-128"/>
                <a:ea typeface="メイリオ" pitchFamily="50" charset="-128"/>
              </a:rPr>
              <a:t>有向グラフ</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ノードと矢印からなるネットワーク</a:t>
            </a:r>
            <a:r>
              <a:rPr lang="en-US" altLang="ja-JP" sz="2800" dirty="0" smtClean="0">
                <a:solidFill>
                  <a:schemeClr val="tx2"/>
                </a:solidFill>
                <a:latin typeface="メイリオ" pitchFamily="50" charset="-128"/>
                <a:ea typeface="メイリオ" pitchFamily="50" charset="-128"/>
              </a:rPr>
              <a:t>)</a:t>
            </a:r>
          </a:p>
          <a:p>
            <a:r>
              <a:rPr kumimoji="1" lang="ja-JP" altLang="en-US" sz="2800" dirty="0" smtClean="0">
                <a:solidFill>
                  <a:schemeClr val="tx2"/>
                </a:solidFill>
                <a:latin typeface="メイリオ" pitchFamily="50" charset="-128"/>
                <a:ea typeface="メイリオ" pitchFamily="50" charset="-128"/>
              </a:rPr>
              <a:t>ジョブではなく，</a:t>
            </a:r>
            <a:r>
              <a:rPr kumimoji="1" lang="ja-JP" altLang="en-US" sz="2800" b="1" dirty="0" smtClean="0">
                <a:solidFill>
                  <a:srgbClr val="C00000"/>
                </a:solidFill>
                <a:latin typeface="メイリオ" pitchFamily="50" charset="-128"/>
                <a:ea typeface="メイリオ" pitchFamily="50" charset="-128"/>
              </a:rPr>
              <a:t>進行状態の前後関係を表現</a:t>
            </a:r>
            <a:endParaRPr kumimoji="1"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作業</a:t>
            </a:r>
            <a:r>
              <a:rPr lang="en-US" altLang="ja-JP" dirty="0" smtClean="0">
                <a:solidFill>
                  <a:schemeClr val="tx2"/>
                </a:solidFill>
                <a:latin typeface="メイリオ" pitchFamily="50" charset="-128"/>
                <a:ea typeface="メイリオ" pitchFamily="50" charset="-128"/>
              </a:rPr>
              <a:t>B, C, D</a:t>
            </a:r>
            <a:r>
              <a:rPr lang="ja-JP" altLang="en-US" dirty="0" smtClean="0">
                <a:solidFill>
                  <a:schemeClr val="tx2"/>
                </a:solidFill>
                <a:latin typeface="メイリオ" pitchFamily="50" charset="-128"/>
                <a:ea typeface="メイリオ" pitchFamily="50" charset="-128"/>
              </a:rPr>
              <a:t>を終えて作業</a:t>
            </a:r>
            <a:r>
              <a:rPr lang="en-US" altLang="ja-JP" dirty="0" smtClean="0">
                <a:solidFill>
                  <a:schemeClr val="tx2"/>
                </a:solidFill>
                <a:latin typeface="メイリオ" pitchFamily="50" charset="-128"/>
                <a:ea typeface="メイリオ" pitchFamily="50" charset="-128"/>
              </a:rPr>
              <a:t>E</a:t>
            </a:r>
            <a:r>
              <a:rPr lang="ja-JP" altLang="en-US" dirty="0" smtClean="0">
                <a:solidFill>
                  <a:schemeClr val="tx2"/>
                </a:solidFill>
                <a:latin typeface="メイリオ" pitchFamily="50" charset="-128"/>
                <a:ea typeface="メイリオ" pitchFamily="50" charset="-128"/>
              </a:rPr>
              <a:t>を開始できる状態</a:t>
            </a:r>
            <a:endParaRPr lang="en-US" altLang="ja-JP" dirty="0" smtClean="0">
              <a:solidFill>
                <a:schemeClr val="tx2"/>
              </a:solidFill>
              <a:latin typeface="メイリオ" pitchFamily="50" charset="-128"/>
              <a:ea typeface="メイリオ" pitchFamily="50" charset="-128"/>
            </a:endParaRPr>
          </a:p>
          <a:p>
            <a:pPr lvl="1"/>
            <a:r>
              <a:rPr kumimoji="1" lang="ja-JP" altLang="en-US" dirty="0" smtClean="0">
                <a:solidFill>
                  <a:schemeClr val="tx2"/>
                </a:solidFill>
                <a:latin typeface="メイリオ" pitchFamily="50" charset="-128"/>
                <a:ea typeface="メイリオ" pitchFamily="50" charset="-128"/>
              </a:rPr>
              <a:t>作業</a:t>
            </a:r>
            <a:r>
              <a:rPr kumimoji="1" lang="en-US" altLang="ja-JP" dirty="0" smtClean="0">
                <a:solidFill>
                  <a:schemeClr val="tx2"/>
                </a:solidFill>
                <a:latin typeface="メイリオ" pitchFamily="50" charset="-128"/>
                <a:ea typeface="メイリオ" pitchFamily="50" charset="-128"/>
              </a:rPr>
              <a:t>E</a:t>
            </a:r>
            <a:r>
              <a:rPr kumimoji="1" lang="ja-JP" altLang="en-US" dirty="0" smtClean="0">
                <a:solidFill>
                  <a:schemeClr val="tx2"/>
                </a:solidFill>
                <a:latin typeface="メイリオ" pitchFamily="50" charset="-128"/>
                <a:ea typeface="メイリオ" pitchFamily="50" charset="-128"/>
              </a:rPr>
              <a:t>を終えて作業</a:t>
            </a:r>
            <a:r>
              <a:rPr kumimoji="1" lang="en-US" altLang="ja-JP" dirty="0" smtClean="0">
                <a:solidFill>
                  <a:schemeClr val="tx2"/>
                </a:solidFill>
                <a:latin typeface="メイリオ" pitchFamily="50" charset="-128"/>
                <a:ea typeface="メイリオ" pitchFamily="50" charset="-128"/>
              </a:rPr>
              <a:t>F</a:t>
            </a:r>
            <a:r>
              <a:rPr kumimoji="1" lang="ja-JP" altLang="en-US" dirty="0" smtClean="0">
                <a:solidFill>
                  <a:schemeClr val="tx2"/>
                </a:solidFill>
                <a:latin typeface="メイリオ" pitchFamily="50" charset="-128"/>
                <a:ea typeface="メイリオ" pitchFamily="50" charset="-128"/>
              </a:rPr>
              <a:t>と</a:t>
            </a:r>
            <a:r>
              <a:rPr kumimoji="1" lang="en-US" altLang="ja-JP" dirty="0" smtClean="0">
                <a:solidFill>
                  <a:schemeClr val="tx2"/>
                </a:solidFill>
                <a:latin typeface="メイリオ" pitchFamily="50" charset="-128"/>
                <a:ea typeface="メイリオ" pitchFamily="50" charset="-128"/>
              </a:rPr>
              <a:t>G</a:t>
            </a:r>
            <a:r>
              <a:rPr kumimoji="1" lang="ja-JP" altLang="en-US" dirty="0" smtClean="0">
                <a:solidFill>
                  <a:schemeClr val="tx2"/>
                </a:solidFill>
                <a:latin typeface="メイリオ" pitchFamily="50" charset="-128"/>
                <a:ea typeface="メイリオ" pitchFamily="50" charset="-128"/>
              </a:rPr>
              <a:t>が開始できる状態</a:t>
            </a:r>
            <a:endParaRPr kumimoji="1" lang="ja-JP" altLang="en-US" dirty="0">
              <a:solidFill>
                <a:schemeClr val="tx2"/>
              </a:solidFill>
              <a:latin typeface="メイリオ" pitchFamily="50" charset="-128"/>
              <a:ea typeface="メイリオ" pitchFamily="50" charset="-128"/>
            </a:endParaRPr>
          </a:p>
        </p:txBody>
      </p:sp>
      <p:sp>
        <p:nvSpPr>
          <p:cNvPr id="5" name="正方形/長方形 4"/>
          <p:cNvSpPr/>
          <p:nvPr/>
        </p:nvSpPr>
        <p:spPr>
          <a:xfrm>
            <a:off x="827584" y="429039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A</a:t>
            </a:r>
            <a:endParaRPr kumimoji="1" lang="ja-JP" altLang="en-US" b="1" dirty="0">
              <a:solidFill>
                <a:schemeClr val="tx2"/>
              </a:solidFill>
              <a:latin typeface="メイリオ" pitchFamily="50" charset="-128"/>
              <a:ea typeface="メイリオ" pitchFamily="50" charset="-128"/>
            </a:endParaRPr>
          </a:p>
        </p:txBody>
      </p:sp>
      <p:sp>
        <p:nvSpPr>
          <p:cNvPr id="6" name="正方形/長方形 5"/>
          <p:cNvSpPr/>
          <p:nvPr/>
        </p:nvSpPr>
        <p:spPr>
          <a:xfrm>
            <a:off x="827584" y="4866456"/>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2"/>
                </a:solidFill>
                <a:latin typeface="メイリオ" pitchFamily="50" charset="-128"/>
                <a:ea typeface="メイリオ" pitchFamily="50" charset="-128"/>
              </a:rPr>
              <a:t>C</a:t>
            </a:r>
            <a:endParaRPr kumimoji="1" lang="ja-JP" altLang="en-US" b="1" dirty="0">
              <a:solidFill>
                <a:schemeClr val="tx2"/>
              </a:solidFill>
              <a:latin typeface="メイリオ" pitchFamily="50" charset="-128"/>
              <a:ea typeface="メイリオ" pitchFamily="50" charset="-128"/>
            </a:endParaRPr>
          </a:p>
        </p:txBody>
      </p:sp>
      <p:sp>
        <p:nvSpPr>
          <p:cNvPr id="7" name="正方形/長方形 6"/>
          <p:cNvSpPr/>
          <p:nvPr/>
        </p:nvSpPr>
        <p:spPr>
          <a:xfrm>
            <a:off x="827584" y="5442520"/>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D</a:t>
            </a:r>
            <a:endParaRPr kumimoji="1" lang="ja-JP" altLang="en-US" b="1" dirty="0">
              <a:solidFill>
                <a:schemeClr val="tx2"/>
              </a:solidFill>
              <a:latin typeface="メイリオ" pitchFamily="50" charset="-128"/>
              <a:ea typeface="メイリオ" pitchFamily="50" charset="-128"/>
            </a:endParaRPr>
          </a:p>
        </p:txBody>
      </p:sp>
      <p:sp>
        <p:nvSpPr>
          <p:cNvPr id="8" name="正方形/長方形 7"/>
          <p:cNvSpPr/>
          <p:nvPr/>
        </p:nvSpPr>
        <p:spPr>
          <a:xfrm>
            <a:off x="1979712" y="429039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B</a:t>
            </a:r>
            <a:endParaRPr kumimoji="1" lang="ja-JP" altLang="en-US" b="1" dirty="0">
              <a:solidFill>
                <a:schemeClr val="tx2"/>
              </a:solidFill>
              <a:latin typeface="メイリオ" pitchFamily="50" charset="-128"/>
              <a:ea typeface="メイリオ" pitchFamily="50" charset="-128"/>
            </a:endParaRPr>
          </a:p>
        </p:txBody>
      </p:sp>
      <p:sp>
        <p:nvSpPr>
          <p:cNvPr id="9" name="正方形/長方形 8"/>
          <p:cNvSpPr/>
          <p:nvPr/>
        </p:nvSpPr>
        <p:spPr>
          <a:xfrm>
            <a:off x="3707904" y="429039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2"/>
                </a:solidFill>
                <a:latin typeface="メイリオ" pitchFamily="50" charset="-128"/>
                <a:ea typeface="メイリオ" pitchFamily="50" charset="-128"/>
              </a:rPr>
              <a:t>E</a:t>
            </a:r>
            <a:endParaRPr kumimoji="1" lang="ja-JP" altLang="en-US" b="1" dirty="0">
              <a:solidFill>
                <a:schemeClr val="tx2"/>
              </a:solidFill>
              <a:latin typeface="メイリオ" pitchFamily="50" charset="-128"/>
              <a:ea typeface="メイリオ" pitchFamily="50" charset="-128"/>
            </a:endParaRPr>
          </a:p>
        </p:txBody>
      </p:sp>
      <p:sp>
        <p:nvSpPr>
          <p:cNvPr id="10" name="正方形/長方形 9"/>
          <p:cNvSpPr/>
          <p:nvPr/>
        </p:nvSpPr>
        <p:spPr>
          <a:xfrm>
            <a:off x="5004048" y="429039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F</a:t>
            </a:r>
            <a:endParaRPr kumimoji="1" lang="ja-JP" altLang="en-US" b="1" dirty="0">
              <a:solidFill>
                <a:schemeClr val="tx2"/>
              </a:solidFill>
              <a:latin typeface="メイリオ" pitchFamily="50" charset="-128"/>
              <a:ea typeface="メイリオ" pitchFamily="50" charset="-128"/>
            </a:endParaRPr>
          </a:p>
        </p:txBody>
      </p:sp>
      <p:sp>
        <p:nvSpPr>
          <p:cNvPr id="11" name="正方形/長方形 10"/>
          <p:cNvSpPr/>
          <p:nvPr/>
        </p:nvSpPr>
        <p:spPr>
          <a:xfrm>
            <a:off x="5004048" y="4866456"/>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G</a:t>
            </a:r>
            <a:endParaRPr kumimoji="1" lang="ja-JP" altLang="en-US" b="1" dirty="0">
              <a:solidFill>
                <a:schemeClr val="tx2"/>
              </a:solidFill>
              <a:latin typeface="メイリオ" pitchFamily="50" charset="-128"/>
              <a:ea typeface="メイリオ" pitchFamily="50" charset="-128"/>
            </a:endParaRPr>
          </a:p>
        </p:txBody>
      </p:sp>
      <p:sp>
        <p:nvSpPr>
          <p:cNvPr id="12" name="正方形/長方形 11"/>
          <p:cNvSpPr/>
          <p:nvPr/>
        </p:nvSpPr>
        <p:spPr>
          <a:xfrm>
            <a:off x="5004048" y="5442520"/>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H</a:t>
            </a:r>
            <a:endParaRPr kumimoji="1" lang="ja-JP" altLang="en-US" b="1" dirty="0">
              <a:solidFill>
                <a:schemeClr val="tx2"/>
              </a:solidFill>
              <a:latin typeface="メイリオ" pitchFamily="50" charset="-128"/>
              <a:ea typeface="メイリオ" pitchFamily="50" charset="-128"/>
            </a:endParaRPr>
          </a:p>
        </p:txBody>
      </p:sp>
      <p:sp>
        <p:nvSpPr>
          <p:cNvPr id="13" name="正方形/長方形 12"/>
          <p:cNvSpPr/>
          <p:nvPr/>
        </p:nvSpPr>
        <p:spPr>
          <a:xfrm>
            <a:off x="6444208" y="429039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I</a:t>
            </a:r>
            <a:endParaRPr kumimoji="1" lang="ja-JP" altLang="en-US" b="1" dirty="0">
              <a:solidFill>
                <a:schemeClr val="tx2"/>
              </a:solidFill>
              <a:latin typeface="メイリオ" pitchFamily="50" charset="-128"/>
              <a:ea typeface="メイリオ" pitchFamily="50" charset="-128"/>
            </a:endParaRPr>
          </a:p>
        </p:txBody>
      </p:sp>
      <p:sp>
        <p:nvSpPr>
          <p:cNvPr id="14" name="正方形/長方形 13"/>
          <p:cNvSpPr/>
          <p:nvPr/>
        </p:nvSpPr>
        <p:spPr>
          <a:xfrm>
            <a:off x="7740352" y="4290392"/>
            <a:ext cx="72008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2"/>
                </a:solidFill>
                <a:latin typeface="メイリオ" pitchFamily="50" charset="-128"/>
                <a:ea typeface="メイリオ" pitchFamily="50" charset="-128"/>
              </a:rPr>
              <a:t>J</a:t>
            </a:r>
            <a:endParaRPr kumimoji="1" lang="ja-JP" altLang="en-US" b="1" dirty="0">
              <a:solidFill>
                <a:schemeClr val="tx2"/>
              </a:solidFill>
              <a:latin typeface="メイリオ" pitchFamily="50" charset="-128"/>
              <a:ea typeface="メイリオ" pitchFamily="50" charset="-128"/>
            </a:endParaRPr>
          </a:p>
        </p:txBody>
      </p:sp>
      <p:cxnSp>
        <p:nvCxnSpPr>
          <p:cNvPr id="15" name="直線矢印コネクタ 14"/>
          <p:cNvCxnSpPr>
            <a:stCxn id="5" idx="3"/>
            <a:endCxn id="8" idx="1"/>
          </p:cNvCxnSpPr>
          <p:nvPr/>
        </p:nvCxnSpPr>
        <p:spPr>
          <a:xfrm>
            <a:off x="1547664" y="4506416"/>
            <a:ext cx="432048"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6" idx="3"/>
            <a:endCxn id="9" idx="1"/>
          </p:cNvCxnSpPr>
          <p:nvPr/>
        </p:nvCxnSpPr>
        <p:spPr>
          <a:xfrm flipV="1">
            <a:off x="1547664" y="4506416"/>
            <a:ext cx="2160240" cy="57606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8" idx="3"/>
            <a:endCxn id="9" idx="1"/>
          </p:cNvCxnSpPr>
          <p:nvPr/>
        </p:nvCxnSpPr>
        <p:spPr>
          <a:xfrm>
            <a:off x="2699792" y="4506416"/>
            <a:ext cx="1008112"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7" idx="3"/>
            <a:endCxn id="9" idx="1"/>
          </p:cNvCxnSpPr>
          <p:nvPr/>
        </p:nvCxnSpPr>
        <p:spPr>
          <a:xfrm flipV="1">
            <a:off x="1547664" y="4506416"/>
            <a:ext cx="2160240" cy="11521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9" idx="3"/>
            <a:endCxn id="10" idx="1"/>
          </p:cNvCxnSpPr>
          <p:nvPr/>
        </p:nvCxnSpPr>
        <p:spPr>
          <a:xfrm>
            <a:off x="4427984" y="4506416"/>
            <a:ext cx="57606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9" idx="3"/>
            <a:endCxn id="11" idx="1"/>
          </p:cNvCxnSpPr>
          <p:nvPr/>
        </p:nvCxnSpPr>
        <p:spPr>
          <a:xfrm>
            <a:off x="4427984" y="4506416"/>
            <a:ext cx="576064" cy="57606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7" idx="3"/>
            <a:endCxn id="12" idx="1"/>
          </p:cNvCxnSpPr>
          <p:nvPr/>
        </p:nvCxnSpPr>
        <p:spPr>
          <a:xfrm>
            <a:off x="1547664" y="5658544"/>
            <a:ext cx="345638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0" idx="3"/>
            <a:endCxn id="13" idx="1"/>
          </p:cNvCxnSpPr>
          <p:nvPr/>
        </p:nvCxnSpPr>
        <p:spPr>
          <a:xfrm>
            <a:off x="5724128" y="4506416"/>
            <a:ext cx="72008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1" idx="3"/>
            <a:endCxn id="13" idx="1"/>
          </p:cNvCxnSpPr>
          <p:nvPr/>
        </p:nvCxnSpPr>
        <p:spPr>
          <a:xfrm flipV="1">
            <a:off x="5724128" y="4506416"/>
            <a:ext cx="720080" cy="57606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2" idx="3"/>
            <a:endCxn id="14" idx="1"/>
          </p:cNvCxnSpPr>
          <p:nvPr/>
        </p:nvCxnSpPr>
        <p:spPr>
          <a:xfrm flipV="1">
            <a:off x="5724128" y="4506416"/>
            <a:ext cx="2016224" cy="11521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3" idx="3"/>
            <a:endCxn id="14" idx="1"/>
          </p:cNvCxnSpPr>
          <p:nvPr/>
        </p:nvCxnSpPr>
        <p:spPr>
          <a:xfrm>
            <a:off x="7164288" y="4506416"/>
            <a:ext cx="57606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2" name="フリーフォーム 31"/>
          <p:cNvSpPr/>
          <p:nvPr/>
        </p:nvSpPr>
        <p:spPr>
          <a:xfrm>
            <a:off x="579582" y="2873571"/>
            <a:ext cx="2563090" cy="1440873"/>
          </a:xfrm>
          <a:custGeom>
            <a:avLst/>
            <a:gdLst>
              <a:gd name="connsiteX0" fmla="*/ 404091 w 2563090"/>
              <a:gd name="connsiteY0" fmla="*/ 0 h 1440873"/>
              <a:gd name="connsiteX1" fmla="*/ 43873 w 2563090"/>
              <a:gd name="connsiteY1" fmla="*/ 263236 h 1440873"/>
              <a:gd name="connsiteX2" fmla="*/ 140854 w 2563090"/>
              <a:gd name="connsiteY2" fmla="*/ 914400 h 1440873"/>
              <a:gd name="connsiteX3" fmla="*/ 805873 w 2563090"/>
              <a:gd name="connsiteY3" fmla="*/ 1011382 h 1440873"/>
              <a:gd name="connsiteX4" fmla="*/ 2274454 w 2563090"/>
              <a:gd name="connsiteY4" fmla="*/ 1039091 h 1440873"/>
              <a:gd name="connsiteX5" fmla="*/ 2537691 w 2563090"/>
              <a:gd name="connsiteY5" fmla="*/ 1440873 h 144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63090" h="1440873">
                <a:moveTo>
                  <a:pt x="404091" y="0"/>
                </a:moveTo>
                <a:cubicBezTo>
                  <a:pt x="245918" y="55418"/>
                  <a:pt x="87746" y="110836"/>
                  <a:pt x="43873" y="263236"/>
                </a:cubicBezTo>
                <a:cubicBezTo>
                  <a:pt x="0" y="415636"/>
                  <a:pt x="13854" y="789709"/>
                  <a:pt x="140854" y="914400"/>
                </a:cubicBezTo>
                <a:cubicBezTo>
                  <a:pt x="267854" y="1039091"/>
                  <a:pt x="450273" y="990600"/>
                  <a:pt x="805873" y="1011382"/>
                </a:cubicBezTo>
                <a:cubicBezTo>
                  <a:pt x="1161473" y="1032164"/>
                  <a:pt x="1985818" y="967509"/>
                  <a:pt x="2274454" y="1039091"/>
                </a:cubicBezTo>
                <a:cubicBezTo>
                  <a:pt x="2563090" y="1110673"/>
                  <a:pt x="2550390" y="1275773"/>
                  <a:pt x="2537691" y="1440873"/>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下矢印 32"/>
          <p:cNvSpPr/>
          <p:nvPr/>
        </p:nvSpPr>
        <p:spPr>
          <a:xfrm>
            <a:off x="2915816" y="4146376"/>
            <a:ext cx="432048" cy="360040"/>
          </a:xfrm>
          <a:prstGeom prst="downArrow">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リーフォーム 33"/>
          <p:cNvSpPr/>
          <p:nvPr/>
        </p:nvSpPr>
        <p:spPr>
          <a:xfrm>
            <a:off x="4668982" y="3275353"/>
            <a:ext cx="3343563" cy="1108363"/>
          </a:xfrm>
          <a:custGeom>
            <a:avLst/>
            <a:gdLst>
              <a:gd name="connsiteX0" fmla="*/ 2895600 w 3343563"/>
              <a:gd name="connsiteY0" fmla="*/ 0 h 1108363"/>
              <a:gd name="connsiteX1" fmla="*/ 3283527 w 3343563"/>
              <a:gd name="connsiteY1" fmla="*/ 110836 h 1108363"/>
              <a:gd name="connsiteX2" fmla="*/ 3255818 w 3343563"/>
              <a:gd name="connsiteY2" fmla="*/ 471054 h 1108363"/>
              <a:gd name="connsiteX3" fmla="*/ 2840182 w 3343563"/>
              <a:gd name="connsiteY3" fmla="*/ 581891 h 1108363"/>
              <a:gd name="connsiteX4" fmla="*/ 484909 w 3343563"/>
              <a:gd name="connsiteY4" fmla="*/ 678872 h 1108363"/>
              <a:gd name="connsiteX5" fmla="*/ 0 w 3343563"/>
              <a:gd name="connsiteY5" fmla="*/ 1108363 h 1108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3563" h="1108363">
                <a:moveTo>
                  <a:pt x="2895600" y="0"/>
                </a:moveTo>
                <a:cubicBezTo>
                  <a:pt x="3059545" y="16163"/>
                  <a:pt x="3223491" y="32327"/>
                  <a:pt x="3283527" y="110836"/>
                </a:cubicBezTo>
                <a:cubicBezTo>
                  <a:pt x="3343563" y="189345"/>
                  <a:pt x="3329709" y="392545"/>
                  <a:pt x="3255818" y="471054"/>
                </a:cubicBezTo>
                <a:cubicBezTo>
                  <a:pt x="3181927" y="549563"/>
                  <a:pt x="3302000" y="547255"/>
                  <a:pt x="2840182" y="581891"/>
                </a:cubicBezTo>
                <a:cubicBezTo>
                  <a:pt x="2378364" y="616527"/>
                  <a:pt x="958272" y="591127"/>
                  <a:pt x="484909" y="678872"/>
                </a:cubicBezTo>
                <a:cubicBezTo>
                  <a:pt x="11546" y="766617"/>
                  <a:pt x="5773" y="937490"/>
                  <a:pt x="0" y="1108363"/>
                </a:cubicBezTo>
              </a:path>
            </a:pathLst>
          </a:custGeom>
          <a:ln w="38100">
            <a:solidFill>
              <a:srgbClr val="00206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下矢印 34"/>
          <p:cNvSpPr/>
          <p:nvPr/>
        </p:nvSpPr>
        <p:spPr>
          <a:xfrm>
            <a:off x="4499992" y="4146376"/>
            <a:ext cx="432048" cy="360040"/>
          </a:xfrm>
          <a:prstGeom prst="downArrow">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35496" y="6165304"/>
            <a:ext cx="9108504" cy="461665"/>
          </a:xfrm>
          <a:prstGeom prst="rect">
            <a:avLst/>
          </a:prstGeom>
          <a:noFill/>
        </p:spPr>
        <p:txBody>
          <a:bodyPr wrap="square" rtlCol="0">
            <a:spAutoFit/>
          </a:bodyPr>
          <a:lstStyle/>
          <a:p>
            <a:r>
              <a:rPr lang="ja-JP" altLang="en-US" sz="2400" dirty="0" smtClean="0">
                <a:solidFill>
                  <a:schemeClr val="tx2"/>
                </a:solidFill>
                <a:latin typeface="メイリオ" pitchFamily="50" charset="-128"/>
                <a:ea typeface="メイリオ" pitchFamily="50" charset="-128"/>
              </a:rPr>
              <a:t>上記フローダイアグラムをアローダイアグラムに書きかえると</a:t>
            </a:r>
            <a:r>
              <a:rPr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sp>
        <p:nvSpPr>
          <p:cNvPr id="30" name="正方形/長方形 29"/>
          <p:cNvSpPr/>
          <p:nvPr/>
        </p:nvSpPr>
        <p:spPr>
          <a:xfrm>
            <a:off x="899592" y="2636912"/>
            <a:ext cx="698477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899592" y="3140968"/>
            <a:ext cx="6624736" cy="43204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p:cNvSpPr/>
          <p:nvPr/>
        </p:nvSpPr>
        <p:spPr>
          <a:xfrm>
            <a:off x="2915816" y="4314444"/>
            <a:ext cx="432048" cy="69873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p:cNvSpPr/>
          <p:nvPr/>
        </p:nvSpPr>
        <p:spPr>
          <a:xfrm>
            <a:off x="4499992" y="4337070"/>
            <a:ext cx="432048" cy="69873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9960" y="228600"/>
            <a:ext cx="8442520" cy="990600"/>
          </a:xfrm>
        </p:spPr>
        <p:txBody>
          <a:bodyPr>
            <a:normAutofit fontScale="90000"/>
          </a:bodyPr>
          <a:lstStyle/>
          <a:p>
            <a:r>
              <a:rPr lang="ja-JP" altLang="en-US" b="1" dirty="0" smtClean="0">
                <a:solidFill>
                  <a:srgbClr val="C00000"/>
                </a:solidFill>
                <a:latin typeface="メイリオ" pitchFamily="50" charset="-128"/>
                <a:ea typeface="メイリオ" pitchFamily="50" charset="-128"/>
              </a:rPr>
              <a:t>アロー</a:t>
            </a:r>
            <a:r>
              <a:rPr kumimoji="1" lang="ja-JP" altLang="en-US" b="1" dirty="0" smtClean="0">
                <a:solidFill>
                  <a:srgbClr val="C00000"/>
                </a:solidFill>
                <a:latin typeface="メイリオ" pitchFamily="50" charset="-128"/>
                <a:ea typeface="メイリオ" pitchFamily="50" charset="-128"/>
              </a:rPr>
              <a:t>ダイアグラム</a:t>
            </a:r>
            <a:r>
              <a:rPr kumimoji="1" lang="ja-JP" altLang="en-US" dirty="0" smtClean="0">
                <a:latin typeface="メイリオ" pitchFamily="50" charset="-128"/>
                <a:ea typeface="メイリオ" pitchFamily="50" charset="-128"/>
              </a:rPr>
              <a:t>に</a:t>
            </a:r>
            <a:r>
              <a:rPr lang="ja-JP" altLang="en-US" dirty="0" smtClean="0">
                <a:latin typeface="メイリオ" pitchFamily="50" charset="-128"/>
                <a:ea typeface="メイリオ" pitchFamily="50" charset="-128"/>
              </a:rPr>
              <a:t>書きかえる</a:t>
            </a:r>
            <a:endParaRPr kumimoji="1" lang="ja-JP" altLang="en-US" dirty="0">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1691680" y="3460576"/>
          <a:ext cx="5760640" cy="3352800"/>
        </p:xfrm>
        <a:graphic>
          <a:graphicData uri="http://schemas.openxmlformats.org/drawingml/2006/table">
            <a:tbl>
              <a:tblPr firstRow="1" bandRow="1"/>
              <a:tblGrid>
                <a:gridCol w="771515">
                  <a:extLst>
                    <a:ext uri="{9D8B030D-6E8A-4147-A177-3AD203B41FA5}">
                      <a16:colId xmlns:a16="http://schemas.microsoft.com/office/drawing/2014/main" val="20000"/>
                    </a:ext>
                  </a:extLst>
                </a:gridCol>
                <a:gridCol w="2571714">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977251">
                  <a:extLst>
                    <a:ext uri="{9D8B030D-6E8A-4147-A177-3AD203B41FA5}">
                      <a16:colId xmlns:a16="http://schemas.microsoft.com/office/drawing/2014/main" val="20003"/>
                    </a:ext>
                  </a:extLst>
                </a:gridCol>
              </a:tblGrid>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記号</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作業内容</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作業時間見積り</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先行作業</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A</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顧客アンケート調査</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なし</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B</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アンケート結果の分析</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2</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A</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C</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実験結果の整理</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なし</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D</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競合製品の調査</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4</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1400" dirty="0" smtClean="0">
                          <a:solidFill>
                            <a:schemeClr val="tx2"/>
                          </a:solidFill>
                          <a:latin typeface="メイリオ" pitchFamily="50" charset="-128"/>
                          <a:ea typeface="メイリオ" pitchFamily="50" charset="-128"/>
                        </a:rPr>
                        <a:t>なし</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E</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基本構想の立案</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6</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B, C, D</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F</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実装構想の具体化</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4</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E</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G</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回路構想の具体化</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E</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H</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競合製品の原価分析</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5</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D</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I</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原価見積り</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3</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F, G</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9970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J</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1400" dirty="0" smtClean="0">
                          <a:solidFill>
                            <a:schemeClr val="tx2"/>
                          </a:solidFill>
                          <a:latin typeface="メイリオ" pitchFamily="50" charset="-128"/>
                          <a:ea typeface="メイリオ" pitchFamily="50" charset="-128"/>
                        </a:rPr>
                        <a:t>構想の手直しと最終決定</a:t>
                      </a:r>
                      <a:endParaRPr kumimoji="1" lang="ja-JP" altLang="en-US" sz="14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4</a:t>
                      </a:r>
                      <a:endParaRPr kumimoji="1" lang="ja-JP" altLang="en-US" sz="1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1400" dirty="0" smtClean="0">
                          <a:solidFill>
                            <a:schemeClr val="tx2"/>
                          </a:solidFill>
                          <a:latin typeface="メイリオ" pitchFamily="50" charset="-128"/>
                          <a:ea typeface="メイリオ" pitchFamily="50" charset="-128"/>
                        </a:rPr>
                        <a:t>H, I</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25" name="円/楕円 24"/>
          <p:cNvSpPr/>
          <p:nvPr/>
        </p:nvSpPr>
        <p:spPr>
          <a:xfrm>
            <a:off x="755576" y="2852936"/>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p:txBody>
      </p:sp>
      <p:sp>
        <p:nvSpPr>
          <p:cNvPr id="26" name="円/楕円 25"/>
          <p:cNvSpPr/>
          <p:nvPr/>
        </p:nvSpPr>
        <p:spPr>
          <a:xfrm>
            <a:off x="1547664" y="1916832"/>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2</a:t>
            </a:r>
            <a:endParaRPr kumimoji="1" lang="ja-JP" altLang="en-US" sz="2000" b="1" dirty="0">
              <a:solidFill>
                <a:schemeClr val="tx2"/>
              </a:solidFill>
              <a:latin typeface="メイリオ" pitchFamily="50" charset="-128"/>
              <a:ea typeface="メイリオ" pitchFamily="50" charset="-128"/>
            </a:endParaRPr>
          </a:p>
        </p:txBody>
      </p:sp>
      <p:sp>
        <p:nvSpPr>
          <p:cNvPr id="28" name="円/楕円 27"/>
          <p:cNvSpPr/>
          <p:nvPr/>
        </p:nvSpPr>
        <p:spPr>
          <a:xfrm>
            <a:off x="2123728" y="2852936"/>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3</a:t>
            </a:r>
            <a:endParaRPr kumimoji="1" lang="ja-JP" altLang="en-US" sz="2000" b="1" dirty="0">
              <a:solidFill>
                <a:schemeClr val="tx2"/>
              </a:solidFill>
              <a:latin typeface="メイリオ" pitchFamily="50" charset="-128"/>
              <a:ea typeface="メイリオ" pitchFamily="50" charset="-128"/>
            </a:endParaRPr>
          </a:p>
        </p:txBody>
      </p:sp>
      <p:sp>
        <p:nvSpPr>
          <p:cNvPr id="29" name="円/楕円 28"/>
          <p:cNvSpPr/>
          <p:nvPr/>
        </p:nvSpPr>
        <p:spPr>
          <a:xfrm>
            <a:off x="2915816" y="1916832"/>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chemeClr val="tx2"/>
                </a:solidFill>
                <a:latin typeface="メイリオ" pitchFamily="50" charset="-128"/>
                <a:ea typeface="メイリオ" pitchFamily="50" charset="-128"/>
              </a:rPr>
              <a:t>4</a:t>
            </a:r>
            <a:endParaRPr kumimoji="1" lang="ja-JP" altLang="en-US" sz="2000" b="1" dirty="0">
              <a:solidFill>
                <a:schemeClr val="tx2"/>
              </a:solidFill>
              <a:latin typeface="メイリオ" pitchFamily="50" charset="-128"/>
              <a:ea typeface="メイリオ" pitchFamily="50" charset="-128"/>
            </a:endParaRPr>
          </a:p>
        </p:txBody>
      </p:sp>
      <p:sp>
        <p:nvSpPr>
          <p:cNvPr id="31" name="円/楕円 30"/>
          <p:cNvSpPr/>
          <p:nvPr/>
        </p:nvSpPr>
        <p:spPr>
          <a:xfrm>
            <a:off x="5724128" y="1916832"/>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p:txBody>
      </p:sp>
      <p:sp>
        <p:nvSpPr>
          <p:cNvPr id="32" name="円/楕円 31"/>
          <p:cNvSpPr/>
          <p:nvPr/>
        </p:nvSpPr>
        <p:spPr>
          <a:xfrm>
            <a:off x="4932040" y="2420888"/>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6</a:t>
            </a:r>
            <a:endParaRPr kumimoji="1" lang="ja-JP" altLang="en-US" sz="2000" b="1" dirty="0">
              <a:solidFill>
                <a:schemeClr val="tx2"/>
              </a:solidFill>
              <a:latin typeface="メイリオ" pitchFamily="50" charset="-128"/>
              <a:ea typeface="メイリオ" pitchFamily="50" charset="-128"/>
            </a:endParaRPr>
          </a:p>
        </p:txBody>
      </p:sp>
      <p:sp>
        <p:nvSpPr>
          <p:cNvPr id="34" name="円/楕円 33"/>
          <p:cNvSpPr/>
          <p:nvPr/>
        </p:nvSpPr>
        <p:spPr>
          <a:xfrm>
            <a:off x="4139952" y="1916832"/>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p:txBody>
      </p:sp>
      <p:sp>
        <p:nvSpPr>
          <p:cNvPr id="35" name="円/楕円 34"/>
          <p:cNvSpPr/>
          <p:nvPr/>
        </p:nvSpPr>
        <p:spPr>
          <a:xfrm>
            <a:off x="6444208" y="2852936"/>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p:txBody>
      </p:sp>
      <p:sp>
        <p:nvSpPr>
          <p:cNvPr id="37" name="円/楕円 36"/>
          <p:cNvSpPr/>
          <p:nvPr/>
        </p:nvSpPr>
        <p:spPr>
          <a:xfrm>
            <a:off x="7668344" y="2852936"/>
            <a:ext cx="504056"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p:txBody>
      </p:sp>
      <p:cxnSp>
        <p:nvCxnSpPr>
          <p:cNvPr id="40" name="直線矢印コネクタ 39"/>
          <p:cNvCxnSpPr>
            <a:stCxn id="35" idx="6"/>
            <a:endCxn id="37" idx="2"/>
          </p:cNvCxnSpPr>
          <p:nvPr/>
        </p:nvCxnSpPr>
        <p:spPr>
          <a:xfrm>
            <a:off x="6948264" y="3104964"/>
            <a:ext cx="72008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25" idx="6"/>
            <a:endCxn id="28" idx="2"/>
          </p:cNvCxnSpPr>
          <p:nvPr/>
        </p:nvCxnSpPr>
        <p:spPr>
          <a:xfrm>
            <a:off x="1259632" y="3104964"/>
            <a:ext cx="86409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25" idx="6"/>
            <a:endCxn id="29" idx="2"/>
          </p:cNvCxnSpPr>
          <p:nvPr/>
        </p:nvCxnSpPr>
        <p:spPr>
          <a:xfrm flipV="1">
            <a:off x="1259632" y="2168860"/>
            <a:ext cx="1656184" cy="93610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26" idx="6"/>
            <a:endCxn id="29" idx="2"/>
          </p:cNvCxnSpPr>
          <p:nvPr/>
        </p:nvCxnSpPr>
        <p:spPr>
          <a:xfrm>
            <a:off x="2051720" y="2168860"/>
            <a:ext cx="86409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28" idx="7"/>
            <a:endCxn id="29" idx="2"/>
          </p:cNvCxnSpPr>
          <p:nvPr/>
        </p:nvCxnSpPr>
        <p:spPr>
          <a:xfrm flipV="1">
            <a:off x="2553967" y="2168860"/>
            <a:ext cx="361849" cy="757893"/>
          </a:xfrm>
          <a:prstGeom prst="straightConnector1">
            <a:avLst/>
          </a:prstGeom>
          <a:ln w="25400">
            <a:solidFill>
              <a:schemeClr val="tx2"/>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28" idx="6"/>
            <a:endCxn id="35" idx="2"/>
          </p:cNvCxnSpPr>
          <p:nvPr/>
        </p:nvCxnSpPr>
        <p:spPr>
          <a:xfrm>
            <a:off x="2627784" y="3104964"/>
            <a:ext cx="3816424"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29" idx="6"/>
            <a:endCxn id="34" idx="2"/>
          </p:cNvCxnSpPr>
          <p:nvPr/>
        </p:nvCxnSpPr>
        <p:spPr>
          <a:xfrm>
            <a:off x="3419872" y="2168860"/>
            <a:ext cx="72008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stCxn id="34" idx="6"/>
            <a:endCxn id="31" idx="2"/>
          </p:cNvCxnSpPr>
          <p:nvPr/>
        </p:nvCxnSpPr>
        <p:spPr>
          <a:xfrm>
            <a:off x="4644008" y="2168860"/>
            <a:ext cx="108012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34" idx="6"/>
            <a:endCxn id="32" idx="2"/>
          </p:cNvCxnSpPr>
          <p:nvPr/>
        </p:nvCxnSpPr>
        <p:spPr>
          <a:xfrm>
            <a:off x="4644008" y="2168860"/>
            <a:ext cx="288032" cy="50405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stCxn id="32" idx="6"/>
            <a:endCxn id="31" idx="2"/>
          </p:cNvCxnSpPr>
          <p:nvPr/>
        </p:nvCxnSpPr>
        <p:spPr>
          <a:xfrm flipV="1">
            <a:off x="5436096" y="2168860"/>
            <a:ext cx="288032" cy="504056"/>
          </a:xfrm>
          <a:prstGeom prst="straightConnector1">
            <a:avLst/>
          </a:prstGeom>
          <a:ln w="25400">
            <a:solidFill>
              <a:schemeClr val="tx2"/>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31" idx="6"/>
            <a:endCxn id="35" idx="2"/>
          </p:cNvCxnSpPr>
          <p:nvPr/>
        </p:nvCxnSpPr>
        <p:spPr>
          <a:xfrm>
            <a:off x="6228184" y="2168860"/>
            <a:ext cx="216024" cy="93610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a:stCxn id="25" idx="6"/>
          </p:cNvCxnSpPr>
          <p:nvPr/>
        </p:nvCxnSpPr>
        <p:spPr>
          <a:xfrm flipV="1">
            <a:off x="1259632" y="2347071"/>
            <a:ext cx="361849" cy="757893"/>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1119468" y="2420888"/>
            <a:ext cx="356188"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A</a:t>
            </a:r>
            <a:endParaRPr lang="ja-JP" altLang="en-US" b="1" dirty="0">
              <a:solidFill>
                <a:srgbClr val="C00000"/>
              </a:solidFill>
              <a:latin typeface="メイリオ" pitchFamily="50" charset="-128"/>
              <a:ea typeface="メイリオ" pitchFamily="50" charset="-128"/>
            </a:endParaRPr>
          </a:p>
        </p:txBody>
      </p:sp>
      <p:sp>
        <p:nvSpPr>
          <p:cNvPr id="85" name="正方形/長方形 84"/>
          <p:cNvSpPr/>
          <p:nvPr/>
        </p:nvSpPr>
        <p:spPr>
          <a:xfrm>
            <a:off x="2201191" y="1844824"/>
            <a:ext cx="352982"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B</a:t>
            </a:r>
            <a:endParaRPr lang="ja-JP" altLang="en-US" b="1" dirty="0">
              <a:solidFill>
                <a:srgbClr val="C00000"/>
              </a:solidFill>
              <a:latin typeface="メイリオ" pitchFamily="50" charset="-128"/>
              <a:ea typeface="メイリオ" pitchFamily="50" charset="-128"/>
            </a:endParaRPr>
          </a:p>
        </p:txBody>
      </p:sp>
      <p:sp>
        <p:nvSpPr>
          <p:cNvPr id="86" name="正方形/長方形 85"/>
          <p:cNvSpPr/>
          <p:nvPr/>
        </p:nvSpPr>
        <p:spPr>
          <a:xfrm>
            <a:off x="1701944" y="2420888"/>
            <a:ext cx="343364"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C</a:t>
            </a:r>
            <a:endParaRPr lang="ja-JP" altLang="en-US" b="1" dirty="0">
              <a:solidFill>
                <a:srgbClr val="C00000"/>
              </a:solidFill>
              <a:latin typeface="メイリオ" pitchFamily="50" charset="-128"/>
              <a:ea typeface="メイリオ" pitchFamily="50" charset="-128"/>
            </a:endParaRPr>
          </a:p>
        </p:txBody>
      </p:sp>
      <p:sp>
        <p:nvSpPr>
          <p:cNvPr id="87" name="正方形/長方形 86"/>
          <p:cNvSpPr/>
          <p:nvPr/>
        </p:nvSpPr>
        <p:spPr>
          <a:xfrm>
            <a:off x="1473898" y="3131676"/>
            <a:ext cx="367408"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D</a:t>
            </a:r>
            <a:endParaRPr lang="ja-JP" altLang="en-US" b="1" dirty="0">
              <a:solidFill>
                <a:srgbClr val="C00000"/>
              </a:solidFill>
              <a:latin typeface="メイリオ" pitchFamily="50" charset="-128"/>
              <a:ea typeface="メイリオ" pitchFamily="50" charset="-128"/>
            </a:endParaRPr>
          </a:p>
        </p:txBody>
      </p:sp>
      <p:sp>
        <p:nvSpPr>
          <p:cNvPr id="88" name="正方形/長方形 87"/>
          <p:cNvSpPr/>
          <p:nvPr/>
        </p:nvSpPr>
        <p:spPr>
          <a:xfrm>
            <a:off x="3491880" y="1844824"/>
            <a:ext cx="335348"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E</a:t>
            </a:r>
            <a:endParaRPr lang="ja-JP" altLang="en-US" b="1" dirty="0">
              <a:solidFill>
                <a:srgbClr val="C00000"/>
              </a:solidFill>
              <a:latin typeface="メイリオ" pitchFamily="50" charset="-128"/>
              <a:ea typeface="メイリオ" pitchFamily="50" charset="-128"/>
            </a:endParaRPr>
          </a:p>
        </p:txBody>
      </p:sp>
      <p:sp>
        <p:nvSpPr>
          <p:cNvPr id="89" name="正方形/長方形 88"/>
          <p:cNvSpPr/>
          <p:nvPr/>
        </p:nvSpPr>
        <p:spPr>
          <a:xfrm>
            <a:off x="5022327" y="1844824"/>
            <a:ext cx="327333"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F</a:t>
            </a:r>
            <a:endParaRPr lang="ja-JP" altLang="en-US" b="1" dirty="0">
              <a:solidFill>
                <a:srgbClr val="C00000"/>
              </a:solidFill>
              <a:latin typeface="メイリオ" pitchFamily="50" charset="-128"/>
              <a:ea typeface="メイリオ" pitchFamily="50" charset="-128"/>
            </a:endParaRPr>
          </a:p>
        </p:txBody>
      </p:sp>
      <p:sp>
        <p:nvSpPr>
          <p:cNvPr id="90" name="正方形/長方形 89"/>
          <p:cNvSpPr/>
          <p:nvPr/>
        </p:nvSpPr>
        <p:spPr>
          <a:xfrm>
            <a:off x="4423977" y="2420888"/>
            <a:ext cx="364203"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G</a:t>
            </a:r>
            <a:endParaRPr lang="ja-JP" altLang="en-US" b="1" dirty="0">
              <a:solidFill>
                <a:srgbClr val="C00000"/>
              </a:solidFill>
              <a:latin typeface="メイリオ" pitchFamily="50" charset="-128"/>
              <a:ea typeface="メイリオ" pitchFamily="50" charset="-128"/>
            </a:endParaRPr>
          </a:p>
        </p:txBody>
      </p:sp>
      <p:sp>
        <p:nvSpPr>
          <p:cNvPr id="91" name="正方形/長方形 90"/>
          <p:cNvSpPr/>
          <p:nvPr/>
        </p:nvSpPr>
        <p:spPr>
          <a:xfrm>
            <a:off x="3988723" y="2780928"/>
            <a:ext cx="370615"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H</a:t>
            </a:r>
            <a:endParaRPr lang="ja-JP" altLang="en-US" b="1" dirty="0">
              <a:solidFill>
                <a:srgbClr val="C00000"/>
              </a:solidFill>
              <a:latin typeface="メイリオ" pitchFamily="50" charset="-128"/>
              <a:ea typeface="メイリオ" pitchFamily="50" charset="-128"/>
            </a:endParaRPr>
          </a:p>
        </p:txBody>
      </p:sp>
      <p:sp>
        <p:nvSpPr>
          <p:cNvPr id="92" name="正方形/長方形 91"/>
          <p:cNvSpPr/>
          <p:nvPr/>
        </p:nvSpPr>
        <p:spPr>
          <a:xfrm>
            <a:off x="6327443" y="2420888"/>
            <a:ext cx="301686"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I</a:t>
            </a:r>
            <a:endParaRPr lang="ja-JP" altLang="en-US" b="1" dirty="0">
              <a:solidFill>
                <a:srgbClr val="C00000"/>
              </a:solidFill>
              <a:latin typeface="メイリオ" pitchFamily="50" charset="-128"/>
              <a:ea typeface="メイリオ" pitchFamily="50" charset="-128"/>
            </a:endParaRPr>
          </a:p>
        </p:txBody>
      </p:sp>
      <p:sp>
        <p:nvSpPr>
          <p:cNvPr id="93" name="正方形/長方形 92"/>
          <p:cNvSpPr/>
          <p:nvPr/>
        </p:nvSpPr>
        <p:spPr>
          <a:xfrm>
            <a:off x="7123383" y="2780928"/>
            <a:ext cx="301686" cy="369332"/>
          </a:xfrm>
          <a:prstGeom prst="rect">
            <a:avLst/>
          </a:prstGeom>
        </p:spPr>
        <p:txBody>
          <a:bodyPr wrap="none">
            <a:spAutoFit/>
          </a:bodyPr>
          <a:lstStyle/>
          <a:p>
            <a:pPr algn="ctr"/>
            <a:r>
              <a:rPr lang="en-US" altLang="ja-JP" b="1" dirty="0" smtClean="0">
                <a:solidFill>
                  <a:srgbClr val="C00000"/>
                </a:solidFill>
                <a:latin typeface="メイリオ" pitchFamily="50" charset="-128"/>
                <a:ea typeface="メイリオ" pitchFamily="50" charset="-128"/>
              </a:rPr>
              <a:t>J</a:t>
            </a:r>
            <a:endParaRPr lang="ja-JP" altLang="en-US" b="1" dirty="0">
              <a:solidFill>
                <a:srgbClr val="C00000"/>
              </a:solidFill>
              <a:latin typeface="メイリオ" pitchFamily="50" charset="-128"/>
              <a:ea typeface="メイリオ" pitchFamily="50" charset="-128"/>
            </a:endParaRPr>
          </a:p>
        </p:txBody>
      </p:sp>
      <p:sp>
        <p:nvSpPr>
          <p:cNvPr id="94" name="下矢印 93"/>
          <p:cNvSpPr/>
          <p:nvPr/>
        </p:nvSpPr>
        <p:spPr>
          <a:xfrm>
            <a:off x="2915816" y="1556792"/>
            <a:ext cx="432048" cy="360040"/>
          </a:xfrm>
          <a:prstGeom prst="downArrow">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下矢印 94"/>
          <p:cNvSpPr/>
          <p:nvPr/>
        </p:nvSpPr>
        <p:spPr>
          <a:xfrm>
            <a:off x="4139952" y="1556792"/>
            <a:ext cx="432048" cy="360040"/>
          </a:xfrm>
          <a:prstGeom prst="downArrow">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b="1" dirty="0" smtClean="0">
                <a:solidFill>
                  <a:srgbClr val="C00000"/>
                </a:solidFill>
                <a:latin typeface="メイリオ" pitchFamily="50" charset="-128"/>
                <a:ea typeface="メイリオ" pitchFamily="50" charset="-128"/>
              </a:rPr>
              <a:t>アローダイアグラムの構築</a:t>
            </a:r>
            <a:endParaRPr lang="en-US" altLang="ja-JP" sz="3000" b="1" dirty="0" smtClean="0">
              <a:solidFill>
                <a:srgbClr val="C00000"/>
              </a:solidFill>
              <a:latin typeface="メイリオ" pitchFamily="50" charset="-128"/>
              <a:ea typeface="メイリオ" pitchFamily="50" charset="-128"/>
            </a:endParaRPr>
          </a:p>
          <a:p>
            <a:r>
              <a:rPr lang="en-US" altLang="ja-JP" sz="3000" dirty="0" smtClean="0">
                <a:solidFill>
                  <a:schemeClr val="tx2"/>
                </a:solidFill>
                <a:latin typeface="メイリオ" pitchFamily="50" charset="-128"/>
                <a:ea typeface="メイリオ" pitchFamily="50" charset="-128"/>
              </a:rPr>
              <a:t>PERT</a:t>
            </a:r>
            <a:r>
              <a:rPr lang="ja-JP" altLang="en-US" sz="3000" dirty="0" smtClean="0">
                <a:solidFill>
                  <a:schemeClr val="tx2"/>
                </a:solidFill>
                <a:latin typeface="メイリオ" pitchFamily="50" charset="-128"/>
                <a:ea typeface="メイリオ" pitchFamily="50" charset="-128"/>
              </a:rPr>
              <a:t>計算</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クリティカルパスの見つけ方</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表を用いた自動計算</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作業時間見積もりの不確実さ</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計画変更</a:t>
            </a:r>
            <a:endParaRPr lang="en-US" altLang="ja-JP" sz="30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日程管理</a:t>
            </a:r>
            <a:endParaRPr lang="en-US" altLang="ja-JP" sz="30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b="1" dirty="0" smtClean="0">
                <a:solidFill>
                  <a:srgbClr val="C00000"/>
                </a:solidFill>
                <a:latin typeface="メイリオ" pitchFamily="50" charset="-128"/>
                <a:ea typeface="メイリオ" pitchFamily="50" charset="-128"/>
              </a:rPr>
              <a:t>矢印は作業</a:t>
            </a:r>
            <a:r>
              <a:rPr lang="ja-JP" altLang="en-US" dirty="0" smtClean="0">
                <a:latin typeface="メイリオ" pitchFamily="50" charset="-128"/>
                <a:ea typeface="メイリオ" pitchFamily="50" charset="-128"/>
              </a:rPr>
              <a:t>を表す！</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179512" y="1772816"/>
            <a:ext cx="8892480" cy="4323184"/>
          </a:xfrm>
        </p:spPr>
        <p:txBody>
          <a:bodyPr>
            <a:normAutofit/>
          </a:bodyPr>
          <a:lstStyle/>
          <a:p>
            <a:r>
              <a:rPr lang="ja-JP" altLang="en-US" sz="2800" b="1" dirty="0" smtClean="0">
                <a:solidFill>
                  <a:srgbClr val="C00000"/>
                </a:solidFill>
                <a:latin typeface="メイリオ" pitchFamily="50" charset="-128"/>
                <a:ea typeface="メイリオ" pitchFamily="50" charset="-128"/>
              </a:rPr>
              <a:t>作業は</a:t>
            </a:r>
            <a:r>
              <a:rPr lang="en-US" altLang="ja-JP" sz="2800" dirty="0" smtClean="0">
                <a:solidFill>
                  <a:schemeClr val="tx2"/>
                </a:solidFill>
                <a:latin typeface="メイリオ" pitchFamily="50" charset="-128"/>
                <a:ea typeface="メイリオ" pitchFamily="50" charset="-128"/>
              </a:rPr>
              <a:t>2</a:t>
            </a:r>
            <a:r>
              <a:rPr lang="ja-JP" altLang="en-US" sz="2800" dirty="0" err="1" smtClean="0">
                <a:solidFill>
                  <a:schemeClr val="tx2"/>
                </a:solidFill>
                <a:latin typeface="メイリオ" pitchFamily="50" charset="-128"/>
                <a:ea typeface="メイリオ" pitchFamily="50" charset="-128"/>
              </a:rPr>
              <a:t>つの</a:t>
            </a:r>
            <a:r>
              <a:rPr lang="ja-JP" altLang="en-US" sz="2800" dirty="0" smtClean="0">
                <a:solidFill>
                  <a:schemeClr val="tx2"/>
                </a:solidFill>
                <a:latin typeface="メイリオ" pitchFamily="50" charset="-128"/>
                <a:ea typeface="メイリオ" pitchFamily="50" charset="-128"/>
              </a:rPr>
              <a:t>ノードを結ぶ</a:t>
            </a:r>
            <a:r>
              <a:rPr lang="en-US" altLang="ja-JP" sz="2800" b="1" dirty="0" smtClean="0">
                <a:solidFill>
                  <a:srgbClr val="C00000"/>
                </a:solidFill>
                <a:latin typeface="メイリオ" pitchFamily="50" charset="-128"/>
                <a:ea typeface="メイリオ" pitchFamily="50" charset="-128"/>
              </a:rPr>
              <a:t>1</a:t>
            </a:r>
            <a:r>
              <a:rPr lang="ja-JP" altLang="en-US" sz="2800" b="1" dirty="0" smtClean="0">
                <a:solidFill>
                  <a:srgbClr val="C00000"/>
                </a:solidFill>
                <a:latin typeface="メイリオ" pitchFamily="50" charset="-128"/>
                <a:ea typeface="メイリオ" pitchFamily="50" charset="-128"/>
              </a:rPr>
              <a:t>本の矢印で表す</a:t>
            </a:r>
            <a:endParaRPr lang="en-US" altLang="ja-JP" sz="2800" b="1" dirty="0" smtClean="0">
              <a:solidFill>
                <a:srgbClr val="C00000"/>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ノードに通し番号をつけ，作業を</a:t>
            </a:r>
            <a:r>
              <a:rPr kumimoji="1" lang="en-US" altLang="ja-JP" sz="2800" dirty="0" smtClean="0">
                <a:solidFill>
                  <a:schemeClr val="tx2"/>
                </a:solidFill>
                <a:latin typeface="メイリオ" pitchFamily="50" charset="-128"/>
                <a:ea typeface="メイリオ" pitchFamily="50" charset="-128"/>
              </a:rPr>
              <a:t>(</a:t>
            </a:r>
            <a:r>
              <a:rPr kumimoji="1" lang="en-US" altLang="ja-JP" sz="2800" dirty="0" err="1" smtClean="0">
                <a:solidFill>
                  <a:schemeClr val="tx2"/>
                </a:solidFill>
                <a:latin typeface="メイリオ" pitchFamily="50" charset="-128"/>
                <a:ea typeface="メイリオ" pitchFamily="50" charset="-128"/>
              </a:rPr>
              <a:t>i</a:t>
            </a:r>
            <a:r>
              <a:rPr kumimoji="1" lang="en-US" altLang="ja-JP" sz="2800" dirty="0" smtClean="0">
                <a:solidFill>
                  <a:schemeClr val="tx2"/>
                </a:solidFill>
                <a:latin typeface="メイリオ" pitchFamily="50" charset="-128"/>
                <a:ea typeface="メイリオ" pitchFamily="50" charset="-128"/>
              </a:rPr>
              <a:t>, k)</a:t>
            </a:r>
            <a:r>
              <a:rPr kumimoji="1" lang="ja-JP" altLang="en-US" sz="2800" dirty="0" err="1" smtClean="0">
                <a:solidFill>
                  <a:schemeClr val="tx2"/>
                </a:solidFill>
                <a:latin typeface="メイリオ" pitchFamily="50" charset="-128"/>
                <a:ea typeface="メイリオ" pitchFamily="50" charset="-128"/>
              </a:rPr>
              <a:t>のように</a:t>
            </a:r>
            <a:r>
              <a:rPr kumimoji="1" lang="ja-JP" altLang="en-US" sz="2800" dirty="0" smtClean="0">
                <a:solidFill>
                  <a:schemeClr val="tx2"/>
                </a:solidFill>
                <a:latin typeface="メイリオ" pitchFamily="50" charset="-128"/>
                <a:ea typeface="メイリオ" pitchFamily="50" charset="-128"/>
              </a:rPr>
              <a:t>表す</a:t>
            </a:r>
            <a:endParaRPr kumimoji="1"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特定の</a:t>
            </a:r>
            <a:r>
              <a:rPr kumimoji="1" lang="en-US" altLang="ja-JP" sz="2800" dirty="0" smtClean="0">
                <a:solidFill>
                  <a:schemeClr val="tx2"/>
                </a:solidFill>
                <a:latin typeface="メイリオ" pitchFamily="50" charset="-128"/>
                <a:ea typeface="メイリオ" pitchFamily="50" charset="-128"/>
              </a:rPr>
              <a:t>2</a:t>
            </a:r>
            <a:r>
              <a:rPr kumimoji="1" lang="ja-JP" altLang="en-US" sz="2800" dirty="0" err="1" smtClean="0">
                <a:solidFill>
                  <a:schemeClr val="tx2"/>
                </a:solidFill>
                <a:latin typeface="メイリオ" pitchFamily="50" charset="-128"/>
                <a:ea typeface="メイリオ" pitchFamily="50" charset="-128"/>
              </a:rPr>
              <a:t>つの</a:t>
            </a:r>
            <a:r>
              <a:rPr kumimoji="1" lang="ja-JP" altLang="en-US" sz="2800" dirty="0" smtClean="0">
                <a:solidFill>
                  <a:schemeClr val="tx2"/>
                </a:solidFill>
                <a:latin typeface="メイリオ" pitchFamily="50" charset="-128"/>
                <a:ea typeface="メイリオ" pitchFamily="50" charset="-128"/>
              </a:rPr>
              <a:t>ノードを結ぶ</a:t>
            </a:r>
            <a:r>
              <a:rPr kumimoji="1" lang="ja-JP" altLang="en-US" sz="2800" b="1" dirty="0" smtClean="0">
                <a:solidFill>
                  <a:srgbClr val="C00000"/>
                </a:solidFill>
                <a:latin typeface="メイリオ" pitchFamily="50" charset="-128"/>
                <a:ea typeface="メイリオ" pitchFamily="50" charset="-128"/>
              </a:rPr>
              <a:t>矢印は高々</a:t>
            </a:r>
            <a:r>
              <a:rPr kumimoji="1" lang="en-US" altLang="ja-JP" sz="2800" b="1" dirty="0" smtClean="0">
                <a:solidFill>
                  <a:srgbClr val="C00000"/>
                </a:solidFill>
                <a:latin typeface="メイリオ" pitchFamily="50" charset="-128"/>
                <a:ea typeface="メイリオ" pitchFamily="50" charset="-128"/>
              </a:rPr>
              <a:t>1</a:t>
            </a:r>
            <a:r>
              <a:rPr kumimoji="1" lang="ja-JP" altLang="en-US" sz="2800" b="1" dirty="0" smtClean="0">
                <a:solidFill>
                  <a:srgbClr val="C00000"/>
                </a:solidFill>
                <a:latin typeface="メイリオ" pitchFamily="50" charset="-128"/>
                <a:ea typeface="メイリオ" pitchFamily="50" charset="-128"/>
              </a:rPr>
              <a:t>本</a:t>
            </a:r>
            <a:endParaRPr kumimoji="1" lang="en-US" altLang="ja-JP" sz="2800" b="1" dirty="0" smtClean="0">
              <a:solidFill>
                <a:srgbClr val="C00000"/>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矢印は</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できるだけ</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右向き</a:t>
            </a:r>
            <a:endParaRPr kumimoji="1" lang="ja-JP" altLang="en-US" sz="2800" dirty="0">
              <a:solidFill>
                <a:schemeClr val="tx2"/>
              </a:solidFill>
              <a:latin typeface="メイリオ" pitchFamily="50" charset="-128"/>
              <a:ea typeface="メイリオ" pitchFamily="50" charset="-128"/>
            </a:endParaRPr>
          </a:p>
        </p:txBody>
      </p:sp>
      <p:sp>
        <p:nvSpPr>
          <p:cNvPr id="6" name="円/楕円 5"/>
          <p:cNvSpPr/>
          <p:nvPr/>
        </p:nvSpPr>
        <p:spPr>
          <a:xfrm>
            <a:off x="2555776" y="465313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5796136" y="465313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cxnSp>
        <p:nvCxnSpPr>
          <p:cNvPr id="9" name="直線矢印コネクタ 8"/>
          <p:cNvCxnSpPr>
            <a:stCxn id="6" idx="6"/>
            <a:endCxn id="7" idx="2"/>
          </p:cNvCxnSpPr>
          <p:nvPr/>
        </p:nvCxnSpPr>
        <p:spPr>
          <a:xfrm>
            <a:off x="3275856" y="5013176"/>
            <a:ext cx="252028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779912" y="4479503"/>
            <a:ext cx="1656184" cy="461665"/>
          </a:xfrm>
          <a:prstGeom prst="rect">
            <a:avLst/>
          </a:prstGeom>
          <a:noFill/>
        </p:spPr>
        <p:txBody>
          <a:bodyPr wrap="square" rtlCol="0">
            <a:spAutoFit/>
          </a:bodyPr>
          <a:lstStyle/>
          <a:p>
            <a:r>
              <a:rPr kumimoji="1" lang="ja-JP" altLang="en-US" sz="2400" b="1" dirty="0" smtClean="0">
                <a:solidFill>
                  <a:schemeClr val="tx2"/>
                </a:solidFill>
                <a:latin typeface="メイリオ" pitchFamily="50" charset="-128"/>
                <a:ea typeface="メイリオ" pitchFamily="50" charset="-128"/>
              </a:rPr>
              <a:t>作業</a:t>
            </a:r>
            <a:r>
              <a:rPr kumimoji="1" lang="en-US" altLang="ja-JP" sz="2400" b="1" dirty="0" smtClean="0">
                <a:solidFill>
                  <a:schemeClr val="tx2"/>
                </a:solidFill>
                <a:latin typeface="メイリオ" pitchFamily="50" charset="-128"/>
                <a:ea typeface="メイリオ" pitchFamily="50" charset="-128"/>
              </a:rPr>
              <a:t>A(3)</a:t>
            </a:r>
            <a:endParaRPr kumimoji="1" lang="ja-JP" altLang="en-US" sz="2400" b="1" dirty="0">
              <a:solidFill>
                <a:schemeClr val="tx2"/>
              </a:solidFill>
              <a:latin typeface="メイリオ" pitchFamily="50" charset="-128"/>
              <a:ea typeface="メイリオ" pitchFamily="50" charset="-128"/>
            </a:endParaRPr>
          </a:p>
        </p:txBody>
      </p:sp>
      <p:sp>
        <p:nvSpPr>
          <p:cNvPr id="13" name="線吹き出し 1 (枠付き) 12"/>
          <p:cNvSpPr/>
          <p:nvPr/>
        </p:nvSpPr>
        <p:spPr>
          <a:xfrm>
            <a:off x="5436096" y="3861048"/>
            <a:ext cx="2736304" cy="432048"/>
          </a:xfrm>
          <a:prstGeom prst="borderCallout1">
            <a:avLst>
              <a:gd name="adj1" fmla="val 50817"/>
              <a:gd name="adj2" fmla="val 780"/>
              <a:gd name="adj3" fmla="val 141360"/>
              <a:gd name="adj4" fmla="val -16054"/>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作業見積もり時間</a:t>
            </a:r>
            <a:endParaRPr kumimoji="1" lang="ja-JP" altLang="en-US" sz="2400" dirty="0">
              <a:solidFill>
                <a:schemeClr val="tx2"/>
              </a:solidFill>
              <a:latin typeface="メイリオ" pitchFamily="50" charset="-128"/>
              <a:ea typeface="メイリオ" pitchFamily="50" charset="-128"/>
            </a:endParaRPr>
          </a:p>
        </p:txBody>
      </p:sp>
      <p:sp>
        <p:nvSpPr>
          <p:cNvPr id="14" name="テキスト ボックス 13"/>
          <p:cNvSpPr txBox="1"/>
          <p:nvPr/>
        </p:nvSpPr>
        <p:spPr>
          <a:xfrm>
            <a:off x="3563888" y="5589240"/>
            <a:ext cx="4752528"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t>
            </a:r>
            <a:r>
              <a:rPr kumimoji="1" lang="ja-JP" altLang="en-US" sz="2400" b="1" dirty="0" smtClean="0">
                <a:solidFill>
                  <a:schemeClr val="tx2"/>
                </a:solidFill>
                <a:latin typeface="メイリオ" pitchFamily="50" charset="-128"/>
                <a:ea typeface="メイリオ" pitchFamily="50" charset="-128"/>
              </a:rPr>
              <a:t>作業</a:t>
            </a:r>
            <a:r>
              <a:rPr lang="en-US" altLang="ja-JP" sz="2400" b="1" dirty="0" smtClean="0">
                <a:solidFill>
                  <a:schemeClr val="tx2"/>
                </a:solidFill>
                <a:latin typeface="メイリオ" pitchFamily="50" charset="-128"/>
                <a:ea typeface="メイリオ" pitchFamily="50" charset="-128"/>
              </a:rPr>
              <a:t>(1,2)</a:t>
            </a:r>
            <a:r>
              <a:rPr kumimoji="1" lang="en-US" altLang="ja-JP" sz="2400" b="1" dirty="0" smtClean="0">
                <a:solidFill>
                  <a:schemeClr val="tx2"/>
                </a:solidFill>
                <a:latin typeface="メイリオ" pitchFamily="50" charset="-128"/>
                <a:ea typeface="メイリオ" pitchFamily="50" charset="-128"/>
              </a:rPr>
              <a:t>(3)</a:t>
            </a:r>
            <a:r>
              <a:rPr lang="ja-JP" altLang="en-US" sz="2400" dirty="0" smtClean="0">
                <a:solidFill>
                  <a:schemeClr val="tx2"/>
                </a:solidFill>
                <a:latin typeface="メイリオ" pitchFamily="50" charset="-128"/>
                <a:ea typeface="メイリオ" pitchFamily="50" charset="-128"/>
              </a:rPr>
              <a:t>と表記しても</a:t>
            </a:r>
            <a:r>
              <a:rPr lang="en-US" altLang="ja-JP" sz="2400" dirty="0" smtClean="0">
                <a:solidFill>
                  <a:schemeClr val="tx2"/>
                </a:solidFill>
                <a:latin typeface="メイリオ" pitchFamily="50" charset="-128"/>
                <a:ea typeface="メイリオ" pitchFamily="50" charset="-128"/>
              </a:rPr>
              <a:t>OK)</a:t>
            </a:r>
            <a:endParaRPr kumimoji="1" lang="ja-JP" altLang="en-US" sz="2400" dirty="0">
              <a:solidFill>
                <a:schemeClr val="tx2"/>
              </a:solidFill>
              <a:latin typeface="メイリオ" pitchFamily="50" charset="-128"/>
              <a:ea typeface="メイリオ" pitchFamily="50" charset="-128"/>
            </a:endParaRPr>
          </a:p>
        </p:txBody>
      </p:sp>
      <p:sp>
        <p:nvSpPr>
          <p:cNvPr id="16" name="正方形/長方形 15"/>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P.169</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60648"/>
            <a:ext cx="8964488" cy="990600"/>
          </a:xfrm>
        </p:spPr>
        <p:txBody>
          <a:bodyPr>
            <a:normAutofit/>
          </a:bodyPr>
          <a:lstStyle/>
          <a:p>
            <a:r>
              <a:rPr lang="ja-JP" altLang="en-US" sz="4000" b="1" dirty="0" smtClean="0">
                <a:solidFill>
                  <a:srgbClr val="C00000"/>
                </a:solidFill>
                <a:latin typeface="メイリオ" pitchFamily="50" charset="-128"/>
                <a:ea typeface="メイリオ" pitchFamily="50" charset="-128"/>
              </a:rPr>
              <a:t>ノードはプロジェクトの状態</a:t>
            </a:r>
            <a:r>
              <a:rPr lang="ja-JP" altLang="en-US" sz="4000" dirty="0" smtClean="0">
                <a:latin typeface="メイリオ" pitchFamily="50" charset="-128"/>
                <a:ea typeface="メイリオ" pitchFamily="50" charset="-128"/>
              </a:rPr>
              <a:t>を表す！</a:t>
            </a:r>
            <a:endParaRPr kumimoji="1" lang="ja-JP" altLang="en-US" sz="4000"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2816"/>
            <a:ext cx="8496944" cy="4323184"/>
          </a:xfrm>
        </p:spPr>
        <p:txBody>
          <a:bodyPr>
            <a:normAutofit/>
          </a:bodyPr>
          <a:lstStyle/>
          <a:p>
            <a:r>
              <a:rPr lang="ja-JP" altLang="en-US" sz="2800" dirty="0" smtClean="0">
                <a:solidFill>
                  <a:schemeClr val="tx2"/>
                </a:solidFill>
                <a:latin typeface="メイリオ" pitchFamily="50" charset="-128"/>
                <a:ea typeface="メイリオ" pitchFamily="50" charset="-128"/>
              </a:rPr>
              <a:t>そのノードを終点</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矢印の矢側</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とする矢印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が完</a:t>
            </a:r>
            <a:r>
              <a:rPr lang="ja-JP" altLang="en-US" sz="2800" dirty="0" smtClean="0">
                <a:solidFill>
                  <a:schemeClr val="tx2"/>
                </a:solidFill>
                <a:latin typeface="メイリオ" pitchFamily="50" charset="-128"/>
                <a:ea typeface="メイリオ" pitchFamily="50" charset="-128"/>
              </a:rPr>
              <a:t>了した，という状態を表す．</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そのノード</a:t>
            </a:r>
            <a:r>
              <a:rPr lang="ja-JP" altLang="en-US" sz="2800" dirty="0" smtClean="0">
                <a:solidFill>
                  <a:schemeClr val="tx2"/>
                </a:solidFill>
                <a:latin typeface="メイリオ" pitchFamily="50" charset="-128"/>
                <a:ea typeface="メイリオ" pitchFamily="50" charset="-128"/>
              </a:rPr>
              <a:t>を始点とする矢印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が開始できる，という状態を表す．</a:t>
            </a:r>
            <a:endParaRPr lang="en-US" altLang="ja-JP" sz="2800" dirty="0" smtClean="0">
              <a:solidFill>
                <a:schemeClr val="tx2"/>
              </a:solidFill>
              <a:latin typeface="メイリオ" pitchFamily="50" charset="-128"/>
              <a:ea typeface="メイリオ" pitchFamily="50" charset="-128"/>
            </a:endParaRPr>
          </a:p>
        </p:txBody>
      </p:sp>
      <p:sp>
        <p:nvSpPr>
          <p:cNvPr id="5" name="円/楕円 4"/>
          <p:cNvSpPr/>
          <p:nvPr/>
        </p:nvSpPr>
        <p:spPr>
          <a:xfrm>
            <a:off x="1584176"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4032448"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cxnSp>
        <p:nvCxnSpPr>
          <p:cNvPr id="7" name="直線矢印コネクタ 6"/>
          <p:cNvCxnSpPr>
            <a:stCxn id="5" idx="6"/>
            <a:endCxn id="6" idx="2"/>
          </p:cNvCxnSpPr>
          <p:nvPr/>
        </p:nvCxnSpPr>
        <p:spPr>
          <a:xfrm>
            <a:off x="2304256" y="5229200"/>
            <a:ext cx="172819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664296" y="4695527"/>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9" name="円/楕円 8"/>
          <p:cNvSpPr/>
          <p:nvPr/>
        </p:nvSpPr>
        <p:spPr>
          <a:xfrm>
            <a:off x="64807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10" name="直線矢印コネクタ 9"/>
          <p:cNvCxnSpPr>
            <a:stCxn id="6" idx="6"/>
            <a:endCxn id="9" idx="2"/>
          </p:cNvCxnSpPr>
          <p:nvPr/>
        </p:nvCxnSpPr>
        <p:spPr>
          <a:xfrm>
            <a:off x="4752528" y="5229200"/>
            <a:ext cx="172819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5184576" y="4695527"/>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B(2)</a:t>
            </a:r>
            <a:endParaRPr kumimoji="1" lang="ja-JP" altLang="en-US" sz="2400" dirty="0">
              <a:solidFill>
                <a:schemeClr val="tx2"/>
              </a:solidFill>
              <a:latin typeface="メイリオ" pitchFamily="50" charset="-128"/>
              <a:ea typeface="メイリオ" pitchFamily="50" charset="-128"/>
            </a:endParaRPr>
          </a:p>
        </p:txBody>
      </p:sp>
      <p:sp>
        <p:nvSpPr>
          <p:cNvPr id="13" name="線吹き出し 1 (枠付き) 12"/>
          <p:cNvSpPr/>
          <p:nvPr/>
        </p:nvSpPr>
        <p:spPr>
          <a:xfrm>
            <a:off x="4752528" y="3573016"/>
            <a:ext cx="3851920" cy="936104"/>
          </a:xfrm>
          <a:prstGeom prst="borderCallout1">
            <a:avLst>
              <a:gd name="adj1" fmla="val 52297"/>
              <a:gd name="adj2" fmla="val -659"/>
              <a:gd name="adj3" fmla="val 144814"/>
              <a:gd name="adj4" fmla="val -8903"/>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C00000"/>
                </a:solidFill>
                <a:latin typeface="メイリオ" pitchFamily="50" charset="-128"/>
                <a:ea typeface="メイリオ" pitchFamily="50" charset="-128"/>
              </a:rPr>
              <a:t>作業</a:t>
            </a:r>
            <a:r>
              <a:rPr kumimoji="1" lang="en-US" altLang="ja-JP" sz="2400" b="1" dirty="0" smtClean="0">
                <a:solidFill>
                  <a:srgbClr val="C00000"/>
                </a:solidFill>
                <a:latin typeface="メイリオ" pitchFamily="50" charset="-128"/>
                <a:ea typeface="メイリオ" pitchFamily="50" charset="-128"/>
              </a:rPr>
              <a:t>A</a:t>
            </a:r>
            <a:r>
              <a:rPr kumimoji="1" lang="ja-JP" altLang="en-US" sz="2400" b="1" dirty="0" err="1" smtClean="0">
                <a:solidFill>
                  <a:srgbClr val="C00000"/>
                </a:solidFill>
                <a:latin typeface="メイリオ" pitchFamily="50" charset="-128"/>
                <a:ea typeface="メイリオ" pitchFamily="50" charset="-128"/>
              </a:rPr>
              <a:t>が完</a:t>
            </a:r>
            <a:r>
              <a:rPr kumimoji="1" lang="ja-JP" altLang="en-US" sz="2400" b="1" dirty="0" smtClean="0">
                <a:solidFill>
                  <a:srgbClr val="C00000"/>
                </a:solidFill>
                <a:latin typeface="メイリオ" pitchFamily="50" charset="-128"/>
                <a:ea typeface="メイリオ" pitchFamily="50" charset="-128"/>
              </a:rPr>
              <a:t>了して</a:t>
            </a:r>
            <a:r>
              <a:rPr lang="ja-JP" altLang="en-US" sz="2400" b="1" dirty="0" smtClean="0">
                <a:solidFill>
                  <a:srgbClr val="C00000"/>
                </a:solidFill>
                <a:latin typeface="メイリオ" pitchFamily="50" charset="-128"/>
                <a:ea typeface="メイリオ" pitchFamily="50" charset="-128"/>
              </a:rPr>
              <a:t>、作業</a:t>
            </a:r>
            <a:r>
              <a:rPr lang="en-US" altLang="ja-JP" sz="2400" b="1" dirty="0" smtClean="0">
                <a:solidFill>
                  <a:srgbClr val="C00000"/>
                </a:solidFill>
                <a:latin typeface="メイリオ" pitchFamily="50" charset="-128"/>
                <a:ea typeface="メイリオ" pitchFamily="50" charset="-128"/>
              </a:rPr>
              <a:t>B</a:t>
            </a:r>
            <a:r>
              <a:rPr lang="ja-JP" altLang="en-US" sz="2400" b="1" dirty="0" smtClean="0">
                <a:solidFill>
                  <a:srgbClr val="C00000"/>
                </a:solidFill>
                <a:latin typeface="メイリオ" pitchFamily="50" charset="-128"/>
                <a:ea typeface="メイリオ" pitchFamily="50" charset="-128"/>
              </a:rPr>
              <a:t>に着手できる</a:t>
            </a:r>
            <a:r>
              <a:rPr lang="ja-JP" altLang="en-US" sz="2400" dirty="0" smtClean="0">
                <a:solidFill>
                  <a:schemeClr val="tx2"/>
                </a:solidFill>
                <a:latin typeface="メイリオ" pitchFamily="50" charset="-128"/>
                <a:ea typeface="メイリオ" pitchFamily="50" charset="-128"/>
              </a:rPr>
              <a:t>，という状態</a:t>
            </a:r>
            <a:endParaRPr kumimoji="1" lang="ja-JP" altLang="en-US" sz="24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lang="ja-JP" altLang="en-US" dirty="0" smtClean="0">
                <a:latin typeface="メイリオ" pitchFamily="50" charset="-128"/>
                <a:ea typeface="メイリオ" pitchFamily="50" charset="-128"/>
              </a:rPr>
              <a:t>ノードと先行・後続作業との関係</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467544" y="1772816"/>
            <a:ext cx="8280920" cy="4323184"/>
          </a:xfrm>
        </p:spPr>
        <p:txBody>
          <a:bodyPr>
            <a:normAutofit/>
          </a:bodyPr>
          <a:lstStyle/>
          <a:p>
            <a:r>
              <a:rPr lang="ja-JP" altLang="en-US" sz="2800" dirty="0" smtClean="0">
                <a:solidFill>
                  <a:schemeClr val="tx2"/>
                </a:solidFill>
                <a:latin typeface="メイリオ" pitchFamily="50" charset="-128"/>
                <a:ea typeface="メイリオ" pitchFamily="50" charset="-128"/>
              </a:rPr>
              <a:t>ある作業の先行作業は，その作業の開始ノードよりも前になければならない</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ある作業の後続作業は，その作業の終了ノードよりも後になければならない</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sp>
        <p:nvSpPr>
          <p:cNvPr id="5" name="円/楕円 4"/>
          <p:cNvSpPr/>
          <p:nvPr/>
        </p:nvSpPr>
        <p:spPr>
          <a:xfrm>
            <a:off x="3960440" y="479715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2267744" y="558924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2267744" y="400506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6012160" y="602128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6</a:t>
            </a:r>
            <a:endParaRPr kumimoji="1" lang="en-US" altLang="ja-JP" sz="2800" b="1" dirty="0" smtClean="0">
              <a:solidFill>
                <a:schemeClr val="tx2"/>
              </a:solidFill>
              <a:latin typeface="メイリオ" pitchFamily="50" charset="-128"/>
              <a:ea typeface="メイリオ" pitchFamily="50" charset="-128"/>
            </a:endParaRPr>
          </a:p>
        </p:txBody>
      </p:sp>
      <p:sp>
        <p:nvSpPr>
          <p:cNvPr id="9" name="円/楕円 8"/>
          <p:cNvSpPr/>
          <p:nvPr/>
        </p:nvSpPr>
        <p:spPr>
          <a:xfrm>
            <a:off x="6012160" y="479715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10" name="円/楕円 9"/>
          <p:cNvSpPr/>
          <p:nvPr/>
        </p:nvSpPr>
        <p:spPr>
          <a:xfrm>
            <a:off x="6012160" y="357301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1" name="直線矢印コネクタ 10"/>
          <p:cNvCxnSpPr>
            <a:stCxn id="7" idx="6"/>
            <a:endCxn id="5" idx="2"/>
          </p:cNvCxnSpPr>
          <p:nvPr/>
        </p:nvCxnSpPr>
        <p:spPr>
          <a:xfrm>
            <a:off x="2987824" y="4365104"/>
            <a:ext cx="972616" cy="79208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6" idx="6"/>
            <a:endCxn id="5" idx="2"/>
          </p:cNvCxnSpPr>
          <p:nvPr/>
        </p:nvCxnSpPr>
        <p:spPr>
          <a:xfrm flipV="1">
            <a:off x="2987824" y="5157192"/>
            <a:ext cx="972616" cy="79208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5" idx="6"/>
            <a:endCxn id="10" idx="2"/>
          </p:cNvCxnSpPr>
          <p:nvPr/>
        </p:nvCxnSpPr>
        <p:spPr>
          <a:xfrm flipV="1">
            <a:off x="4680520" y="3933056"/>
            <a:ext cx="1331640" cy="122413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5" idx="6"/>
            <a:endCxn id="9" idx="2"/>
          </p:cNvCxnSpPr>
          <p:nvPr/>
        </p:nvCxnSpPr>
        <p:spPr>
          <a:xfrm>
            <a:off x="4680520" y="5157192"/>
            <a:ext cx="133164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5" idx="6"/>
            <a:endCxn id="8" idx="2"/>
          </p:cNvCxnSpPr>
          <p:nvPr/>
        </p:nvCxnSpPr>
        <p:spPr>
          <a:xfrm>
            <a:off x="4680520" y="5157192"/>
            <a:ext cx="1331640" cy="122413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3131840" y="4191471"/>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29" name="テキスト ボックス 28"/>
          <p:cNvSpPr txBox="1"/>
          <p:nvPr/>
        </p:nvSpPr>
        <p:spPr>
          <a:xfrm>
            <a:off x="3131840" y="5703639"/>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B(2</a:t>
            </a:r>
            <a:r>
              <a:rPr kumimoji="1"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sp>
        <p:nvSpPr>
          <p:cNvPr id="30" name="テキスト ボックス 29"/>
          <p:cNvSpPr txBox="1"/>
          <p:nvPr/>
        </p:nvSpPr>
        <p:spPr>
          <a:xfrm>
            <a:off x="4788024" y="4005064"/>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31" name="テキスト ボックス 30"/>
          <p:cNvSpPr txBox="1"/>
          <p:nvPr/>
        </p:nvSpPr>
        <p:spPr>
          <a:xfrm>
            <a:off x="5004048" y="476753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
        <p:nvSpPr>
          <p:cNvPr id="32" name="テキスト ボックス 31"/>
          <p:cNvSpPr txBox="1"/>
          <p:nvPr/>
        </p:nvSpPr>
        <p:spPr>
          <a:xfrm>
            <a:off x="4716016" y="5805264"/>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E(6)</a:t>
            </a:r>
            <a:endParaRPr kumimoji="1" lang="ja-JP" altLang="en-US" sz="2400" dirty="0">
              <a:solidFill>
                <a:schemeClr val="tx2"/>
              </a:solidFill>
              <a:latin typeface="メイリオ" pitchFamily="50" charset="-128"/>
              <a:ea typeface="メイリオ" pitchFamily="50" charset="-128"/>
            </a:endParaRPr>
          </a:p>
        </p:txBody>
      </p:sp>
      <p:sp>
        <p:nvSpPr>
          <p:cNvPr id="33" name="テキスト ボックス 32"/>
          <p:cNvSpPr txBox="1"/>
          <p:nvPr/>
        </p:nvSpPr>
        <p:spPr>
          <a:xfrm>
            <a:off x="251520" y="4581128"/>
            <a:ext cx="1728192" cy="1200329"/>
          </a:xfrm>
          <a:prstGeom prst="rect">
            <a:avLst/>
          </a:prstGeom>
          <a:noFill/>
          <a:ln w="31750">
            <a:solidFill>
              <a:srgbClr val="C00000"/>
            </a:solidFill>
          </a:ln>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作業</a:t>
            </a:r>
            <a:r>
              <a:rPr kumimoji="1" lang="en-US" altLang="ja-JP" sz="2400" dirty="0" smtClean="0">
                <a:solidFill>
                  <a:schemeClr val="tx2"/>
                </a:solidFill>
                <a:latin typeface="メイリオ" pitchFamily="50" charset="-128"/>
                <a:ea typeface="メイリオ" pitchFamily="50" charset="-128"/>
              </a:rPr>
              <a:t>A,B</a:t>
            </a:r>
            <a:r>
              <a:rPr kumimoji="1" lang="ja-JP" altLang="en-US" sz="2400" dirty="0" smtClean="0">
                <a:solidFill>
                  <a:schemeClr val="tx2"/>
                </a:solidFill>
                <a:latin typeface="メイリオ" pitchFamily="50" charset="-128"/>
                <a:ea typeface="メイリオ" pitchFamily="50" charset="-128"/>
              </a:rPr>
              <a:t>は作業</a:t>
            </a:r>
            <a:r>
              <a:rPr kumimoji="1" lang="en-US" altLang="ja-JP" sz="2400" dirty="0" smtClean="0">
                <a:solidFill>
                  <a:schemeClr val="tx2"/>
                </a:solidFill>
                <a:latin typeface="メイリオ" pitchFamily="50" charset="-128"/>
                <a:ea typeface="メイリオ" pitchFamily="50" charset="-128"/>
              </a:rPr>
              <a:t>C,D,E</a:t>
            </a:r>
            <a:r>
              <a:rPr kumimoji="1" lang="ja-JP" altLang="en-US" sz="2400" dirty="0" smtClean="0">
                <a:solidFill>
                  <a:schemeClr val="tx2"/>
                </a:solidFill>
                <a:latin typeface="メイリオ" pitchFamily="50" charset="-128"/>
                <a:ea typeface="メイリオ" pitchFamily="50" charset="-128"/>
              </a:rPr>
              <a:t>の先行作業</a:t>
            </a:r>
            <a:endParaRPr kumimoji="1" lang="ja-JP" altLang="en-US" sz="2400" dirty="0">
              <a:solidFill>
                <a:schemeClr val="tx2"/>
              </a:solidFill>
              <a:latin typeface="メイリオ" pitchFamily="50" charset="-128"/>
              <a:ea typeface="メイリオ" pitchFamily="50" charset="-128"/>
            </a:endParaRPr>
          </a:p>
        </p:txBody>
      </p:sp>
      <p:sp>
        <p:nvSpPr>
          <p:cNvPr id="34" name="テキスト ボックス 33"/>
          <p:cNvSpPr txBox="1"/>
          <p:nvPr/>
        </p:nvSpPr>
        <p:spPr>
          <a:xfrm>
            <a:off x="7092280" y="4581128"/>
            <a:ext cx="1728192" cy="1200329"/>
          </a:xfrm>
          <a:prstGeom prst="rect">
            <a:avLst/>
          </a:prstGeom>
          <a:noFill/>
          <a:ln w="31750">
            <a:solidFill>
              <a:srgbClr val="002060"/>
            </a:solidFill>
          </a:ln>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作業</a:t>
            </a:r>
            <a:r>
              <a:rPr kumimoji="1" lang="en-US" altLang="ja-JP" sz="2400" dirty="0" smtClean="0">
                <a:solidFill>
                  <a:schemeClr val="tx2"/>
                </a:solidFill>
                <a:latin typeface="メイリオ" pitchFamily="50" charset="-128"/>
                <a:ea typeface="メイリオ" pitchFamily="50" charset="-128"/>
              </a:rPr>
              <a:t>C,D,E</a:t>
            </a:r>
            <a:r>
              <a:rPr kumimoji="1" lang="ja-JP" altLang="en-US" sz="2400" dirty="0" smtClean="0">
                <a:solidFill>
                  <a:schemeClr val="tx2"/>
                </a:solidFill>
                <a:latin typeface="メイリオ" pitchFamily="50" charset="-128"/>
                <a:ea typeface="メイリオ" pitchFamily="50" charset="-128"/>
              </a:rPr>
              <a:t>は作業</a:t>
            </a:r>
            <a:r>
              <a:rPr kumimoji="1" lang="en-US" altLang="ja-JP" sz="2400" dirty="0" smtClean="0">
                <a:solidFill>
                  <a:schemeClr val="tx2"/>
                </a:solidFill>
                <a:latin typeface="メイリオ" pitchFamily="50" charset="-128"/>
                <a:ea typeface="メイリオ" pitchFamily="50" charset="-128"/>
              </a:rPr>
              <a:t>A,B</a:t>
            </a:r>
            <a:r>
              <a:rPr kumimoji="1" lang="ja-JP" altLang="en-US" sz="2400" dirty="0" smtClean="0">
                <a:solidFill>
                  <a:schemeClr val="tx2"/>
                </a:solidFill>
                <a:latin typeface="メイリオ" pitchFamily="50" charset="-128"/>
                <a:ea typeface="メイリオ" pitchFamily="50" charset="-128"/>
              </a:rPr>
              <a:t>の後続作業</a:t>
            </a:r>
            <a:endParaRPr kumimoji="1" lang="ja-JP" altLang="en-US" sz="2400" dirty="0">
              <a:solidFill>
                <a:schemeClr val="tx2"/>
              </a:solidFill>
              <a:latin typeface="メイリオ" pitchFamily="50" charset="-128"/>
              <a:ea typeface="メイリオ" pitchFamily="50" charset="-128"/>
            </a:endParaRPr>
          </a:p>
        </p:txBody>
      </p:sp>
      <p:cxnSp>
        <p:nvCxnSpPr>
          <p:cNvPr id="36" name="カギ線コネクタ 35"/>
          <p:cNvCxnSpPr>
            <a:stCxn id="33" idx="2"/>
            <a:endCxn id="5" idx="4"/>
          </p:cNvCxnSpPr>
          <p:nvPr/>
        </p:nvCxnSpPr>
        <p:spPr>
          <a:xfrm rot="5400000" flipH="1" flipV="1">
            <a:off x="2585935" y="4046913"/>
            <a:ext cx="264225" cy="3204864"/>
          </a:xfrm>
          <a:prstGeom prst="bentConnector3">
            <a:avLst>
              <a:gd name="adj1" fmla="val -264796"/>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カギ線コネクタ 38"/>
          <p:cNvCxnSpPr>
            <a:stCxn id="34" idx="0"/>
            <a:endCxn id="5" idx="0"/>
          </p:cNvCxnSpPr>
          <p:nvPr/>
        </p:nvCxnSpPr>
        <p:spPr>
          <a:xfrm rot="16200000" flipH="1" flipV="1">
            <a:off x="6030416" y="2871192"/>
            <a:ext cx="216024" cy="3635896"/>
          </a:xfrm>
          <a:prstGeom prst="bentConnector3">
            <a:avLst>
              <a:gd name="adj1" fmla="val -60928"/>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par>
                                <p:cTn id="8" presetID="9" presetClass="entr" presetSubtype="0"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dissolve">
                                      <p:cBhvr>
                                        <p:cTn id="10" dur="500"/>
                                        <p:tgtEl>
                                          <p:spTgt spid="3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dissolve">
                                      <p:cBhvr>
                                        <p:cTn id="15" dur="500"/>
                                        <p:tgtEl>
                                          <p:spTgt spid="34"/>
                                        </p:tgtEl>
                                      </p:cBhvr>
                                    </p:animEffect>
                                  </p:childTnLst>
                                </p:cTn>
                              </p:par>
                              <p:par>
                                <p:cTn id="16" presetID="9" presetClass="entr" presetSubtype="0" fill="hold"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dissolve">
                                      <p:cBhvr>
                                        <p:cTn id="1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注意</a:t>
            </a:r>
            <a:r>
              <a:rPr kumimoji="1" lang="en-US" altLang="ja-JP" dirty="0" smtClean="0">
                <a:latin typeface="メイリオ" pitchFamily="50" charset="-128"/>
                <a:ea typeface="メイリオ" pitchFamily="50" charset="-128"/>
              </a:rPr>
              <a:t>)1</a:t>
            </a:r>
            <a:r>
              <a:rPr kumimoji="1" lang="ja-JP" altLang="en-US" dirty="0" err="1" smtClean="0">
                <a:latin typeface="メイリオ" pitchFamily="50" charset="-128"/>
                <a:ea typeface="メイリオ" pitchFamily="50" charset="-128"/>
              </a:rPr>
              <a:t>つの</a:t>
            </a:r>
            <a:r>
              <a:rPr kumimoji="1" lang="ja-JP" altLang="en-US" dirty="0" smtClean="0">
                <a:latin typeface="メイリオ" pitchFamily="50" charset="-128"/>
                <a:ea typeface="メイリオ" pitchFamily="50" charset="-128"/>
              </a:rPr>
              <a:t>作業は</a:t>
            </a:r>
            <a:r>
              <a:rPr kumimoji="1" lang="en-US" altLang="ja-JP" dirty="0" smtClean="0">
                <a:latin typeface="メイリオ" pitchFamily="50" charset="-128"/>
                <a:ea typeface="メイリオ" pitchFamily="50" charset="-128"/>
              </a:rPr>
              <a:t>1</a:t>
            </a:r>
            <a:r>
              <a:rPr kumimoji="1" lang="ja-JP" altLang="en-US" dirty="0" err="1" smtClean="0">
                <a:latin typeface="メイリオ" pitchFamily="50" charset="-128"/>
                <a:ea typeface="メイリオ" pitchFamily="50" charset="-128"/>
              </a:rPr>
              <a:t>つの</a:t>
            </a:r>
            <a:r>
              <a:rPr kumimoji="1" lang="ja-JP" altLang="en-US" dirty="0" smtClean="0">
                <a:latin typeface="メイリオ" pitchFamily="50" charset="-128"/>
                <a:ea typeface="メイリオ" pitchFamily="50" charset="-128"/>
              </a:rPr>
              <a:t>矢印で！</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467544" y="1772816"/>
            <a:ext cx="8496944" cy="4323184"/>
          </a:xfrm>
        </p:spPr>
        <p:txBody>
          <a:bodyPr>
            <a:normAutofit/>
          </a:bodyPr>
          <a:lstStyle/>
          <a:p>
            <a:r>
              <a:rPr lang="ja-JP" altLang="en-US" sz="2800" b="1" dirty="0" smtClean="0">
                <a:solidFill>
                  <a:schemeClr val="tx2"/>
                </a:solidFill>
                <a:latin typeface="メイリオ" pitchFamily="50" charset="-128"/>
                <a:ea typeface="メイリオ" pitchFamily="50" charset="-128"/>
              </a:rPr>
              <a:t>同じ作業を</a:t>
            </a:r>
            <a:r>
              <a:rPr lang="en-US" altLang="ja-JP" sz="2800" b="1" dirty="0" smtClean="0">
                <a:solidFill>
                  <a:schemeClr val="tx2"/>
                </a:solidFill>
                <a:latin typeface="メイリオ" pitchFamily="50" charset="-128"/>
                <a:ea typeface="メイリオ" pitchFamily="50" charset="-128"/>
              </a:rPr>
              <a:t>2</a:t>
            </a:r>
            <a:r>
              <a:rPr lang="ja-JP" altLang="en-US" sz="2800" b="1" dirty="0" smtClean="0">
                <a:solidFill>
                  <a:schemeClr val="tx2"/>
                </a:solidFill>
                <a:latin typeface="メイリオ" pitchFamily="50" charset="-128"/>
                <a:ea typeface="メイリオ" pitchFamily="50" charset="-128"/>
              </a:rPr>
              <a:t>本以上の矢印に割当ててはいけない</a:t>
            </a:r>
            <a:endParaRPr lang="en-US" altLang="ja-JP" sz="2800" b="1"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例：作業</a:t>
            </a:r>
            <a:r>
              <a:rPr lang="en-US" altLang="ja-JP" sz="2800" dirty="0" smtClean="0">
                <a:solidFill>
                  <a:schemeClr val="tx2"/>
                </a:solidFill>
                <a:latin typeface="メイリオ" pitchFamily="50" charset="-128"/>
                <a:ea typeface="メイリオ" pitchFamily="50" charset="-128"/>
              </a:rPr>
              <a:t>A</a:t>
            </a:r>
            <a:r>
              <a:rPr lang="ja-JP" altLang="en-US" sz="2800" dirty="0" smtClean="0">
                <a:solidFill>
                  <a:schemeClr val="tx2"/>
                </a:solidFill>
                <a:latin typeface="メイリオ" pitchFamily="50" charset="-128"/>
                <a:ea typeface="メイリオ" pitchFamily="50" charset="-128"/>
              </a:rPr>
              <a:t>は作業</a:t>
            </a:r>
            <a:r>
              <a:rPr lang="en-US" altLang="ja-JP" sz="2800" dirty="0" smtClean="0">
                <a:solidFill>
                  <a:schemeClr val="tx2"/>
                </a:solidFill>
                <a:latin typeface="メイリオ" pitchFamily="50" charset="-128"/>
                <a:ea typeface="メイリオ" pitchFamily="50" charset="-128"/>
              </a:rPr>
              <a:t>C</a:t>
            </a:r>
            <a:r>
              <a:rPr lang="ja-JP" altLang="en-US" sz="2800" dirty="0" smtClean="0">
                <a:solidFill>
                  <a:schemeClr val="tx2"/>
                </a:solidFill>
                <a:latin typeface="メイリオ" pitchFamily="50" charset="-128"/>
                <a:ea typeface="メイリオ" pitchFamily="50" charset="-128"/>
              </a:rPr>
              <a:t>と</a:t>
            </a:r>
            <a:r>
              <a:rPr lang="en-US" altLang="ja-JP" sz="2800" dirty="0" smtClean="0">
                <a:solidFill>
                  <a:schemeClr val="tx2"/>
                </a:solidFill>
                <a:latin typeface="メイリオ" pitchFamily="50" charset="-128"/>
                <a:ea typeface="メイリオ" pitchFamily="50" charset="-128"/>
              </a:rPr>
              <a:t>D</a:t>
            </a:r>
            <a:r>
              <a:rPr lang="ja-JP" altLang="en-US" sz="2800" dirty="0" smtClean="0">
                <a:solidFill>
                  <a:schemeClr val="tx2"/>
                </a:solidFill>
                <a:latin typeface="メイリオ" pitchFamily="50" charset="-128"/>
                <a:ea typeface="メイリオ" pitchFamily="50" charset="-128"/>
              </a:rPr>
              <a:t>の先行作業で，作業</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は作業</a:t>
            </a:r>
            <a:r>
              <a:rPr lang="en-US" altLang="ja-JP" sz="2800" dirty="0" smtClean="0">
                <a:solidFill>
                  <a:schemeClr val="tx2"/>
                </a:solidFill>
                <a:latin typeface="メイリオ" pitchFamily="50" charset="-128"/>
                <a:ea typeface="メイリオ" pitchFamily="50" charset="-128"/>
              </a:rPr>
              <a:t>D</a:t>
            </a:r>
            <a:r>
              <a:rPr lang="ja-JP" altLang="en-US" sz="2800" dirty="0" smtClean="0">
                <a:solidFill>
                  <a:schemeClr val="tx2"/>
                </a:solidFill>
                <a:latin typeface="メイリオ" pitchFamily="50" charset="-128"/>
                <a:ea typeface="メイリオ" pitchFamily="50" charset="-128"/>
              </a:rPr>
              <a:t>の先行作業</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sp>
        <p:nvSpPr>
          <p:cNvPr id="5" name="円/楕円 4"/>
          <p:cNvSpPr/>
          <p:nvPr/>
        </p:nvSpPr>
        <p:spPr>
          <a:xfrm>
            <a:off x="1691680" y="411946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1691680" y="555962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4211960" y="411946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4211960" y="555962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732240" y="411946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10" name="円/楕円 9"/>
          <p:cNvSpPr/>
          <p:nvPr/>
        </p:nvSpPr>
        <p:spPr>
          <a:xfrm>
            <a:off x="6732240" y="555962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6</a:t>
            </a:r>
            <a:endParaRPr kumimoji="1" lang="ja-JP" altLang="en-US" sz="2800" b="1" dirty="0">
              <a:solidFill>
                <a:schemeClr val="tx2"/>
              </a:solidFill>
              <a:latin typeface="メイリオ" pitchFamily="50" charset="-128"/>
              <a:ea typeface="メイリオ" pitchFamily="50" charset="-128"/>
            </a:endParaRPr>
          </a:p>
        </p:txBody>
      </p:sp>
      <p:cxnSp>
        <p:nvCxnSpPr>
          <p:cNvPr id="11" name="直線矢印コネクタ 10"/>
          <p:cNvCxnSpPr>
            <a:stCxn id="5" idx="6"/>
            <a:endCxn id="7" idx="2"/>
          </p:cNvCxnSpPr>
          <p:nvPr/>
        </p:nvCxnSpPr>
        <p:spPr>
          <a:xfrm>
            <a:off x="2411760" y="447950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6"/>
            <a:endCxn id="8" idx="2"/>
          </p:cNvCxnSpPr>
          <p:nvPr/>
        </p:nvCxnSpPr>
        <p:spPr>
          <a:xfrm>
            <a:off x="2411760" y="4479503"/>
            <a:ext cx="1800200" cy="144016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6" idx="6"/>
            <a:endCxn id="8" idx="2"/>
          </p:cNvCxnSpPr>
          <p:nvPr/>
        </p:nvCxnSpPr>
        <p:spPr>
          <a:xfrm>
            <a:off x="2411760" y="591966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7" idx="6"/>
            <a:endCxn id="9" idx="2"/>
          </p:cNvCxnSpPr>
          <p:nvPr/>
        </p:nvCxnSpPr>
        <p:spPr>
          <a:xfrm>
            <a:off x="4932040" y="447950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8" idx="6"/>
            <a:endCxn id="10" idx="2"/>
          </p:cNvCxnSpPr>
          <p:nvPr/>
        </p:nvCxnSpPr>
        <p:spPr>
          <a:xfrm>
            <a:off x="4932040" y="591966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2771800" y="40474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28" name="テキスト ボックス 27"/>
          <p:cNvSpPr txBox="1"/>
          <p:nvPr/>
        </p:nvSpPr>
        <p:spPr>
          <a:xfrm>
            <a:off x="3131840" y="480992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29" name="テキスト ボックス 28"/>
          <p:cNvSpPr txBox="1"/>
          <p:nvPr/>
        </p:nvSpPr>
        <p:spPr>
          <a:xfrm>
            <a:off x="2771800" y="5919663"/>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B</a:t>
            </a:r>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p:txBody>
      </p:sp>
      <p:sp>
        <p:nvSpPr>
          <p:cNvPr id="30" name="テキスト ボックス 29"/>
          <p:cNvSpPr txBox="1"/>
          <p:nvPr/>
        </p:nvSpPr>
        <p:spPr>
          <a:xfrm>
            <a:off x="5436096" y="40474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31" name="テキスト ボックス 30"/>
          <p:cNvSpPr txBox="1"/>
          <p:nvPr/>
        </p:nvSpPr>
        <p:spPr>
          <a:xfrm>
            <a:off x="5436096" y="548761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
        <p:nvSpPr>
          <p:cNvPr id="32" name="テキスト ボックス 31"/>
          <p:cNvSpPr txBox="1"/>
          <p:nvPr/>
        </p:nvSpPr>
        <p:spPr>
          <a:xfrm>
            <a:off x="4932040" y="2996952"/>
            <a:ext cx="3888432" cy="830997"/>
          </a:xfrm>
          <a:prstGeom prst="rect">
            <a:avLst/>
          </a:prstGeom>
          <a:noFill/>
          <a:ln w="31750">
            <a:solidFill>
              <a:srgbClr val="C0000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2</a:t>
            </a:r>
            <a:r>
              <a:rPr kumimoji="1" lang="ja-JP" altLang="en-US" sz="2400" dirty="0" smtClean="0">
                <a:solidFill>
                  <a:schemeClr val="tx2"/>
                </a:solidFill>
                <a:latin typeface="メイリオ" pitchFamily="50" charset="-128"/>
                <a:ea typeface="メイリオ" pitchFamily="50" charset="-128"/>
              </a:rPr>
              <a:t>本以上の矢印に同じ作業を割当ててはいけない</a:t>
            </a:r>
            <a:endParaRPr kumimoji="1" lang="ja-JP" altLang="en-US" sz="2400" dirty="0">
              <a:solidFill>
                <a:schemeClr val="tx2"/>
              </a:solidFill>
              <a:latin typeface="メイリオ" pitchFamily="50" charset="-128"/>
              <a:ea typeface="メイリオ" pitchFamily="50" charset="-128"/>
            </a:endParaRPr>
          </a:p>
        </p:txBody>
      </p:sp>
      <p:cxnSp>
        <p:nvCxnSpPr>
          <p:cNvPr id="34" name="直線矢印コネクタ 33"/>
          <p:cNvCxnSpPr>
            <a:stCxn id="32" idx="1"/>
          </p:cNvCxnSpPr>
          <p:nvPr/>
        </p:nvCxnSpPr>
        <p:spPr>
          <a:xfrm flipH="1">
            <a:off x="3635896" y="3412451"/>
            <a:ext cx="1296144" cy="736629"/>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32" idx="1"/>
          </p:cNvCxnSpPr>
          <p:nvPr/>
        </p:nvCxnSpPr>
        <p:spPr>
          <a:xfrm flipH="1">
            <a:off x="3419872" y="3412451"/>
            <a:ext cx="1512168" cy="1456709"/>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1979712" y="3212976"/>
            <a:ext cx="2051720" cy="830997"/>
          </a:xfrm>
          <a:prstGeom prst="rect">
            <a:avLst/>
          </a:prstGeom>
          <a:noFill/>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どうすれば　回避できる？</a:t>
            </a:r>
            <a:endParaRPr kumimoji="1" lang="ja-JP" altLang="en-US" sz="2400" dirty="0">
              <a:solidFill>
                <a:schemeClr val="tx2"/>
              </a:solidFill>
              <a:latin typeface="メイリオ" pitchFamily="50" charset="-128"/>
              <a:ea typeface="メイリオ" pitchFamily="50" charset="-128"/>
            </a:endParaRPr>
          </a:p>
        </p:txBody>
      </p:sp>
      <p:sp>
        <p:nvSpPr>
          <p:cNvPr id="39" name="乗算記号 38"/>
          <p:cNvSpPr/>
          <p:nvPr/>
        </p:nvSpPr>
        <p:spPr>
          <a:xfrm>
            <a:off x="2555776" y="4293096"/>
            <a:ext cx="864096" cy="792088"/>
          </a:xfrm>
          <a:prstGeom prst="mathMultiply">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ssolve">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28600"/>
            <a:ext cx="8496944" cy="990600"/>
          </a:xfrm>
        </p:spPr>
        <p:txBody>
          <a:bodyPr>
            <a:normAutofit/>
          </a:bodyPr>
          <a:lstStyle/>
          <a:p>
            <a:r>
              <a:rPr kumimoji="1" lang="ja-JP" altLang="en-US" dirty="0" smtClean="0">
                <a:latin typeface="メイリオ" pitchFamily="50" charset="-128"/>
                <a:ea typeface="メイリオ" pitchFamily="50" charset="-128"/>
              </a:rPr>
              <a:t>ダミー作業</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作業時間</a:t>
            </a:r>
            <a:r>
              <a:rPr kumimoji="1" lang="en-US" altLang="ja-JP" dirty="0" smtClean="0">
                <a:latin typeface="メイリオ" pitchFamily="50" charset="-128"/>
                <a:ea typeface="メイリオ" pitchFamily="50" charset="-128"/>
              </a:rPr>
              <a:t>0</a:t>
            </a:r>
            <a:r>
              <a:rPr kumimoji="1" lang="ja-JP" altLang="en-US" dirty="0" smtClean="0">
                <a:latin typeface="メイリオ" pitchFamily="50" charset="-128"/>
                <a:ea typeface="メイリオ" pitchFamily="50" charset="-128"/>
              </a:rPr>
              <a:t>の作業</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467544" y="1772816"/>
            <a:ext cx="8280920" cy="4323184"/>
          </a:xfrm>
        </p:spPr>
        <p:txBody>
          <a:bodyPr>
            <a:normAutofit/>
          </a:bodyPr>
          <a:lstStyle/>
          <a:p>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矢印の制約を満たすために導入された，作業時間</a:t>
            </a:r>
            <a:r>
              <a:rPr lang="en-US" altLang="ja-JP" sz="2800" dirty="0" smtClean="0">
                <a:solidFill>
                  <a:schemeClr val="tx2"/>
                </a:solidFill>
                <a:latin typeface="メイリオ" pitchFamily="50" charset="-128"/>
                <a:ea typeface="メイリオ" pitchFamily="50" charset="-128"/>
              </a:rPr>
              <a:t>0</a:t>
            </a:r>
            <a:r>
              <a:rPr lang="ja-JP" altLang="en-US" sz="2800" dirty="0" smtClean="0">
                <a:solidFill>
                  <a:schemeClr val="tx2"/>
                </a:solidFill>
                <a:latin typeface="メイリオ" pitchFamily="50" charset="-128"/>
                <a:ea typeface="メイリオ" pitchFamily="50" charset="-128"/>
              </a:rPr>
              <a:t>の作業</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ダミー作業</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ダミー作業の矢印は点線で！</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例：先ほどの例では</a:t>
            </a:r>
            <a:r>
              <a:rPr lang="en-US" altLang="ja-JP" sz="2800" dirty="0" smtClean="0">
                <a:solidFill>
                  <a:schemeClr val="tx2"/>
                </a:solidFill>
                <a:latin typeface="メイリオ" pitchFamily="50" charset="-128"/>
                <a:ea typeface="メイリオ" pitchFamily="50" charset="-128"/>
              </a:rPr>
              <a:t>…</a:t>
            </a:r>
          </a:p>
        </p:txBody>
      </p:sp>
      <p:sp>
        <p:nvSpPr>
          <p:cNvPr id="5" name="円/楕円 4"/>
          <p:cNvSpPr/>
          <p:nvPr/>
        </p:nvSpPr>
        <p:spPr>
          <a:xfrm>
            <a:off x="1691680" y="411946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1691680" y="555962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4211960" y="411946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4211960" y="555962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732240" y="411946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10" name="円/楕円 9"/>
          <p:cNvSpPr/>
          <p:nvPr/>
        </p:nvSpPr>
        <p:spPr>
          <a:xfrm>
            <a:off x="6732240" y="5559623"/>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6</a:t>
            </a:r>
            <a:endParaRPr kumimoji="1" lang="ja-JP" altLang="en-US" sz="2800" b="1" dirty="0">
              <a:solidFill>
                <a:schemeClr val="tx2"/>
              </a:solidFill>
              <a:latin typeface="メイリオ" pitchFamily="50" charset="-128"/>
              <a:ea typeface="メイリオ" pitchFamily="50" charset="-128"/>
            </a:endParaRPr>
          </a:p>
        </p:txBody>
      </p:sp>
      <p:cxnSp>
        <p:nvCxnSpPr>
          <p:cNvPr id="11" name="直線矢印コネクタ 10"/>
          <p:cNvCxnSpPr>
            <a:stCxn id="5" idx="6"/>
            <a:endCxn id="7" idx="2"/>
          </p:cNvCxnSpPr>
          <p:nvPr/>
        </p:nvCxnSpPr>
        <p:spPr>
          <a:xfrm>
            <a:off x="2411760" y="447950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4"/>
            <a:endCxn id="8" idx="0"/>
          </p:cNvCxnSpPr>
          <p:nvPr/>
        </p:nvCxnSpPr>
        <p:spPr>
          <a:xfrm>
            <a:off x="4572000" y="4839543"/>
            <a:ext cx="0" cy="720080"/>
          </a:xfrm>
          <a:prstGeom prst="straightConnector1">
            <a:avLst/>
          </a:prstGeom>
          <a:ln w="50800" cmpd="sng">
            <a:solidFill>
              <a:srgbClr val="C00000"/>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6" idx="6"/>
            <a:endCxn id="8" idx="2"/>
          </p:cNvCxnSpPr>
          <p:nvPr/>
        </p:nvCxnSpPr>
        <p:spPr>
          <a:xfrm>
            <a:off x="2411760" y="591966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7" idx="6"/>
            <a:endCxn id="9" idx="2"/>
          </p:cNvCxnSpPr>
          <p:nvPr/>
        </p:nvCxnSpPr>
        <p:spPr>
          <a:xfrm>
            <a:off x="4932040" y="447950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8" idx="6"/>
            <a:endCxn id="10" idx="2"/>
          </p:cNvCxnSpPr>
          <p:nvPr/>
        </p:nvCxnSpPr>
        <p:spPr>
          <a:xfrm>
            <a:off x="4932040" y="5919663"/>
            <a:ext cx="180020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771800" y="40474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18" name="テキスト ボックス 17"/>
          <p:cNvSpPr txBox="1"/>
          <p:nvPr/>
        </p:nvSpPr>
        <p:spPr>
          <a:xfrm>
            <a:off x="2771800" y="5919663"/>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B</a:t>
            </a:r>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p:txBody>
      </p:sp>
      <p:sp>
        <p:nvSpPr>
          <p:cNvPr id="19" name="テキスト ボックス 18"/>
          <p:cNvSpPr txBox="1"/>
          <p:nvPr/>
        </p:nvSpPr>
        <p:spPr>
          <a:xfrm>
            <a:off x="5436096" y="40474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20" name="テキスト ボックス 19"/>
          <p:cNvSpPr txBox="1"/>
          <p:nvPr/>
        </p:nvSpPr>
        <p:spPr>
          <a:xfrm>
            <a:off x="5436096" y="591966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cxnSp>
        <p:nvCxnSpPr>
          <p:cNvPr id="34" name="曲線コネクタ 33"/>
          <p:cNvCxnSpPr>
            <a:stCxn id="16" idx="3"/>
            <a:endCxn id="20" idx="1"/>
          </p:cNvCxnSpPr>
          <p:nvPr/>
        </p:nvCxnSpPr>
        <p:spPr>
          <a:xfrm>
            <a:off x="3707904" y="4278288"/>
            <a:ext cx="1728192" cy="1872208"/>
          </a:xfrm>
          <a:prstGeom prst="curvedConnector3">
            <a:avLst>
              <a:gd name="adj1" fmla="val 68519"/>
            </a:avLst>
          </a:prstGeom>
          <a:ln w="15875">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51" name="フリーフォーム 50"/>
          <p:cNvSpPr/>
          <p:nvPr/>
        </p:nvSpPr>
        <p:spPr>
          <a:xfrm>
            <a:off x="3627120" y="6111240"/>
            <a:ext cx="1752600" cy="381000"/>
          </a:xfrm>
          <a:custGeom>
            <a:avLst/>
            <a:gdLst>
              <a:gd name="connsiteX0" fmla="*/ 0 w 1752600"/>
              <a:gd name="connsiteY0" fmla="*/ 0 h 381000"/>
              <a:gd name="connsiteX1" fmla="*/ 457200 w 1752600"/>
              <a:gd name="connsiteY1" fmla="*/ 304800 h 381000"/>
              <a:gd name="connsiteX2" fmla="*/ 944880 w 1752600"/>
              <a:gd name="connsiteY2" fmla="*/ 365760 h 381000"/>
              <a:gd name="connsiteX3" fmla="*/ 1524000 w 1752600"/>
              <a:gd name="connsiteY3" fmla="*/ 213360 h 381000"/>
              <a:gd name="connsiteX4" fmla="*/ 1752600 w 1752600"/>
              <a:gd name="connsiteY4" fmla="*/ 91440 h 38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2600" h="381000">
                <a:moveTo>
                  <a:pt x="0" y="0"/>
                </a:moveTo>
                <a:cubicBezTo>
                  <a:pt x="149860" y="121920"/>
                  <a:pt x="299720" y="243840"/>
                  <a:pt x="457200" y="304800"/>
                </a:cubicBezTo>
                <a:cubicBezTo>
                  <a:pt x="614680" y="365760"/>
                  <a:pt x="767080" y="381000"/>
                  <a:pt x="944880" y="365760"/>
                </a:cubicBezTo>
                <a:cubicBezTo>
                  <a:pt x="1122680" y="350520"/>
                  <a:pt x="1389380" y="259080"/>
                  <a:pt x="1524000" y="213360"/>
                </a:cubicBezTo>
                <a:cubicBezTo>
                  <a:pt x="1658620" y="167640"/>
                  <a:pt x="1705610" y="129540"/>
                  <a:pt x="1752600" y="91440"/>
                </a:cubicBezTo>
              </a:path>
            </a:pathLst>
          </a:cu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フリーフォーム 51"/>
          <p:cNvSpPr/>
          <p:nvPr/>
        </p:nvSpPr>
        <p:spPr>
          <a:xfrm>
            <a:off x="3733800" y="3881120"/>
            <a:ext cx="1737360" cy="401320"/>
          </a:xfrm>
          <a:custGeom>
            <a:avLst/>
            <a:gdLst>
              <a:gd name="connsiteX0" fmla="*/ 0 w 1737360"/>
              <a:gd name="connsiteY0" fmla="*/ 401320 h 401320"/>
              <a:gd name="connsiteX1" fmla="*/ 426720 w 1737360"/>
              <a:gd name="connsiteY1" fmla="*/ 66040 h 401320"/>
              <a:gd name="connsiteX2" fmla="*/ 1325880 w 1737360"/>
              <a:gd name="connsiteY2" fmla="*/ 35560 h 401320"/>
              <a:gd name="connsiteX3" fmla="*/ 1737360 w 1737360"/>
              <a:gd name="connsiteY3" fmla="*/ 279400 h 401320"/>
            </a:gdLst>
            <a:ahLst/>
            <a:cxnLst>
              <a:cxn ang="0">
                <a:pos x="connsiteX0" y="connsiteY0"/>
              </a:cxn>
              <a:cxn ang="0">
                <a:pos x="connsiteX1" y="connsiteY1"/>
              </a:cxn>
              <a:cxn ang="0">
                <a:pos x="connsiteX2" y="connsiteY2"/>
              </a:cxn>
              <a:cxn ang="0">
                <a:pos x="connsiteX3" y="connsiteY3"/>
              </a:cxn>
            </a:cxnLst>
            <a:rect l="l" t="t" r="r" b="b"/>
            <a:pathLst>
              <a:path w="1737360" h="401320">
                <a:moveTo>
                  <a:pt x="0" y="401320"/>
                </a:moveTo>
                <a:cubicBezTo>
                  <a:pt x="102870" y="264160"/>
                  <a:pt x="205740" y="127000"/>
                  <a:pt x="426720" y="66040"/>
                </a:cubicBezTo>
                <a:cubicBezTo>
                  <a:pt x="647700" y="5080"/>
                  <a:pt x="1107440" y="0"/>
                  <a:pt x="1325880" y="35560"/>
                </a:cubicBezTo>
                <a:cubicBezTo>
                  <a:pt x="1544320" y="71120"/>
                  <a:pt x="1640840" y="175260"/>
                  <a:pt x="1737360" y="279400"/>
                </a:cubicBezTo>
              </a:path>
            </a:pathLst>
          </a:cu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3" name="正方形/長方形 52"/>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P.171</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日程計画とは？</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normAutofit/>
          </a:bodyPr>
          <a:lstStyle/>
          <a:p>
            <a:pPr>
              <a:buNone/>
            </a:pPr>
            <a:r>
              <a:rPr lang="ja-JP" altLang="en-US" sz="2800" b="1" dirty="0" smtClean="0">
                <a:solidFill>
                  <a:srgbClr val="C00000"/>
                </a:solidFill>
                <a:latin typeface="メイリオ" pitchFamily="50" charset="-128"/>
                <a:ea typeface="メイリオ" pitchFamily="50" charset="-128"/>
              </a:rPr>
              <a:t>日程計画</a:t>
            </a:r>
            <a:r>
              <a:rPr lang="ja-JP" altLang="en-US" sz="2800" dirty="0" smtClean="0">
                <a:solidFill>
                  <a:schemeClr val="tx2"/>
                </a:solidFill>
                <a:latin typeface="メイリオ" pitchFamily="50" charset="-128"/>
                <a:ea typeface="メイリオ" pitchFamily="50" charset="-128"/>
              </a:rPr>
              <a:t>＝しっかりと</a:t>
            </a:r>
            <a:r>
              <a:rPr lang="ja-JP" altLang="en-US" sz="2800" b="1" dirty="0" smtClean="0">
                <a:solidFill>
                  <a:srgbClr val="C00000"/>
                </a:solidFill>
                <a:latin typeface="メイリオ" pitchFamily="50" charset="-128"/>
                <a:ea typeface="メイリオ" pitchFamily="50" charset="-128"/>
              </a:rPr>
              <a:t>段取り</a:t>
            </a:r>
            <a:r>
              <a:rPr lang="ja-JP" altLang="en-US" sz="2800" dirty="0" smtClean="0">
                <a:solidFill>
                  <a:schemeClr val="tx2"/>
                </a:solidFill>
                <a:latin typeface="メイリオ" pitchFamily="50" charset="-128"/>
                <a:ea typeface="メイリオ" pitchFamily="50" charset="-128"/>
              </a:rPr>
              <a:t>を組みましょう！</a:t>
            </a:r>
          </a:p>
          <a:p>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仮想</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早稲田ヒルズを建設するための段取り</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コンビニの新規開店までの段取り</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学祭のイベント企画の段取り</a:t>
            </a:r>
            <a:endParaRPr kumimoji="1"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期末試験で</a:t>
            </a:r>
            <a:r>
              <a:rPr kumimoji="1" lang="en-US" altLang="ja-JP" sz="2800" dirty="0" smtClean="0">
                <a:solidFill>
                  <a:schemeClr val="tx2"/>
                </a:solidFill>
                <a:latin typeface="メイリオ" pitchFamily="50" charset="-128"/>
                <a:ea typeface="メイリオ" pitchFamily="50" charset="-128"/>
              </a:rPr>
              <a:t>Good</a:t>
            </a:r>
            <a:r>
              <a:rPr kumimoji="1" lang="ja-JP" altLang="en-US" sz="2800" dirty="0" smtClean="0">
                <a:solidFill>
                  <a:schemeClr val="tx2"/>
                </a:solidFill>
                <a:latin typeface="メイリオ" pitchFamily="50" charset="-128"/>
                <a:ea typeface="メイリオ" pitchFamily="50" charset="-128"/>
              </a:rPr>
              <a:t>な評価を</a:t>
            </a:r>
            <a:endParaRPr kumimoji="1" lang="en-US" altLang="ja-JP" sz="2800" dirty="0" smtClean="0">
              <a:solidFill>
                <a:schemeClr val="tx2"/>
              </a:solidFill>
              <a:latin typeface="メイリオ" pitchFamily="50" charset="-128"/>
              <a:ea typeface="メイリオ" pitchFamily="50" charset="-128"/>
            </a:endParaRPr>
          </a:p>
          <a:p>
            <a:pPr>
              <a:spcBef>
                <a:spcPts val="0"/>
              </a:spcBef>
              <a:buNone/>
            </a:pPr>
            <a:r>
              <a:rPr lang="ja-JP" altLang="en-US" sz="2800" dirty="0" smtClean="0">
                <a:solidFill>
                  <a:schemeClr val="tx2"/>
                </a:solidFill>
                <a:latin typeface="メイリオ" pitchFamily="50" charset="-128"/>
                <a:ea typeface="メイリオ" pitchFamily="50" charset="-128"/>
              </a:rPr>
              <a:t>　</a:t>
            </a:r>
            <a:r>
              <a:rPr kumimoji="1" lang="ja-JP" altLang="en-US" sz="2800" dirty="0" smtClean="0">
                <a:solidFill>
                  <a:schemeClr val="tx2"/>
                </a:solidFill>
                <a:latin typeface="メイリオ" pitchFamily="50" charset="-128"/>
                <a:ea typeface="メイリオ" pitchFamily="50" charset="-128"/>
              </a:rPr>
              <a:t>もらうための段取り</a:t>
            </a:r>
            <a:endParaRPr kumimoji="1" lang="en-US" altLang="ja-JP" sz="28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a:t>
            </a:r>
            <a:endParaRPr kumimoji="1" lang="en-US" altLang="ja-JP" sz="2800" dirty="0" smtClean="0">
              <a:solidFill>
                <a:schemeClr val="tx2"/>
              </a:solidFill>
              <a:latin typeface="メイリオ" pitchFamily="50" charset="-128"/>
              <a:ea typeface="メイリオ" pitchFamily="50" charset="-128"/>
            </a:endParaRPr>
          </a:p>
        </p:txBody>
      </p:sp>
      <p:pic>
        <p:nvPicPr>
          <p:cNvPr id="6" name="図 5" descr="高層ビル群建築中イメージ.jpg"/>
          <p:cNvPicPr>
            <a:picLocks noChangeAspect="1"/>
          </p:cNvPicPr>
          <p:nvPr/>
        </p:nvPicPr>
        <p:blipFill>
          <a:blip r:embed="rId2" cstate="print"/>
          <a:stretch>
            <a:fillRect/>
          </a:stretch>
        </p:blipFill>
        <p:spPr>
          <a:xfrm>
            <a:off x="5561316" y="3789040"/>
            <a:ext cx="3582683" cy="3068960"/>
          </a:xfrm>
          <a:prstGeom prst="rect">
            <a:avLst/>
          </a:prstGeom>
        </p:spPr>
      </p:pic>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P.165</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dirty="0" smtClean="0">
                <a:latin typeface="メイリオ" pitchFamily="50" charset="-128"/>
                <a:ea typeface="メイリオ" pitchFamily="50" charset="-128"/>
              </a:rPr>
              <a:t>ダミー作業の必要性</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例：作業</a:t>
            </a:r>
            <a:r>
              <a:rPr lang="en-US" altLang="ja-JP" sz="2800" dirty="0" smtClean="0">
                <a:solidFill>
                  <a:schemeClr val="tx2"/>
                </a:solidFill>
                <a:latin typeface="メイリオ" pitchFamily="50" charset="-128"/>
                <a:ea typeface="メイリオ" pitchFamily="50" charset="-128"/>
              </a:rPr>
              <a:t>A</a:t>
            </a:r>
            <a:r>
              <a:rPr lang="ja-JP" altLang="en-US" sz="2800" dirty="0" smtClean="0">
                <a:solidFill>
                  <a:schemeClr val="tx2"/>
                </a:solidFill>
                <a:latin typeface="メイリオ" pitchFamily="50" charset="-128"/>
                <a:ea typeface="メイリオ" pitchFamily="50" charset="-128"/>
              </a:rPr>
              <a:t>の後続作業が作業</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と</a:t>
            </a:r>
            <a:r>
              <a:rPr lang="en-US" altLang="ja-JP" sz="2800" dirty="0" smtClean="0">
                <a:solidFill>
                  <a:schemeClr val="tx2"/>
                </a:solidFill>
                <a:latin typeface="メイリオ" pitchFamily="50" charset="-128"/>
                <a:ea typeface="メイリオ" pitchFamily="50" charset="-128"/>
              </a:rPr>
              <a:t>C</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と</a:t>
            </a:r>
            <a:r>
              <a:rPr lang="en-US" altLang="ja-JP" sz="2800" dirty="0" smtClean="0">
                <a:solidFill>
                  <a:schemeClr val="tx2"/>
                </a:solidFill>
                <a:latin typeface="メイリオ" pitchFamily="50" charset="-128"/>
                <a:ea typeface="メイリオ" pitchFamily="50" charset="-128"/>
              </a:rPr>
              <a:t>C</a:t>
            </a:r>
            <a:r>
              <a:rPr lang="ja-JP" altLang="en-US" sz="2800" dirty="0" smtClean="0">
                <a:solidFill>
                  <a:schemeClr val="tx2"/>
                </a:solidFill>
                <a:latin typeface="メイリオ" pitchFamily="50" charset="-128"/>
                <a:ea typeface="メイリオ" pitchFamily="50" charset="-128"/>
              </a:rPr>
              <a:t>の後続作業が作業</a:t>
            </a:r>
            <a:r>
              <a:rPr lang="en-US" altLang="ja-JP" sz="2800" dirty="0" smtClean="0">
                <a:solidFill>
                  <a:schemeClr val="tx2"/>
                </a:solidFill>
                <a:latin typeface="メイリオ" pitchFamily="50" charset="-128"/>
                <a:ea typeface="メイリオ" pitchFamily="50" charset="-128"/>
              </a:rPr>
              <a:t>D</a:t>
            </a:r>
          </a:p>
        </p:txBody>
      </p:sp>
      <p:sp>
        <p:nvSpPr>
          <p:cNvPr id="5" name="円/楕円 4"/>
          <p:cNvSpPr/>
          <p:nvPr/>
        </p:nvSpPr>
        <p:spPr>
          <a:xfrm>
            <a:off x="755576" y="321297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3491880" y="378904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p>
        </p:txBody>
      </p:sp>
      <p:sp>
        <p:nvSpPr>
          <p:cNvPr id="7" name="円/楕円 6"/>
          <p:cNvSpPr/>
          <p:nvPr/>
        </p:nvSpPr>
        <p:spPr>
          <a:xfrm>
            <a:off x="3491880" y="278092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2051720" y="321297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10" name="円/楕円 9"/>
          <p:cNvSpPr/>
          <p:nvPr/>
        </p:nvSpPr>
        <p:spPr>
          <a:xfrm>
            <a:off x="6444208" y="321297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2"/>
              </a:solidFill>
              <a:latin typeface="メイリオ" pitchFamily="50" charset="-128"/>
              <a:ea typeface="メイリオ" pitchFamily="50" charset="-128"/>
            </a:endParaRPr>
          </a:p>
        </p:txBody>
      </p:sp>
      <p:sp>
        <p:nvSpPr>
          <p:cNvPr id="11" name="円/楕円 10"/>
          <p:cNvSpPr/>
          <p:nvPr/>
        </p:nvSpPr>
        <p:spPr>
          <a:xfrm>
            <a:off x="4932040" y="378904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800" b="1" dirty="0" smtClean="0">
              <a:solidFill>
                <a:schemeClr val="tx2"/>
              </a:solidFill>
              <a:latin typeface="メイリオ" pitchFamily="50" charset="-128"/>
              <a:ea typeface="メイリオ" pitchFamily="50" charset="-128"/>
            </a:endParaRPr>
          </a:p>
        </p:txBody>
      </p:sp>
      <p:sp>
        <p:nvSpPr>
          <p:cNvPr id="12" name="円/楕円 11"/>
          <p:cNvSpPr/>
          <p:nvPr/>
        </p:nvSpPr>
        <p:spPr>
          <a:xfrm>
            <a:off x="4932040" y="278092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2"/>
              </a:solidFill>
              <a:latin typeface="メイリオ" pitchFamily="50" charset="-128"/>
              <a:ea typeface="メイリオ" pitchFamily="50" charset="-128"/>
            </a:endParaRPr>
          </a:p>
        </p:txBody>
      </p:sp>
      <p:sp>
        <p:nvSpPr>
          <p:cNvPr id="18" name="円/楕円 17"/>
          <p:cNvSpPr/>
          <p:nvPr/>
        </p:nvSpPr>
        <p:spPr>
          <a:xfrm>
            <a:off x="7812360" y="321297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2"/>
              </a:solidFill>
              <a:latin typeface="メイリオ" pitchFamily="50" charset="-128"/>
              <a:ea typeface="メイリオ" pitchFamily="50" charset="-128"/>
            </a:endParaRPr>
          </a:p>
        </p:txBody>
      </p:sp>
      <p:cxnSp>
        <p:nvCxnSpPr>
          <p:cNvPr id="20" name="直線矢印コネクタ 19"/>
          <p:cNvCxnSpPr>
            <a:stCxn id="5" idx="6"/>
            <a:endCxn id="9" idx="2"/>
          </p:cNvCxnSpPr>
          <p:nvPr/>
        </p:nvCxnSpPr>
        <p:spPr>
          <a:xfrm>
            <a:off x="1475656" y="3573016"/>
            <a:ext cx="576064"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9" idx="6"/>
            <a:endCxn id="7" idx="2"/>
          </p:cNvCxnSpPr>
          <p:nvPr/>
        </p:nvCxnSpPr>
        <p:spPr>
          <a:xfrm flipV="1">
            <a:off x="2771800" y="3140968"/>
            <a:ext cx="720080"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9" idx="6"/>
            <a:endCxn id="6" idx="2"/>
          </p:cNvCxnSpPr>
          <p:nvPr/>
        </p:nvCxnSpPr>
        <p:spPr>
          <a:xfrm>
            <a:off x="2771800" y="3573016"/>
            <a:ext cx="720080" cy="57606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12" idx="6"/>
            <a:endCxn id="10" idx="2"/>
          </p:cNvCxnSpPr>
          <p:nvPr/>
        </p:nvCxnSpPr>
        <p:spPr>
          <a:xfrm>
            <a:off x="5652120" y="3140968"/>
            <a:ext cx="792088"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11" idx="6"/>
            <a:endCxn id="10" idx="2"/>
          </p:cNvCxnSpPr>
          <p:nvPr/>
        </p:nvCxnSpPr>
        <p:spPr>
          <a:xfrm flipV="1">
            <a:off x="5652120" y="3573016"/>
            <a:ext cx="792088" cy="57606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10" idx="6"/>
            <a:endCxn id="18" idx="2"/>
          </p:cNvCxnSpPr>
          <p:nvPr/>
        </p:nvCxnSpPr>
        <p:spPr>
          <a:xfrm>
            <a:off x="7164288" y="3573016"/>
            <a:ext cx="64807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1403648" y="306896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38" name="テキスト ボックス 37"/>
          <p:cNvSpPr txBox="1"/>
          <p:nvPr/>
        </p:nvSpPr>
        <p:spPr>
          <a:xfrm>
            <a:off x="2699792" y="278092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B(2)</a:t>
            </a:r>
            <a:endParaRPr kumimoji="1" lang="ja-JP" altLang="en-US" sz="2400" dirty="0">
              <a:solidFill>
                <a:schemeClr val="tx2"/>
              </a:solidFill>
              <a:latin typeface="メイリオ" pitchFamily="50" charset="-128"/>
              <a:ea typeface="メイリオ" pitchFamily="50" charset="-128"/>
            </a:endParaRPr>
          </a:p>
        </p:txBody>
      </p:sp>
      <p:sp>
        <p:nvSpPr>
          <p:cNvPr id="39" name="テキスト ボックス 38"/>
          <p:cNvSpPr txBox="1"/>
          <p:nvPr/>
        </p:nvSpPr>
        <p:spPr>
          <a:xfrm>
            <a:off x="2699792" y="40474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40" name="テキスト ボックス 39"/>
          <p:cNvSpPr txBox="1"/>
          <p:nvPr/>
        </p:nvSpPr>
        <p:spPr>
          <a:xfrm>
            <a:off x="5652120" y="278092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B(2)</a:t>
            </a:r>
            <a:endParaRPr kumimoji="1" lang="ja-JP" altLang="en-US" sz="2400" dirty="0">
              <a:solidFill>
                <a:schemeClr val="tx2"/>
              </a:solidFill>
              <a:latin typeface="メイリオ" pitchFamily="50" charset="-128"/>
              <a:ea typeface="メイリオ" pitchFamily="50" charset="-128"/>
            </a:endParaRPr>
          </a:p>
        </p:txBody>
      </p:sp>
      <p:sp>
        <p:nvSpPr>
          <p:cNvPr id="41" name="テキスト ボックス 40"/>
          <p:cNvSpPr txBox="1"/>
          <p:nvPr/>
        </p:nvSpPr>
        <p:spPr>
          <a:xfrm>
            <a:off x="5724128" y="40474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42" name="テキスト ボックス 41"/>
          <p:cNvSpPr txBox="1"/>
          <p:nvPr/>
        </p:nvSpPr>
        <p:spPr>
          <a:xfrm>
            <a:off x="7092280" y="306896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
        <p:nvSpPr>
          <p:cNvPr id="43" name="円/楕円 42"/>
          <p:cNvSpPr/>
          <p:nvPr/>
        </p:nvSpPr>
        <p:spPr>
          <a:xfrm>
            <a:off x="1835696"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44" name="円/楕円 43"/>
          <p:cNvSpPr/>
          <p:nvPr/>
        </p:nvSpPr>
        <p:spPr>
          <a:xfrm>
            <a:off x="3347864"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45" name="円/楕円 44"/>
          <p:cNvSpPr/>
          <p:nvPr/>
        </p:nvSpPr>
        <p:spPr>
          <a:xfrm>
            <a:off x="5148064"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46" name="円/楕円 45"/>
          <p:cNvSpPr/>
          <p:nvPr/>
        </p:nvSpPr>
        <p:spPr>
          <a:xfrm>
            <a:off x="6804248"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47" name="直線矢印コネクタ 46"/>
          <p:cNvCxnSpPr>
            <a:stCxn id="43" idx="6"/>
            <a:endCxn id="44" idx="2"/>
          </p:cNvCxnSpPr>
          <p:nvPr/>
        </p:nvCxnSpPr>
        <p:spPr>
          <a:xfrm>
            <a:off x="2555776" y="5445224"/>
            <a:ext cx="792088"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44" idx="7"/>
            <a:endCxn id="45" idx="1"/>
          </p:cNvCxnSpPr>
          <p:nvPr/>
        </p:nvCxnSpPr>
        <p:spPr>
          <a:xfrm>
            <a:off x="3962491" y="5190637"/>
            <a:ext cx="129102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44" idx="5"/>
            <a:endCxn id="45" idx="3"/>
          </p:cNvCxnSpPr>
          <p:nvPr/>
        </p:nvCxnSpPr>
        <p:spPr>
          <a:xfrm>
            <a:off x="3962491" y="5699811"/>
            <a:ext cx="129102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stCxn id="45" idx="6"/>
            <a:endCxn id="46" idx="2"/>
          </p:cNvCxnSpPr>
          <p:nvPr/>
        </p:nvCxnSpPr>
        <p:spPr>
          <a:xfrm>
            <a:off x="5868144" y="5445224"/>
            <a:ext cx="936104"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0" name="乗算記号 59"/>
          <p:cNvSpPr/>
          <p:nvPr/>
        </p:nvSpPr>
        <p:spPr>
          <a:xfrm>
            <a:off x="4139952" y="5013176"/>
            <a:ext cx="864096" cy="792088"/>
          </a:xfrm>
          <a:prstGeom prst="mathMultiply">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076056" y="5910371"/>
            <a:ext cx="3888432" cy="830997"/>
          </a:xfrm>
          <a:prstGeom prst="rect">
            <a:avLst/>
          </a:prstGeom>
          <a:noFill/>
          <a:ln w="31750">
            <a:solidFill>
              <a:srgbClr val="C0000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2</a:t>
            </a:r>
            <a:r>
              <a:rPr lang="ja-JP" altLang="en-US" sz="2400" dirty="0" err="1" smtClean="0">
                <a:solidFill>
                  <a:schemeClr val="tx2"/>
                </a:solidFill>
                <a:latin typeface="メイリオ" pitchFamily="50" charset="-128"/>
                <a:ea typeface="メイリオ" pitchFamily="50" charset="-128"/>
              </a:rPr>
              <a:t>つの</a:t>
            </a:r>
            <a:r>
              <a:rPr lang="ja-JP" altLang="en-US" sz="2400" dirty="0" smtClean="0">
                <a:solidFill>
                  <a:schemeClr val="tx2"/>
                </a:solidFill>
                <a:latin typeface="メイリオ" pitchFamily="50" charset="-128"/>
                <a:ea typeface="メイリオ" pitchFamily="50" charset="-128"/>
              </a:rPr>
              <a:t>ノードを</a:t>
            </a:r>
            <a:r>
              <a:rPr lang="en-US" altLang="ja-JP" sz="2400" dirty="0" smtClean="0">
                <a:solidFill>
                  <a:schemeClr val="tx2"/>
                </a:solidFill>
                <a:latin typeface="メイリオ" pitchFamily="50" charset="-128"/>
                <a:ea typeface="メイリオ" pitchFamily="50" charset="-128"/>
              </a:rPr>
              <a:t>2</a:t>
            </a:r>
            <a:r>
              <a:rPr lang="ja-JP" altLang="en-US" sz="2400" dirty="0" smtClean="0">
                <a:solidFill>
                  <a:schemeClr val="tx2"/>
                </a:solidFill>
                <a:latin typeface="メイリオ" pitchFamily="50" charset="-128"/>
                <a:ea typeface="メイリオ" pitchFamily="50" charset="-128"/>
              </a:rPr>
              <a:t>本以上の矢印で結んではいけない</a:t>
            </a:r>
            <a:endParaRPr kumimoji="1" lang="ja-JP" altLang="en-US" sz="2400" dirty="0">
              <a:solidFill>
                <a:schemeClr val="tx2"/>
              </a:solidFill>
              <a:latin typeface="メイリオ" pitchFamily="50" charset="-128"/>
              <a:ea typeface="メイリオ" pitchFamily="50" charset="-128"/>
            </a:endParaRPr>
          </a:p>
        </p:txBody>
      </p:sp>
      <p:cxnSp>
        <p:nvCxnSpPr>
          <p:cNvPr id="62" name="直線矢印コネクタ 61"/>
          <p:cNvCxnSpPr>
            <a:stCxn id="61" idx="1"/>
          </p:cNvCxnSpPr>
          <p:nvPr/>
        </p:nvCxnSpPr>
        <p:spPr>
          <a:xfrm flipH="1" flipV="1">
            <a:off x="4932040" y="5805264"/>
            <a:ext cx="144016" cy="52060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2483768" y="494116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66" name="テキスト ボックス 65"/>
          <p:cNvSpPr txBox="1"/>
          <p:nvPr/>
        </p:nvSpPr>
        <p:spPr>
          <a:xfrm>
            <a:off x="4211960" y="4725144"/>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B(2)</a:t>
            </a:r>
            <a:endParaRPr kumimoji="1" lang="ja-JP" altLang="en-US" sz="2400" dirty="0">
              <a:solidFill>
                <a:schemeClr val="tx2"/>
              </a:solidFill>
              <a:latin typeface="メイリオ" pitchFamily="50" charset="-128"/>
              <a:ea typeface="メイリオ" pitchFamily="50" charset="-128"/>
            </a:endParaRPr>
          </a:p>
        </p:txBody>
      </p:sp>
      <p:sp>
        <p:nvSpPr>
          <p:cNvPr id="67" name="テキスト ボックス 66"/>
          <p:cNvSpPr txBox="1"/>
          <p:nvPr/>
        </p:nvSpPr>
        <p:spPr>
          <a:xfrm>
            <a:off x="4139952" y="573325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69" name="テキスト ボックス 68"/>
          <p:cNvSpPr txBox="1"/>
          <p:nvPr/>
        </p:nvSpPr>
        <p:spPr>
          <a:xfrm>
            <a:off x="5868144" y="4983559"/>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dirty="0" smtClean="0">
                <a:latin typeface="メイリオ" pitchFamily="50" charset="-128"/>
                <a:ea typeface="メイリオ" pitchFamily="50" charset="-128"/>
              </a:rPr>
              <a:t>解決するためには</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例：作業</a:t>
            </a:r>
            <a:r>
              <a:rPr lang="en-US" altLang="ja-JP" sz="2800" dirty="0" smtClean="0">
                <a:solidFill>
                  <a:schemeClr val="tx2"/>
                </a:solidFill>
                <a:latin typeface="メイリオ" pitchFamily="50" charset="-128"/>
                <a:ea typeface="メイリオ" pitchFamily="50" charset="-128"/>
              </a:rPr>
              <a:t>A</a:t>
            </a:r>
            <a:r>
              <a:rPr lang="ja-JP" altLang="en-US" sz="2800" dirty="0" smtClean="0">
                <a:solidFill>
                  <a:schemeClr val="tx2"/>
                </a:solidFill>
                <a:latin typeface="メイリオ" pitchFamily="50" charset="-128"/>
                <a:ea typeface="メイリオ" pitchFamily="50" charset="-128"/>
              </a:rPr>
              <a:t>の後続作業が作業</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と</a:t>
            </a:r>
            <a:r>
              <a:rPr lang="en-US" altLang="ja-JP" sz="2800" dirty="0" smtClean="0">
                <a:solidFill>
                  <a:schemeClr val="tx2"/>
                </a:solidFill>
                <a:latin typeface="メイリオ" pitchFamily="50" charset="-128"/>
                <a:ea typeface="メイリオ" pitchFamily="50" charset="-128"/>
              </a:rPr>
              <a:t>C</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と</a:t>
            </a:r>
            <a:r>
              <a:rPr lang="en-US" altLang="ja-JP" sz="2800" dirty="0" smtClean="0">
                <a:solidFill>
                  <a:schemeClr val="tx2"/>
                </a:solidFill>
                <a:latin typeface="メイリオ" pitchFamily="50" charset="-128"/>
                <a:ea typeface="メイリオ" pitchFamily="50" charset="-128"/>
              </a:rPr>
              <a:t>C</a:t>
            </a:r>
            <a:r>
              <a:rPr lang="ja-JP" altLang="en-US" sz="2800" dirty="0" smtClean="0">
                <a:solidFill>
                  <a:schemeClr val="tx2"/>
                </a:solidFill>
                <a:latin typeface="メイリオ" pitchFamily="50" charset="-128"/>
                <a:ea typeface="メイリオ" pitchFamily="50" charset="-128"/>
              </a:rPr>
              <a:t>の後続作業が作業</a:t>
            </a:r>
            <a:r>
              <a:rPr lang="en-US" altLang="ja-JP" sz="2800" dirty="0" smtClean="0">
                <a:solidFill>
                  <a:schemeClr val="tx2"/>
                </a:solidFill>
                <a:latin typeface="メイリオ" pitchFamily="50" charset="-128"/>
                <a:ea typeface="メイリオ" pitchFamily="50" charset="-128"/>
              </a:rPr>
              <a:t>D</a:t>
            </a:r>
          </a:p>
          <a:p>
            <a:r>
              <a:rPr lang="ja-JP" altLang="en-US" sz="2800" dirty="0" smtClean="0">
                <a:solidFill>
                  <a:schemeClr val="tx2"/>
                </a:solidFill>
                <a:latin typeface="メイリオ" pitchFamily="50" charset="-128"/>
                <a:ea typeface="メイリオ" pitchFamily="50" charset="-128"/>
              </a:rPr>
              <a:t>一般的に，作業時間の短い方にダミー作業を追加した方がわかりやすい</a:t>
            </a:r>
            <a:endParaRPr lang="en-US" altLang="ja-JP" sz="2800" dirty="0" smtClean="0">
              <a:solidFill>
                <a:schemeClr val="tx2"/>
              </a:solidFill>
              <a:latin typeface="メイリオ" pitchFamily="50" charset="-128"/>
              <a:ea typeface="メイリオ" pitchFamily="50" charset="-128"/>
            </a:endParaRPr>
          </a:p>
        </p:txBody>
      </p:sp>
      <p:sp>
        <p:nvSpPr>
          <p:cNvPr id="5" name="円/楕円 4"/>
          <p:cNvSpPr/>
          <p:nvPr/>
        </p:nvSpPr>
        <p:spPr>
          <a:xfrm>
            <a:off x="1043608" y="4970785"/>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4283968" y="371703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5436096" y="4970785"/>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7380312" y="4970785"/>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cxnSp>
        <p:nvCxnSpPr>
          <p:cNvPr id="9" name="直線矢印コネクタ 8"/>
          <p:cNvCxnSpPr>
            <a:stCxn id="5" idx="6"/>
            <a:endCxn id="25" idx="2"/>
          </p:cNvCxnSpPr>
          <p:nvPr/>
        </p:nvCxnSpPr>
        <p:spPr>
          <a:xfrm>
            <a:off x="1763688" y="5330825"/>
            <a:ext cx="100811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6"/>
            <a:endCxn id="8" idx="2"/>
          </p:cNvCxnSpPr>
          <p:nvPr/>
        </p:nvCxnSpPr>
        <p:spPr>
          <a:xfrm>
            <a:off x="6156176" y="5330825"/>
            <a:ext cx="122413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1835696" y="486916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dirty="0">
              <a:solidFill>
                <a:schemeClr val="tx2"/>
              </a:solidFill>
              <a:latin typeface="メイリオ" pitchFamily="50" charset="-128"/>
              <a:ea typeface="メイリオ" pitchFamily="50" charset="-128"/>
            </a:endParaRPr>
          </a:p>
        </p:txBody>
      </p:sp>
      <p:sp>
        <p:nvSpPr>
          <p:cNvPr id="16" name="テキスト ボックス 15"/>
          <p:cNvSpPr txBox="1"/>
          <p:nvPr/>
        </p:nvSpPr>
        <p:spPr>
          <a:xfrm>
            <a:off x="3923928" y="486916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17" name="テキスト ボックス 16"/>
          <p:cNvSpPr txBox="1"/>
          <p:nvPr/>
        </p:nvSpPr>
        <p:spPr>
          <a:xfrm>
            <a:off x="6300192" y="486916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
        <p:nvSpPr>
          <p:cNvPr id="25" name="円/楕円 24"/>
          <p:cNvSpPr/>
          <p:nvPr/>
        </p:nvSpPr>
        <p:spPr>
          <a:xfrm>
            <a:off x="2771800" y="4970785"/>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cxnSp>
        <p:nvCxnSpPr>
          <p:cNvPr id="32" name="直線矢印コネクタ 31"/>
          <p:cNvCxnSpPr>
            <a:stCxn id="25" idx="7"/>
            <a:endCxn id="6" idx="2"/>
          </p:cNvCxnSpPr>
          <p:nvPr/>
        </p:nvCxnSpPr>
        <p:spPr>
          <a:xfrm flipV="1">
            <a:off x="3386427" y="4077072"/>
            <a:ext cx="897541" cy="99916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25" idx="6"/>
            <a:endCxn id="7" idx="2"/>
          </p:cNvCxnSpPr>
          <p:nvPr/>
        </p:nvCxnSpPr>
        <p:spPr>
          <a:xfrm>
            <a:off x="3491880" y="5330825"/>
            <a:ext cx="194421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3059832" y="4191471"/>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B(2)</a:t>
            </a:r>
            <a:endParaRPr kumimoji="1" lang="ja-JP" altLang="en-US" sz="2400" dirty="0">
              <a:solidFill>
                <a:schemeClr val="tx2"/>
              </a:solidFill>
              <a:latin typeface="メイリオ" pitchFamily="50" charset="-128"/>
              <a:ea typeface="メイリオ" pitchFamily="50" charset="-128"/>
            </a:endParaRPr>
          </a:p>
        </p:txBody>
      </p:sp>
      <p:cxnSp>
        <p:nvCxnSpPr>
          <p:cNvPr id="40" name="直線矢印コネクタ 39"/>
          <p:cNvCxnSpPr>
            <a:stCxn id="6" idx="6"/>
            <a:endCxn id="7" idx="1"/>
          </p:cNvCxnSpPr>
          <p:nvPr/>
        </p:nvCxnSpPr>
        <p:spPr>
          <a:xfrm>
            <a:off x="5004048" y="4077072"/>
            <a:ext cx="537501" cy="999166"/>
          </a:xfrm>
          <a:prstGeom prst="straightConnector1">
            <a:avLst/>
          </a:prstGeom>
          <a:ln w="50800">
            <a:solidFill>
              <a:srgbClr val="C00000"/>
            </a:solidFill>
            <a:prstDash val="dash"/>
            <a:tailEnd type="arrow" w="lg" len="lg"/>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P.172</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開始ノードと完了ノード</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r>
              <a:rPr lang="ja-JP" altLang="en-US" sz="2800" dirty="0" smtClean="0">
                <a:solidFill>
                  <a:schemeClr val="tx2"/>
                </a:solidFill>
                <a:latin typeface="メイリオ" pitchFamily="50" charset="-128"/>
                <a:ea typeface="メイリオ" pitchFamily="50" charset="-128"/>
              </a:rPr>
              <a:t>プロジェクト開始ノートと完了ノードを設定すればアローダイアグラムの完成！</a:t>
            </a:r>
            <a:endParaRPr lang="en-US" altLang="ja-JP" sz="2800" u="sng" dirty="0" smtClean="0">
              <a:solidFill>
                <a:schemeClr val="tx2"/>
              </a:solidFill>
              <a:latin typeface="メイリオ" pitchFamily="50" charset="-128"/>
              <a:ea typeface="メイリオ" pitchFamily="50" charset="-128"/>
            </a:endParaRPr>
          </a:p>
        </p:txBody>
      </p:sp>
      <p:sp>
        <p:nvSpPr>
          <p:cNvPr id="5" name="円/楕円 4"/>
          <p:cNvSpPr/>
          <p:nvPr/>
        </p:nvSpPr>
        <p:spPr>
          <a:xfrm>
            <a:off x="611560" y="4994012"/>
            <a:ext cx="648072" cy="648072"/>
          </a:xfrm>
          <a:prstGeom prst="ellipse">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1591100" y="3769876"/>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2267744" y="4994012"/>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3103268" y="3769876"/>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5911580" y="3769876"/>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7</a:t>
            </a:r>
            <a:endParaRPr kumimoji="1" lang="ja-JP" altLang="en-US" sz="2800" b="1" dirty="0">
              <a:solidFill>
                <a:schemeClr val="tx2"/>
              </a:solidFill>
              <a:latin typeface="メイリオ" pitchFamily="50" charset="-128"/>
              <a:ea typeface="メイリオ" pitchFamily="50" charset="-128"/>
            </a:endParaRPr>
          </a:p>
        </p:txBody>
      </p:sp>
      <p:sp>
        <p:nvSpPr>
          <p:cNvPr id="10" name="円/楕円 9"/>
          <p:cNvSpPr/>
          <p:nvPr/>
        </p:nvSpPr>
        <p:spPr>
          <a:xfrm>
            <a:off x="5076056" y="4417948"/>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6</a:t>
            </a:r>
            <a:endParaRPr kumimoji="1" lang="ja-JP" altLang="en-US" sz="2800" b="1" dirty="0">
              <a:solidFill>
                <a:schemeClr val="tx2"/>
              </a:solidFill>
              <a:latin typeface="メイリオ" pitchFamily="50" charset="-128"/>
              <a:ea typeface="メイリオ" pitchFamily="50" charset="-128"/>
            </a:endParaRPr>
          </a:p>
        </p:txBody>
      </p:sp>
      <p:sp>
        <p:nvSpPr>
          <p:cNvPr id="11" name="円/楕円 10"/>
          <p:cNvSpPr/>
          <p:nvPr/>
        </p:nvSpPr>
        <p:spPr>
          <a:xfrm>
            <a:off x="4327404" y="3769876"/>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12" name="円/楕円 11"/>
          <p:cNvSpPr/>
          <p:nvPr/>
        </p:nvSpPr>
        <p:spPr>
          <a:xfrm>
            <a:off x="6804248" y="4994012"/>
            <a:ext cx="648072"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8</a:t>
            </a:r>
            <a:endParaRPr kumimoji="1" lang="ja-JP" altLang="en-US" sz="2800" b="1" dirty="0">
              <a:solidFill>
                <a:schemeClr val="tx2"/>
              </a:solidFill>
              <a:latin typeface="メイリオ" pitchFamily="50" charset="-128"/>
              <a:ea typeface="メイリオ" pitchFamily="50" charset="-128"/>
            </a:endParaRPr>
          </a:p>
        </p:txBody>
      </p:sp>
      <p:sp>
        <p:nvSpPr>
          <p:cNvPr id="13" name="円/楕円 12"/>
          <p:cNvSpPr/>
          <p:nvPr/>
        </p:nvSpPr>
        <p:spPr>
          <a:xfrm>
            <a:off x="8028384" y="4994012"/>
            <a:ext cx="648072" cy="648072"/>
          </a:xfrm>
          <a:prstGeom prst="ellipse">
            <a:avLst/>
          </a:prstGeom>
          <a:solidFill>
            <a:srgbClr val="66FFFF">
              <a:alpha val="64000"/>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9</a:t>
            </a:r>
            <a:endParaRPr kumimoji="1" lang="ja-JP" altLang="en-US" sz="2800" b="1" dirty="0">
              <a:solidFill>
                <a:schemeClr val="tx2"/>
              </a:solidFill>
              <a:latin typeface="メイリオ" pitchFamily="50" charset="-128"/>
              <a:ea typeface="メイリオ" pitchFamily="50" charset="-128"/>
            </a:endParaRPr>
          </a:p>
        </p:txBody>
      </p:sp>
      <p:cxnSp>
        <p:nvCxnSpPr>
          <p:cNvPr id="14" name="直線矢印コネクタ 13"/>
          <p:cNvCxnSpPr>
            <a:stCxn id="12" idx="6"/>
            <a:endCxn id="13" idx="2"/>
          </p:cNvCxnSpPr>
          <p:nvPr/>
        </p:nvCxnSpPr>
        <p:spPr>
          <a:xfrm>
            <a:off x="7452320" y="5318048"/>
            <a:ext cx="576064"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5" idx="6"/>
            <a:endCxn id="7" idx="2"/>
          </p:cNvCxnSpPr>
          <p:nvPr/>
        </p:nvCxnSpPr>
        <p:spPr>
          <a:xfrm>
            <a:off x="1259632" y="5318048"/>
            <a:ext cx="100811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5" idx="6"/>
            <a:endCxn id="8" idx="2"/>
          </p:cNvCxnSpPr>
          <p:nvPr/>
        </p:nvCxnSpPr>
        <p:spPr>
          <a:xfrm flipV="1">
            <a:off x="1259632" y="4093912"/>
            <a:ext cx="1843636" cy="122413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6" idx="6"/>
            <a:endCxn id="8" idx="2"/>
          </p:cNvCxnSpPr>
          <p:nvPr/>
        </p:nvCxnSpPr>
        <p:spPr>
          <a:xfrm>
            <a:off x="2239172" y="4093912"/>
            <a:ext cx="86409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7" idx="7"/>
            <a:endCxn id="8" idx="2"/>
          </p:cNvCxnSpPr>
          <p:nvPr/>
        </p:nvCxnSpPr>
        <p:spPr>
          <a:xfrm flipV="1">
            <a:off x="2820908" y="4093912"/>
            <a:ext cx="282360" cy="995008"/>
          </a:xfrm>
          <a:prstGeom prst="straightConnector1">
            <a:avLst/>
          </a:prstGeom>
          <a:ln w="25400">
            <a:solidFill>
              <a:schemeClr val="tx2"/>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7" idx="6"/>
            <a:endCxn id="12" idx="2"/>
          </p:cNvCxnSpPr>
          <p:nvPr/>
        </p:nvCxnSpPr>
        <p:spPr>
          <a:xfrm>
            <a:off x="2915816" y="5318048"/>
            <a:ext cx="388843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6"/>
            <a:endCxn id="11" idx="2"/>
          </p:cNvCxnSpPr>
          <p:nvPr/>
        </p:nvCxnSpPr>
        <p:spPr>
          <a:xfrm>
            <a:off x="3751340" y="4093912"/>
            <a:ext cx="576064"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1" idx="6"/>
            <a:endCxn id="9" idx="2"/>
          </p:cNvCxnSpPr>
          <p:nvPr/>
        </p:nvCxnSpPr>
        <p:spPr>
          <a:xfrm>
            <a:off x="4975476" y="4093912"/>
            <a:ext cx="936104"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1" idx="5"/>
            <a:endCxn id="10" idx="2"/>
          </p:cNvCxnSpPr>
          <p:nvPr/>
        </p:nvCxnSpPr>
        <p:spPr>
          <a:xfrm>
            <a:off x="4880568" y="4323040"/>
            <a:ext cx="195488" cy="41894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0" idx="6"/>
            <a:endCxn id="9" idx="3"/>
          </p:cNvCxnSpPr>
          <p:nvPr/>
        </p:nvCxnSpPr>
        <p:spPr>
          <a:xfrm flipV="1">
            <a:off x="5724128" y="4323040"/>
            <a:ext cx="282360" cy="418944"/>
          </a:xfrm>
          <a:prstGeom prst="straightConnector1">
            <a:avLst/>
          </a:prstGeom>
          <a:ln w="25400">
            <a:solidFill>
              <a:schemeClr val="tx2"/>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5"/>
            <a:endCxn id="12" idx="1"/>
          </p:cNvCxnSpPr>
          <p:nvPr/>
        </p:nvCxnSpPr>
        <p:spPr>
          <a:xfrm>
            <a:off x="6464744" y="4323040"/>
            <a:ext cx="434412" cy="76588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5" idx="6"/>
            <a:endCxn id="6" idx="3"/>
          </p:cNvCxnSpPr>
          <p:nvPr/>
        </p:nvCxnSpPr>
        <p:spPr>
          <a:xfrm flipV="1">
            <a:off x="1259632" y="4323040"/>
            <a:ext cx="426376" cy="99500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1115616" y="4417948"/>
            <a:ext cx="450765"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A</a:t>
            </a:r>
            <a:endParaRPr lang="ja-JP" altLang="en-US" sz="2800" b="1" dirty="0">
              <a:solidFill>
                <a:srgbClr val="C00000"/>
              </a:solidFill>
              <a:latin typeface="メイリオ" pitchFamily="50" charset="-128"/>
              <a:ea typeface="メイリオ" pitchFamily="50" charset="-128"/>
            </a:endParaRPr>
          </a:p>
        </p:txBody>
      </p:sp>
      <p:sp>
        <p:nvSpPr>
          <p:cNvPr id="27" name="正方形/長方形 26"/>
          <p:cNvSpPr/>
          <p:nvPr/>
        </p:nvSpPr>
        <p:spPr>
          <a:xfrm>
            <a:off x="2341355" y="3697868"/>
            <a:ext cx="447559"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B</a:t>
            </a:r>
            <a:endParaRPr lang="ja-JP" altLang="en-US" sz="2800" b="1" dirty="0">
              <a:solidFill>
                <a:srgbClr val="C00000"/>
              </a:solidFill>
              <a:latin typeface="メイリオ" pitchFamily="50" charset="-128"/>
              <a:ea typeface="メイリオ" pitchFamily="50" charset="-128"/>
            </a:endParaRPr>
          </a:p>
        </p:txBody>
      </p:sp>
      <p:sp>
        <p:nvSpPr>
          <p:cNvPr id="28" name="正方形/長方形 27"/>
          <p:cNvSpPr/>
          <p:nvPr/>
        </p:nvSpPr>
        <p:spPr>
          <a:xfrm>
            <a:off x="1763688" y="4417948"/>
            <a:ext cx="431528"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C</a:t>
            </a:r>
            <a:endParaRPr lang="ja-JP" altLang="en-US" sz="2800" b="1" dirty="0">
              <a:solidFill>
                <a:srgbClr val="C00000"/>
              </a:solidFill>
              <a:latin typeface="メイリオ" pitchFamily="50" charset="-128"/>
              <a:ea typeface="メイリオ" pitchFamily="50" charset="-128"/>
            </a:endParaRPr>
          </a:p>
        </p:txBody>
      </p:sp>
      <p:sp>
        <p:nvSpPr>
          <p:cNvPr id="29" name="正方形/長方形 28"/>
          <p:cNvSpPr/>
          <p:nvPr/>
        </p:nvSpPr>
        <p:spPr>
          <a:xfrm>
            <a:off x="1567419" y="5282044"/>
            <a:ext cx="468398"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D</a:t>
            </a:r>
            <a:endParaRPr lang="ja-JP" altLang="en-US" sz="2800" b="1" dirty="0">
              <a:solidFill>
                <a:srgbClr val="C00000"/>
              </a:solidFill>
              <a:latin typeface="メイリオ" pitchFamily="50" charset="-128"/>
              <a:ea typeface="メイリオ" pitchFamily="50" charset="-128"/>
            </a:endParaRPr>
          </a:p>
        </p:txBody>
      </p:sp>
      <p:sp>
        <p:nvSpPr>
          <p:cNvPr id="30" name="正方形/長方形 29"/>
          <p:cNvSpPr/>
          <p:nvPr/>
        </p:nvSpPr>
        <p:spPr>
          <a:xfrm>
            <a:off x="3721247" y="3697868"/>
            <a:ext cx="418705"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E</a:t>
            </a:r>
            <a:endParaRPr lang="ja-JP" altLang="en-US" sz="2800" b="1" dirty="0">
              <a:solidFill>
                <a:srgbClr val="C00000"/>
              </a:solidFill>
              <a:latin typeface="メイリオ" pitchFamily="50" charset="-128"/>
              <a:ea typeface="メイリオ" pitchFamily="50" charset="-128"/>
            </a:endParaRPr>
          </a:p>
        </p:txBody>
      </p:sp>
      <p:sp>
        <p:nvSpPr>
          <p:cNvPr id="31" name="正方形/長方形 30"/>
          <p:cNvSpPr/>
          <p:nvPr/>
        </p:nvSpPr>
        <p:spPr>
          <a:xfrm>
            <a:off x="5170506" y="3697868"/>
            <a:ext cx="405881"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F</a:t>
            </a:r>
            <a:endParaRPr lang="ja-JP" altLang="en-US" sz="2800" b="1" dirty="0">
              <a:solidFill>
                <a:srgbClr val="C00000"/>
              </a:solidFill>
              <a:latin typeface="メイリオ" pitchFamily="50" charset="-128"/>
              <a:ea typeface="メイリオ" pitchFamily="50" charset="-128"/>
            </a:endParaRPr>
          </a:p>
        </p:txBody>
      </p:sp>
      <p:sp>
        <p:nvSpPr>
          <p:cNvPr id="32" name="正方形/長方形 31"/>
          <p:cNvSpPr/>
          <p:nvPr/>
        </p:nvSpPr>
        <p:spPr>
          <a:xfrm>
            <a:off x="4561737" y="4417948"/>
            <a:ext cx="463589"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G</a:t>
            </a:r>
            <a:endParaRPr lang="ja-JP" altLang="en-US" sz="2800" b="1" dirty="0">
              <a:solidFill>
                <a:srgbClr val="C00000"/>
              </a:solidFill>
              <a:latin typeface="メイリオ" pitchFamily="50" charset="-128"/>
              <a:ea typeface="メイリオ" pitchFamily="50" charset="-128"/>
            </a:endParaRPr>
          </a:p>
        </p:txBody>
      </p:sp>
      <p:sp>
        <p:nvSpPr>
          <p:cNvPr id="33" name="正方形/長方形 32"/>
          <p:cNvSpPr/>
          <p:nvPr/>
        </p:nvSpPr>
        <p:spPr>
          <a:xfrm>
            <a:off x="3881166" y="4922004"/>
            <a:ext cx="474810"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H</a:t>
            </a:r>
            <a:endParaRPr lang="ja-JP" altLang="en-US" sz="2800" b="1" dirty="0">
              <a:solidFill>
                <a:srgbClr val="C00000"/>
              </a:solidFill>
              <a:latin typeface="メイリオ" pitchFamily="50" charset="-128"/>
              <a:ea typeface="メイリオ" pitchFamily="50" charset="-128"/>
            </a:endParaRPr>
          </a:p>
        </p:txBody>
      </p:sp>
      <p:sp>
        <p:nvSpPr>
          <p:cNvPr id="34" name="正方形/長方形 33"/>
          <p:cNvSpPr/>
          <p:nvPr/>
        </p:nvSpPr>
        <p:spPr>
          <a:xfrm>
            <a:off x="6588224" y="4273932"/>
            <a:ext cx="367409"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I</a:t>
            </a:r>
            <a:endParaRPr lang="ja-JP" altLang="en-US" sz="2800" b="1" dirty="0">
              <a:solidFill>
                <a:srgbClr val="C00000"/>
              </a:solidFill>
              <a:latin typeface="メイリオ" pitchFamily="50" charset="-128"/>
              <a:ea typeface="メイリオ" pitchFamily="50" charset="-128"/>
            </a:endParaRPr>
          </a:p>
        </p:txBody>
      </p:sp>
      <p:sp>
        <p:nvSpPr>
          <p:cNvPr id="35" name="正方形/長方形 34"/>
          <p:cNvSpPr/>
          <p:nvPr/>
        </p:nvSpPr>
        <p:spPr>
          <a:xfrm>
            <a:off x="7450562" y="4922004"/>
            <a:ext cx="367409" cy="523220"/>
          </a:xfrm>
          <a:prstGeom prst="rect">
            <a:avLst/>
          </a:prstGeom>
        </p:spPr>
        <p:txBody>
          <a:bodyPr wrap="none">
            <a:spAutoFit/>
          </a:bodyPr>
          <a:lstStyle/>
          <a:p>
            <a:pPr algn="ctr"/>
            <a:r>
              <a:rPr lang="en-US" altLang="ja-JP" sz="2800" b="1" dirty="0" smtClean="0">
                <a:solidFill>
                  <a:srgbClr val="C00000"/>
                </a:solidFill>
                <a:latin typeface="メイリオ" pitchFamily="50" charset="-128"/>
                <a:ea typeface="メイリオ" pitchFamily="50" charset="-128"/>
              </a:rPr>
              <a:t>J</a:t>
            </a:r>
            <a:endParaRPr lang="ja-JP" altLang="en-US" sz="2800" b="1" dirty="0">
              <a:solidFill>
                <a:srgbClr val="C00000"/>
              </a:solidFill>
              <a:latin typeface="メイリオ" pitchFamily="50" charset="-128"/>
              <a:ea typeface="メイリオ" pitchFamily="50" charset="-128"/>
            </a:endParaRPr>
          </a:p>
        </p:txBody>
      </p:sp>
      <p:sp>
        <p:nvSpPr>
          <p:cNvPr id="77" name="テキスト ボックス 76"/>
          <p:cNvSpPr txBox="1"/>
          <p:nvPr/>
        </p:nvSpPr>
        <p:spPr>
          <a:xfrm>
            <a:off x="1475656" y="2924944"/>
            <a:ext cx="7344816" cy="461665"/>
          </a:xfrm>
          <a:prstGeom prst="rect">
            <a:avLst/>
          </a:prstGeom>
          <a:noFill/>
          <a:ln w="31750">
            <a:solidFill>
              <a:srgbClr val="C00000"/>
            </a:solidFill>
          </a:ln>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プロジェクトが開始できるという状態</a:t>
            </a:r>
            <a:r>
              <a:rPr kumimoji="1" lang="en-US" altLang="ja-JP" sz="2400" dirty="0" smtClean="0">
                <a:solidFill>
                  <a:schemeClr val="tx2"/>
                </a:solidFill>
                <a:latin typeface="メイリオ" pitchFamily="50" charset="-128"/>
                <a:ea typeface="メイリオ" pitchFamily="50" charset="-128"/>
              </a:rPr>
              <a:t>(</a:t>
            </a:r>
            <a:r>
              <a:rPr kumimoji="1" lang="ja-JP" altLang="en-US" sz="2400" dirty="0" smtClean="0">
                <a:solidFill>
                  <a:schemeClr val="tx2"/>
                </a:solidFill>
                <a:latin typeface="メイリオ" pitchFamily="50" charset="-128"/>
                <a:ea typeface="メイリオ" pitchFamily="50" charset="-128"/>
              </a:rPr>
              <a:t>開始ノード</a:t>
            </a:r>
            <a:r>
              <a:rPr kumimoji="1"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cxnSp>
        <p:nvCxnSpPr>
          <p:cNvPr id="78" name="直線矢印コネクタ 77"/>
          <p:cNvCxnSpPr>
            <a:endCxn id="5" idx="0"/>
          </p:cNvCxnSpPr>
          <p:nvPr/>
        </p:nvCxnSpPr>
        <p:spPr>
          <a:xfrm flipH="1">
            <a:off x="935596" y="3429000"/>
            <a:ext cx="540060" cy="156501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1475656" y="6093296"/>
            <a:ext cx="5976664" cy="461665"/>
          </a:xfrm>
          <a:prstGeom prst="rect">
            <a:avLst/>
          </a:prstGeom>
          <a:noFill/>
          <a:ln w="31750">
            <a:solidFill>
              <a:srgbClr val="002060"/>
            </a:solidFill>
          </a:ln>
        </p:spPr>
        <p:txBody>
          <a:bodyPr wrap="square" rtlCol="0">
            <a:spAutoFit/>
          </a:bodyPr>
          <a:lstStyle/>
          <a:p>
            <a:r>
              <a:rPr kumimoji="1" lang="ja-JP" altLang="en-US" sz="2400" dirty="0" smtClean="0">
                <a:solidFill>
                  <a:schemeClr val="tx2"/>
                </a:solidFill>
                <a:latin typeface="メイリオ" pitchFamily="50" charset="-128"/>
                <a:ea typeface="メイリオ" pitchFamily="50" charset="-128"/>
              </a:rPr>
              <a:t>プロジェクトが完了した状態</a:t>
            </a:r>
            <a:r>
              <a:rPr kumimoji="1"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完了ノード</a:t>
            </a:r>
            <a:r>
              <a:rPr kumimoji="1"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cxnSp>
        <p:nvCxnSpPr>
          <p:cNvPr id="81" name="直線矢印コネクタ 80"/>
          <p:cNvCxnSpPr>
            <a:stCxn id="80" idx="3"/>
          </p:cNvCxnSpPr>
          <p:nvPr/>
        </p:nvCxnSpPr>
        <p:spPr>
          <a:xfrm flipV="1">
            <a:off x="7452320" y="5661248"/>
            <a:ext cx="720080" cy="662881"/>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の有効性</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r>
              <a:rPr lang="ja-JP" altLang="en-US" sz="2800" dirty="0" smtClean="0">
                <a:solidFill>
                  <a:schemeClr val="tx2"/>
                </a:solidFill>
                <a:latin typeface="メイリオ" pitchFamily="50" charset="-128"/>
                <a:ea typeface="メイリオ" pitchFamily="50" charset="-128"/>
              </a:rPr>
              <a:t>先行作業，後続作業，所要時間が与えられると，</a:t>
            </a:r>
            <a:r>
              <a:rPr lang="ja-JP" altLang="en-US" sz="2800" b="1" dirty="0" smtClean="0">
                <a:solidFill>
                  <a:srgbClr val="C00000"/>
                </a:solidFill>
                <a:latin typeface="メイリオ" pitchFamily="50" charset="-128"/>
                <a:ea typeface="メイリオ" pitchFamily="50" charset="-128"/>
              </a:rPr>
              <a:t>単純な繰り返し計算</a:t>
            </a:r>
            <a:r>
              <a:rPr lang="ja-JP" altLang="en-US" sz="2800" dirty="0" smtClean="0">
                <a:solidFill>
                  <a:schemeClr val="tx2"/>
                </a:solidFill>
                <a:latin typeface="メイリオ" pitchFamily="50" charset="-128"/>
                <a:ea typeface="メイリオ" pitchFamily="50" charset="-128"/>
              </a:rPr>
              <a:t>で，プロジェクトの所要時間，各作業の開始時刻，完了時刻が求められる．</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グラフはあくまで視覚的な効果</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よって，グラフは必須ではない</a:t>
            </a:r>
            <a:r>
              <a:rPr lang="en-US" altLang="ja-JP" sz="2800" dirty="0" smtClean="0">
                <a:solidFill>
                  <a:schemeClr val="tx2"/>
                </a:solidFill>
                <a:latin typeface="メイリオ" pitchFamily="50" charset="-128"/>
                <a:ea typeface="メイリオ" pitchFamily="50" charset="-128"/>
              </a:rPr>
              <a:t>)</a:t>
            </a:r>
          </a:p>
          <a:p>
            <a:pPr>
              <a:buNone/>
            </a:pPr>
            <a:r>
              <a:rPr lang="ja-JP" altLang="en-US" sz="2800" dirty="0" smtClean="0">
                <a:solidFill>
                  <a:schemeClr val="tx2"/>
                </a:solidFill>
                <a:latin typeface="メイリオ" pitchFamily="50" charset="-128"/>
                <a:ea typeface="メイリオ" pitchFamily="50" charset="-128"/>
              </a:rPr>
              <a:t>　→しかし，コミュニケーションの道具として必要</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アローダイアグラムの構築</a:t>
            </a:r>
            <a:endParaRPr lang="en-US" altLang="ja-JP" sz="3000" dirty="0" smtClean="0">
              <a:solidFill>
                <a:schemeClr val="bg1">
                  <a:lumMod val="95000"/>
                </a:schemeClr>
              </a:solidFill>
              <a:latin typeface="メイリオ" pitchFamily="50" charset="-128"/>
              <a:ea typeface="メイリオ" pitchFamily="50" charset="-128"/>
            </a:endParaRPr>
          </a:p>
          <a:p>
            <a:r>
              <a:rPr lang="en-US" altLang="ja-JP" sz="3000" b="1" dirty="0" smtClean="0">
                <a:solidFill>
                  <a:srgbClr val="C00000"/>
                </a:solidFill>
                <a:latin typeface="メイリオ" pitchFamily="50" charset="-128"/>
                <a:ea typeface="メイリオ" pitchFamily="50" charset="-128"/>
              </a:rPr>
              <a:t>PERT</a:t>
            </a:r>
            <a:r>
              <a:rPr lang="ja-JP" altLang="en-US" sz="3000" b="1" dirty="0" smtClean="0">
                <a:solidFill>
                  <a:srgbClr val="C00000"/>
                </a:solidFill>
                <a:latin typeface="メイリオ" pitchFamily="50" charset="-128"/>
                <a:ea typeface="メイリオ" pitchFamily="50" charset="-128"/>
              </a:rPr>
              <a:t>計算</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クリティカルパスの見つけ方</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表を用いた自動計算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作業時間見積もりの不確実さ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計画変更</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日程管理</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計算</a:t>
            </a:r>
            <a:r>
              <a:rPr lang="en-US" altLang="ja-JP" dirty="0" smtClean="0">
                <a:latin typeface="メイリオ" pitchFamily="50" charset="-128"/>
                <a:ea typeface="メイリオ" pitchFamily="50" charset="-128"/>
              </a:rPr>
              <a:t>1</a:t>
            </a:r>
            <a:r>
              <a:rPr lang="ja-JP" altLang="en-US" dirty="0" smtClean="0">
                <a:latin typeface="メイリオ" pitchFamily="50" charset="-128"/>
                <a:ea typeface="メイリオ" pitchFamily="50" charset="-128"/>
              </a:rPr>
              <a:t>：最早開始時刻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r>
              <a:rPr lang="ja-JP" altLang="en-US" sz="2800" dirty="0" smtClean="0">
                <a:solidFill>
                  <a:schemeClr val="tx2"/>
                </a:solidFill>
                <a:latin typeface="メイリオ" pitchFamily="50" charset="-128"/>
                <a:ea typeface="メイリオ" pitchFamily="50" charset="-128"/>
              </a:rPr>
              <a:t>ある作業は，「</a:t>
            </a:r>
            <a:r>
              <a:rPr lang="ja-JP" altLang="en-US" sz="2800" b="1" dirty="0" smtClean="0">
                <a:solidFill>
                  <a:srgbClr val="C00000"/>
                </a:solidFill>
                <a:latin typeface="メイリオ" pitchFamily="50" charset="-128"/>
                <a:ea typeface="メイリオ" pitchFamily="50" charset="-128"/>
              </a:rPr>
              <a:t>最早で</a:t>
            </a:r>
            <a:r>
              <a:rPr lang="ja-JP" altLang="en-US" sz="2800" dirty="0" smtClean="0">
                <a:solidFill>
                  <a:schemeClr val="tx2"/>
                </a:solidFill>
                <a:latin typeface="メイリオ" pitchFamily="50" charset="-128"/>
                <a:ea typeface="メイリオ" pitchFamily="50" charset="-128"/>
              </a:rPr>
              <a:t>」いつから始められるか？</a:t>
            </a:r>
            <a:endParaRPr lang="en-US" altLang="ja-JP" sz="2800" dirty="0" smtClean="0">
              <a:solidFill>
                <a:schemeClr val="tx2"/>
              </a:solidFill>
              <a:latin typeface="メイリオ" pitchFamily="50" charset="-128"/>
              <a:ea typeface="メイリオ" pitchFamily="50" charset="-128"/>
            </a:endParaRPr>
          </a:p>
          <a:p>
            <a:pPr lvl="1"/>
            <a:r>
              <a:rPr lang="ja-JP" altLang="en-US" b="1" u="sng" dirty="0" smtClean="0">
                <a:solidFill>
                  <a:schemeClr val="tx2"/>
                </a:solidFill>
                <a:latin typeface="メイリオ" pitchFamily="50" charset="-128"/>
                <a:ea typeface="メイリオ" pitchFamily="50" charset="-128"/>
              </a:rPr>
              <a:t>その作業が開始できる最も早い時間</a:t>
            </a:r>
            <a:r>
              <a:rPr lang="ja-JP" altLang="en-US" dirty="0" smtClean="0">
                <a:solidFill>
                  <a:schemeClr val="tx2"/>
                </a:solidFill>
                <a:latin typeface="メイリオ" pitchFamily="50" charset="-128"/>
                <a:ea typeface="メイリオ" pitchFamily="50" charset="-128"/>
              </a:rPr>
              <a:t>＝</a:t>
            </a:r>
            <a:r>
              <a:rPr lang="ja-JP" altLang="en-US" b="1" dirty="0" smtClean="0">
                <a:solidFill>
                  <a:srgbClr val="C00000"/>
                </a:solidFill>
                <a:latin typeface="メイリオ" pitchFamily="50" charset="-128"/>
                <a:ea typeface="メイリオ" pitchFamily="50" charset="-128"/>
              </a:rPr>
              <a:t>最早開始時刻</a:t>
            </a:r>
            <a:endParaRPr lang="en-US" altLang="ja-JP" b="1" dirty="0" smtClean="0">
              <a:solidFill>
                <a:srgbClr val="C00000"/>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予定通り実行したら全ての先行作業が終わっている時刻</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全ての先行</a:t>
            </a:r>
            <a:r>
              <a:rPr lang="ja-JP" altLang="en-US" sz="2800" dirty="0" smtClean="0">
                <a:solidFill>
                  <a:schemeClr val="tx2"/>
                </a:solidFill>
                <a:latin typeface="メイリオ" pitchFamily="50" charset="-128"/>
                <a:ea typeface="メイリオ" pitchFamily="50" charset="-128"/>
              </a:rPr>
              <a:t>作業</a:t>
            </a:r>
            <a:r>
              <a:rPr lang="ja-JP" altLang="en-US" sz="2800" dirty="0" smtClean="0">
                <a:solidFill>
                  <a:schemeClr val="tx2"/>
                </a:solidFill>
                <a:latin typeface="メイリオ" pitchFamily="50" charset="-128"/>
                <a:ea typeface="メイリオ" pitchFamily="50" charset="-128"/>
              </a:rPr>
              <a:t>が終了する最も早い時刻</a:t>
            </a:r>
            <a:r>
              <a:rPr lang="ja-JP" altLang="en-US" sz="2800" dirty="0" smtClean="0">
                <a:solidFill>
                  <a:schemeClr val="tx2"/>
                </a:solidFill>
                <a:latin typeface="メイリオ" pitchFamily="50" charset="-128"/>
                <a:ea typeface="メイリオ" pitchFamily="50" charset="-128"/>
              </a:rPr>
              <a:t>がわ</a:t>
            </a:r>
            <a:r>
              <a:rPr lang="ja-JP" altLang="en-US" sz="2800" dirty="0" smtClean="0">
                <a:solidFill>
                  <a:schemeClr val="tx2"/>
                </a:solidFill>
                <a:latin typeface="メイリオ" pitchFamily="50" charset="-128"/>
                <a:ea typeface="メイリオ" pitchFamily="50" charset="-128"/>
              </a:rPr>
              <a:t>かれば計算できる！</a:t>
            </a:r>
            <a:endParaRPr lang="en-US" altLang="ja-JP" sz="2800" dirty="0" smtClean="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P.175</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計算</a:t>
            </a:r>
            <a:r>
              <a:rPr lang="en-US" altLang="ja-JP" dirty="0" smtClean="0">
                <a:latin typeface="メイリオ" pitchFamily="50" charset="-128"/>
                <a:ea typeface="メイリオ" pitchFamily="50" charset="-128"/>
              </a:rPr>
              <a:t>1</a:t>
            </a:r>
            <a:r>
              <a:rPr lang="ja-JP" altLang="en-US" dirty="0" smtClean="0">
                <a:latin typeface="メイリオ" pitchFamily="50" charset="-128"/>
                <a:ea typeface="メイリオ" pitchFamily="50" charset="-128"/>
              </a:rPr>
              <a:t>：最早開始時刻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例：作業</a:t>
            </a:r>
            <a:r>
              <a:rPr lang="en-US" altLang="ja-JP" sz="2800" dirty="0" smtClean="0">
                <a:solidFill>
                  <a:schemeClr val="tx2"/>
                </a:solidFill>
                <a:latin typeface="メイリオ" pitchFamily="50" charset="-128"/>
                <a:ea typeface="メイリオ" pitchFamily="50" charset="-128"/>
              </a:rPr>
              <a:t>C</a:t>
            </a:r>
            <a:r>
              <a:rPr lang="ja-JP" altLang="en-US" sz="2800" dirty="0" smtClean="0">
                <a:solidFill>
                  <a:schemeClr val="tx2"/>
                </a:solidFill>
                <a:latin typeface="メイリオ" pitchFamily="50" charset="-128"/>
                <a:ea typeface="メイリオ" pitchFamily="50" charset="-128"/>
              </a:rPr>
              <a:t>の最早開始時刻＝作業</a:t>
            </a:r>
            <a:r>
              <a:rPr lang="en-US" altLang="ja-JP" sz="2800" dirty="0" smtClean="0">
                <a:solidFill>
                  <a:schemeClr val="tx2"/>
                </a:solidFill>
                <a:latin typeface="メイリオ" pitchFamily="50" charset="-128"/>
                <a:ea typeface="メイリオ" pitchFamily="50" charset="-128"/>
              </a:rPr>
              <a:t>D</a:t>
            </a:r>
            <a:r>
              <a:rPr lang="ja-JP" altLang="en-US" sz="2800" dirty="0" smtClean="0">
                <a:solidFill>
                  <a:schemeClr val="tx2"/>
                </a:solidFill>
                <a:latin typeface="メイリオ" pitchFamily="50" charset="-128"/>
                <a:ea typeface="メイリオ" pitchFamily="50" charset="-128"/>
              </a:rPr>
              <a:t>の最早開始時刻</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 ノード</a:t>
            </a:r>
            <a:r>
              <a:rPr lang="en-US" altLang="ja-JP" sz="2800" dirty="0" smtClean="0">
                <a:solidFill>
                  <a:schemeClr val="tx2"/>
                </a:solidFill>
                <a:latin typeface="メイリオ" pitchFamily="50" charset="-128"/>
                <a:ea typeface="メイリオ" pitchFamily="50" charset="-128"/>
              </a:rPr>
              <a:t>3</a:t>
            </a:r>
            <a:r>
              <a:rPr lang="ja-JP" altLang="en-US" sz="2800" dirty="0" smtClean="0">
                <a:solidFill>
                  <a:schemeClr val="tx2"/>
                </a:solidFill>
                <a:latin typeface="メイリオ" pitchFamily="50" charset="-128"/>
                <a:ea typeface="メイリオ" pitchFamily="50" charset="-128"/>
              </a:rPr>
              <a:t>の最早開始時刻</a:t>
            </a:r>
            <a:r>
              <a:rPr lang="en-US" altLang="ja-JP" sz="2800" dirty="0" smtClean="0">
                <a:solidFill>
                  <a:schemeClr val="tx2"/>
                </a:solidFill>
                <a:latin typeface="メイリオ" pitchFamily="50" charset="-128"/>
                <a:ea typeface="メイリオ" pitchFamily="50" charset="-128"/>
              </a:rPr>
              <a:t>(ES</a:t>
            </a:r>
            <a:r>
              <a:rPr lang="en-US" altLang="ja-JP" sz="2800" baseline="-25000" dirty="0" smtClean="0">
                <a:solidFill>
                  <a:schemeClr val="tx2"/>
                </a:solidFill>
                <a:latin typeface="メイリオ" pitchFamily="50" charset="-128"/>
                <a:ea typeface="メイリオ" pitchFamily="50" charset="-128"/>
              </a:rPr>
              <a:t>3</a:t>
            </a:r>
            <a:r>
              <a:rPr lang="en-US" altLang="ja-JP" sz="2800" dirty="0" smtClean="0">
                <a:solidFill>
                  <a:schemeClr val="tx2"/>
                </a:solidFill>
                <a:latin typeface="メイリオ" pitchFamily="50" charset="-128"/>
                <a:ea typeface="メイリオ" pitchFamily="50" charset="-128"/>
              </a:rPr>
              <a:t>)</a:t>
            </a:r>
          </a:p>
        </p:txBody>
      </p:sp>
      <p:sp>
        <p:nvSpPr>
          <p:cNvPr id="5" name="円/楕円 4"/>
          <p:cNvSpPr/>
          <p:nvPr/>
        </p:nvSpPr>
        <p:spPr>
          <a:xfrm>
            <a:off x="3960440" y="436510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1907704" y="515719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1907704" y="32849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372200" y="515719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10" name="円/楕円 9"/>
          <p:cNvSpPr/>
          <p:nvPr/>
        </p:nvSpPr>
        <p:spPr>
          <a:xfrm>
            <a:off x="6372200" y="321297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1" name="直線矢印コネクタ 10"/>
          <p:cNvCxnSpPr>
            <a:stCxn id="7" idx="6"/>
            <a:endCxn id="5" idx="2"/>
          </p:cNvCxnSpPr>
          <p:nvPr/>
        </p:nvCxnSpPr>
        <p:spPr>
          <a:xfrm>
            <a:off x="2627784" y="3645024"/>
            <a:ext cx="1332656" cy="108012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6" idx="6"/>
            <a:endCxn id="5" idx="2"/>
          </p:cNvCxnSpPr>
          <p:nvPr/>
        </p:nvCxnSpPr>
        <p:spPr>
          <a:xfrm flipV="1">
            <a:off x="2627784" y="4725144"/>
            <a:ext cx="1332656" cy="79208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6"/>
            <a:endCxn id="10" idx="2"/>
          </p:cNvCxnSpPr>
          <p:nvPr/>
        </p:nvCxnSpPr>
        <p:spPr>
          <a:xfrm flipV="1">
            <a:off x="4680520" y="3573016"/>
            <a:ext cx="1691680" cy="115212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6"/>
            <a:endCxn id="9" idx="2"/>
          </p:cNvCxnSpPr>
          <p:nvPr/>
        </p:nvCxnSpPr>
        <p:spPr>
          <a:xfrm>
            <a:off x="4680520" y="4725144"/>
            <a:ext cx="1691680" cy="79208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987824" y="350100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endParaRPr kumimoji="1" lang="ja-JP" altLang="en-US" sz="2400" dirty="0">
              <a:solidFill>
                <a:schemeClr val="tx2"/>
              </a:solidFill>
              <a:latin typeface="メイリオ" pitchFamily="50" charset="-128"/>
              <a:ea typeface="メイリオ" pitchFamily="50" charset="-128"/>
            </a:endParaRPr>
          </a:p>
        </p:txBody>
      </p:sp>
      <p:sp>
        <p:nvSpPr>
          <p:cNvPr id="17" name="テキスト ボックス 16"/>
          <p:cNvSpPr txBox="1"/>
          <p:nvPr/>
        </p:nvSpPr>
        <p:spPr>
          <a:xfrm>
            <a:off x="2987824" y="5229200"/>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B(7</a:t>
            </a:r>
            <a:r>
              <a:rPr kumimoji="1"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sp>
        <p:nvSpPr>
          <p:cNvPr id="18" name="テキスト ボックス 17"/>
          <p:cNvSpPr txBox="1"/>
          <p:nvPr/>
        </p:nvSpPr>
        <p:spPr>
          <a:xfrm>
            <a:off x="5076056" y="357301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C(8)</a:t>
            </a:r>
            <a:endParaRPr kumimoji="1" lang="ja-JP" altLang="en-US" sz="2400" dirty="0">
              <a:solidFill>
                <a:schemeClr val="tx2"/>
              </a:solidFill>
              <a:latin typeface="メイリオ" pitchFamily="50" charset="-128"/>
              <a:ea typeface="メイリオ" pitchFamily="50" charset="-128"/>
            </a:endParaRPr>
          </a:p>
        </p:txBody>
      </p:sp>
      <p:sp>
        <p:nvSpPr>
          <p:cNvPr id="19" name="テキスト ボックス 18"/>
          <p:cNvSpPr txBox="1"/>
          <p:nvPr/>
        </p:nvSpPr>
        <p:spPr>
          <a:xfrm>
            <a:off x="5220072" y="465313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D(5)</a:t>
            </a:r>
            <a:endParaRPr kumimoji="1" lang="ja-JP" altLang="en-US" sz="2400" dirty="0">
              <a:solidFill>
                <a:schemeClr val="tx2"/>
              </a:solidFill>
              <a:latin typeface="メイリオ" pitchFamily="50" charset="-128"/>
              <a:ea typeface="メイリオ" pitchFamily="50" charset="-128"/>
            </a:endParaRPr>
          </a:p>
        </p:txBody>
      </p:sp>
      <p:sp>
        <p:nvSpPr>
          <p:cNvPr id="23" name="テキスト ボックス 22"/>
          <p:cNvSpPr txBox="1"/>
          <p:nvPr/>
        </p:nvSpPr>
        <p:spPr>
          <a:xfrm>
            <a:off x="395536" y="3429000"/>
            <a:ext cx="1440160" cy="461665"/>
          </a:xfrm>
          <a:prstGeom prst="rect">
            <a:avLst/>
          </a:prstGeom>
          <a:noFill/>
          <a:ln w="25400">
            <a:solidFill>
              <a:srgbClr val="C0000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ES</a:t>
            </a:r>
            <a:r>
              <a:rPr kumimoji="1" lang="en-US" altLang="ja-JP" sz="2400" baseline="-25000" dirty="0" smtClean="0">
                <a:solidFill>
                  <a:schemeClr val="tx2"/>
                </a:solidFill>
                <a:latin typeface="メイリオ" pitchFamily="50" charset="-128"/>
                <a:ea typeface="メイリオ" pitchFamily="50" charset="-128"/>
              </a:rPr>
              <a:t>1</a:t>
            </a:r>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11</a:t>
            </a:r>
            <a:endParaRPr kumimoji="1" lang="ja-JP" altLang="en-US" sz="2400" dirty="0">
              <a:solidFill>
                <a:schemeClr val="tx2"/>
              </a:solidFill>
              <a:latin typeface="メイリオ" pitchFamily="50" charset="-128"/>
              <a:ea typeface="メイリオ" pitchFamily="50" charset="-128"/>
            </a:endParaRPr>
          </a:p>
        </p:txBody>
      </p:sp>
      <p:sp>
        <p:nvSpPr>
          <p:cNvPr id="24" name="テキスト ボックス 23"/>
          <p:cNvSpPr txBox="1"/>
          <p:nvPr/>
        </p:nvSpPr>
        <p:spPr>
          <a:xfrm>
            <a:off x="395536" y="5301208"/>
            <a:ext cx="1440160" cy="461665"/>
          </a:xfrm>
          <a:prstGeom prst="rect">
            <a:avLst/>
          </a:prstGeom>
          <a:noFill/>
          <a:ln w="25400">
            <a:solidFill>
              <a:srgbClr val="00206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ES</a:t>
            </a:r>
            <a:r>
              <a:rPr kumimoji="1" lang="en-US" altLang="ja-JP" sz="2400" baseline="-25000" dirty="0" smtClean="0">
                <a:solidFill>
                  <a:schemeClr val="tx2"/>
                </a:solidFill>
                <a:latin typeface="メイリオ" pitchFamily="50" charset="-128"/>
                <a:ea typeface="メイリオ" pitchFamily="50" charset="-128"/>
              </a:rPr>
              <a:t>2</a:t>
            </a:r>
            <a:r>
              <a:rPr kumimoji="1" lang="ja-JP" altLang="en-US" sz="2400" dirty="0" smtClean="0">
                <a:solidFill>
                  <a:schemeClr val="tx2"/>
                </a:solidFill>
                <a:latin typeface="メイリオ" pitchFamily="50" charset="-128"/>
                <a:ea typeface="メイリオ" pitchFamily="50" charset="-128"/>
              </a:rPr>
              <a:t>＝</a:t>
            </a:r>
            <a:r>
              <a:rPr kumimoji="1" lang="en-US" altLang="ja-JP" sz="2400" dirty="0" smtClean="0">
                <a:solidFill>
                  <a:schemeClr val="tx2"/>
                </a:solidFill>
                <a:latin typeface="メイリオ" pitchFamily="50" charset="-128"/>
                <a:ea typeface="メイリオ" pitchFamily="50" charset="-128"/>
              </a:rPr>
              <a:t>10</a:t>
            </a:r>
            <a:endParaRPr kumimoji="1" lang="ja-JP" altLang="en-US" sz="2400" dirty="0">
              <a:solidFill>
                <a:schemeClr val="tx2"/>
              </a:solidFill>
              <a:latin typeface="メイリオ" pitchFamily="50" charset="-128"/>
              <a:ea typeface="メイリオ" pitchFamily="50" charset="-128"/>
            </a:endParaRPr>
          </a:p>
        </p:txBody>
      </p:sp>
      <p:sp>
        <p:nvSpPr>
          <p:cNvPr id="25" name="円/楕円 24"/>
          <p:cNvSpPr/>
          <p:nvPr/>
        </p:nvSpPr>
        <p:spPr>
          <a:xfrm>
            <a:off x="2915816" y="3429000"/>
            <a:ext cx="1008112" cy="576064"/>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p:cNvCxnSpPr/>
          <p:nvPr/>
        </p:nvCxnSpPr>
        <p:spPr>
          <a:xfrm>
            <a:off x="1691680" y="3645024"/>
            <a:ext cx="1368152" cy="86818"/>
          </a:xfrm>
          <a:prstGeom prst="straightConnector1">
            <a:avLst/>
          </a:prstGeom>
          <a:ln w="127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555776" y="2852936"/>
            <a:ext cx="3384376" cy="461665"/>
          </a:xfrm>
          <a:prstGeom prst="rect">
            <a:avLst/>
          </a:prstGeom>
          <a:noFill/>
          <a:ln w="31750">
            <a:solidFill>
              <a:srgbClr val="C0000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a:t>
            </a:r>
            <a:r>
              <a:rPr kumimoji="1" lang="ja-JP" altLang="en-US" sz="2400" dirty="0" smtClean="0">
                <a:solidFill>
                  <a:schemeClr val="tx2"/>
                </a:solidFill>
                <a:latin typeface="メイリオ" pitchFamily="50" charset="-128"/>
                <a:ea typeface="メイリオ" pitchFamily="50" charset="-128"/>
              </a:rPr>
              <a:t>の完了まで</a:t>
            </a:r>
            <a:r>
              <a:rPr kumimoji="1" lang="en-US" altLang="ja-JP" sz="2400" b="1" dirty="0" smtClean="0">
                <a:solidFill>
                  <a:schemeClr val="tx2"/>
                </a:solidFill>
                <a:latin typeface="メイリオ" pitchFamily="50" charset="-128"/>
                <a:ea typeface="メイリオ" pitchFamily="50" charset="-128"/>
              </a:rPr>
              <a:t>16</a:t>
            </a:r>
            <a:r>
              <a:rPr kumimoji="1" lang="ja-JP" altLang="en-US" sz="2400" dirty="0" smtClean="0">
                <a:solidFill>
                  <a:schemeClr val="tx2"/>
                </a:solidFill>
                <a:latin typeface="メイリオ" pitchFamily="50" charset="-128"/>
                <a:ea typeface="メイリオ" pitchFamily="50" charset="-128"/>
              </a:rPr>
              <a:t>かかる</a:t>
            </a:r>
            <a:endParaRPr kumimoji="1" lang="ja-JP" altLang="en-US" sz="2400" dirty="0">
              <a:solidFill>
                <a:schemeClr val="tx2"/>
              </a:solidFill>
              <a:latin typeface="メイリオ" pitchFamily="50" charset="-128"/>
              <a:ea typeface="メイリオ" pitchFamily="50" charset="-128"/>
            </a:endParaRPr>
          </a:p>
        </p:txBody>
      </p:sp>
      <p:sp>
        <p:nvSpPr>
          <p:cNvPr id="29" name="テキスト ボックス 28"/>
          <p:cNvSpPr txBox="1"/>
          <p:nvPr/>
        </p:nvSpPr>
        <p:spPr>
          <a:xfrm>
            <a:off x="899592" y="4221088"/>
            <a:ext cx="2016224" cy="830997"/>
          </a:xfrm>
          <a:prstGeom prst="rect">
            <a:avLst/>
          </a:prstGeom>
          <a:noFill/>
          <a:ln w="31750">
            <a:solidFill>
              <a:srgbClr val="00206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a:t>
            </a:r>
            <a:r>
              <a:rPr kumimoji="1" lang="ja-JP" altLang="en-US" sz="2400" dirty="0" smtClean="0">
                <a:solidFill>
                  <a:schemeClr val="tx2"/>
                </a:solidFill>
                <a:latin typeface="メイリオ" pitchFamily="50" charset="-128"/>
                <a:ea typeface="メイリオ" pitchFamily="50" charset="-128"/>
              </a:rPr>
              <a:t>の完了まで</a:t>
            </a:r>
            <a:r>
              <a:rPr kumimoji="1" lang="en-US" altLang="ja-JP" sz="2400" b="1" dirty="0" smtClean="0">
                <a:solidFill>
                  <a:schemeClr val="tx2"/>
                </a:solidFill>
                <a:latin typeface="メイリオ" pitchFamily="50" charset="-128"/>
                <a:ea typeface="メイリオ" pitchFamily="50" charset="-128"/>
              </a:rPr>
              <a:t>17</a:t>
            </a:r>
            <a:r>
              <a:rPr kumimoji="1" lang="ja-JP" altLang="en-US" sz="2400" dirty="0" smtClean="0">
                <a:solidFill>
                  <a:schemeClr val="tx2"/>
                </a:solidFill>
                <a:latin typeface="メイリオ" pitchFamily="50" charset="-128"/>
                <a:ea typeface="メイリオ" pitchFamily="50" charset="-128"/>
              </a:rPr>
              <a:t>かかる</a:t>
            </a:r>
            <a:endParaRPr kumimoji="1" lang="ja-JP" altLang="en-US" sz="2400" dirty="0">
              <a:solidFill>
                <a:schemeClr val="tx2"/>
              </a:solidFill>
              <a:latin typeface="メイリオ" pitchFamily="50" charset="-128"/>
              <a:ea typeface="メイリオ" pitchFamily="50" charset="-128"/>
            </a:endParaRPr>
          </a:p>
        </p:txBody>
      </p:sp>
      <p:sp>
        <p:nvSpPr>
          <p:cNvPr id="30" name="テキスト ボックス 29"/>
          <p:cNvSpPr txBox="1"/>
          <p:nvPr/>
        </p:nvSpPr>
        <p:spPr>
          <a:xfrm>
            <a:off x="6300192" y="4077072"/>
            <a:ext cx="2088232" cy="830997"/>
          </a:xfrm>
          <a:prstGeom prst="rect">
            <a:avLst/>
          </a:prstGeom>
          <a:noFill/>
          <a:ln w="31750">
            <a:solidFill>
              <a:srgbClr val="C00000"/>
            </a:solidFill>
          </a:ln>
        </p:spPr>
        <p:txBody>
          <a:bodyPr wrap="square" rtlCol="0">
            <a:spAutoFit/>
          </a:bodyPr>
          <a:lstStyle/>
          <a:p>
            <a:r>
              <a:rPr kumimoji="1" lang="en-US" altLang="ja-JP" sz="2400" b="1" dirty="0" smtClean="0">
                <a:solidFill>
                  <a:schemeClr val="tx2"/>
                </a:solidFill>
                <a:latin typeface="メイリオ" pitchFamily="50" charset="-128"/>
                <a:ea typeface="メイリオ" pitchFamily="50" charset="-128"/>
              </a:rPr>
              <a:t>C,D</a:t>
            </a:r>
            <a:r>
              <a:rPr kumimoji="1" lang="ja-JP" altLang="en-US" sz="2400" b="1" dirty="0" smtClean="0">
                <a:solidFill>
                  <a:schemeClr val="tx2"/>
                </a:solidFill>
                <a:latin typeface="メイリオ" pitchFamily="50" charset="-128"/>
                <a:ea typeface="メイリオ" pitchFamily="50" charset="-128"/>
              </a:rPr>
              <a:t>は</a:t>
            </a:r>
            <a:r>
              <a:rPr lang="en-US" altLang="ja-JP" sz="2400" b="1" dirty="0" smtClean="0">
                <a:solidFill>
                  <a:schemeClr val="tx2"/>
                </a:solidFill>
                <a:latin typeface="メイリオ" pitchFamily="50" charset="-128"/>
                <a:ea typeface="メイリオ" pitchFamily="50" charset="-128"/>
              </a:rPr>
              <a:t>17</a:t>
            </a:r>
            <a:r>
              <a:rPr lang="ja-JP" altLang="en-US" sz="2400" b="1" dirty="0" err="1" smtClean="0">
                <a:solidFill>
                  <a:schemeClr val="tx2"/>
                </a:solidFill>
                <a:latin typeface="メイリオ" pitchFamily="50" charset="-128"/>
                <a:ea typeface="メイリオ" pitchFamily="50" charset="-128"/>
              </a:rPr>
              <a:t>まで</a:t>
            </a:r>
            <a:r>
              <a:rPr lang="ja-JP" altLang="en-US" sz="2400" b="1" dirty="0" smtClean="0">
                <a:solidFill>
                  <a:schemeClr val="tx2"/>
                </a:solidFill>
                <a:latin typeface="メイリオ" pitchFamily="50" charset="-128"/>
                <a:ea typeface="メイリオ" pitchFamily="50" charset="-128"/>
              </a:rPr>
              <a:t>開始できない</a:t>
            </a:r>
            <a:endParaRPr kumimoji="1" lang="ja-JP" altLang="en-US" sz="2400" b="1" dirty="0">
              <a:solidFill>
                <a:schemeClr val="tx2"/>
              </a:solidFill>
              <a:latin typeface="メイリオ" pitchFamily="50" charset="-128"/>
              <a:ea typeface="メイリオ" pitchFamily="50" charset="-128"/>
            </a:endParaRPr>
          </a:p>
        </p:txBody>
      </p:sp>
      <p:sp>
        <p:nvSpPr>
          <p:cNvPr id="31" name="テキスト ボックス 30"/>
          <p:cNvSpPr txBox="1"/>
          <p:nvPr/>
        </p:nvSpPr>
        <p:spPr>
          <a:xfrm>
            <a:off x="1691680" y="6135687"/>
            <a:ext cx="5832648" cy="523220"/>
          </a:xfrm>
          <a:prstGeom prst="rect">
            <a:avLst/>
          </a:prstGeom>
          <a:noFill/>
          <a:ln w="25400">
            <a:solidFill>
              <a:srgbClr val="C00000"/>
            </a:solidFill>
          </a:ln>
        </p:spPr>
        <p:txBody>
          <a:bodyPr wrap="square" rtlCol="0">
            <a:spAutoFit/>
          </a:bodyPr>
          <a:lstStyle/>
          <a:p>
            <a:pPr algn="ctr"/>
            <a:r>
              <a:rPr kumimoji="1" lang="en-US" altLang="ja-JP" sz="2800" b="1" dirty="0" smtClean="0">
                <a:solidFill>
                  <a:schemeClr val="tx2"/>
                </a:solidFill>
                <a:latin typeface="メイリオ" pitchFamily="50" charset="-128"/>
                <a:ea typeface="メイリオ" pitchFamily="50" charset="-128"/>
              </a:rPr>
              <a:t>ES</a:t>
            </a:r>
            <a:r>
              <a:rPr kumimoji="1" lang="en-US" altLang="ja-JP" sz="2800" b="1" baseline="-25000" dirty="0" smtClean="0">
                <a:solidFill>
                  <a:schemeClr val="tx2"/>
                </a:solidFill>
                <a:latin typeface="メイリオ" pitchFamily="50" charset="-128"/>
                <a:ea typeface="メイリオ" pitchFamily="50" charset="-128"/>
              </a:rPr>
              <a:t>3</a:t>
            </a:r>
            <a:r>
              <a:rPr kumimoji="1" lang="ja-JP" altLang="en-US" sz="2800" b="1" dirty="0" smtClean="0">
                <a:solidFill>
                  <a:schemeClr val="tx2"/>
                </a:solidFill>
                <a:latin typeface="メイリオ" pitchFamily="50" charset="-128"/>
                <a:ea typeface="メイリオ" pitchFamily="50" charset="-128"/>
              </a:rPr>
              <a:t>＝</a:t>
            </a:r>
            <a:r>
              <a:rPr kumimoji="1" lang="en-US" altLang="ja-JP" sz="2800" b="1" dirty="0" smtClean="0">
                <a:solidFill>
                  <a:schemeClr val="tx2"/>
                </a:solidFill>
                <a:latin typeface="メイリオ" pitchFamily="50" charset="-128"/>
                <a:ea typeface="メイリオ" pitchFamily="50" charset="-128"/>
              </a:rPr>
              <a:t>max{11+5, 10+7}=17</a:t>
            </a:r>
            <a:endParaRPr kumimoji="1" lang="ja-JP" altLang="en-US" sz="2800" b="1" dirty="0">
              <a:solidFill>
                <a:schemeClr val="tx2"/>
              </a:solidFill>
              <a:latin typeface="メイリオ" pitchFamily="50" charset="-128"/>
              <a:ea typeface="メイリオ" pitchFamily="50" charset="-128"/>
            </a:endParaRPr>
          </a:p>
        </p:txBody>
      </p:sp>
      <p:sp>
        <p:nvSpPr>
          <p:cNvPr id="32" name="円/楕円 31"/>
          <p:cNvSpPr/>
          <p:nvPr/>
        </p:nvSpPr>
        <p:spPr>
          <a:xfrm>
            <a:off x="2915816" y="5157192"/>
            <a:ext cx="1008112" cy="57606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矢印コネクタ 33"/>
          <p:cNvCxnSpPr/>
          <p:nvPr/>
        </p:nvCxnSpPr>
        <p:spPr>
          <a:xfrm flipV="1">
            <a:off x="1691680" y="5445224"/>
            <a:ext cx="1368152" cy="72008"/>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500"/>
                                        <p:tgtEl>
                                          <p:spTgt spid="25"/>
                                        </p:tgtEl>
                                      </p:cBhvr>
                                    </p:animEffect>
                                  </p:childTnLst>
                                </p:cTn>
                              </p:par>
                              <p:par>
                                <p:cTn id="8" presetID="9"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dissolve">
                                      <p:cBhvr>
                                        <p:cTn id="10" dur="500"/>
                                        <p:tgtEl>
                                          <p:spTgt spid="27"/>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dissolve">
                                      <p:cBhvr>
                                        <p:cTn id="14" dur="500"/>
                                        <p:tgtEl>
                                          <p:spTgt spid="28"/>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dissolve">
                                      <p:cBhvr>
                                        <p:cTn id="19" dur="500"/>
                                        <p:tgtEl>
                                          <p:spTgt spid="32"/>
                                        </p:tgtEl>
                                      </p:cBhvr>
                                    </p:animEffect>
                                  </p:childTnLst>
                                </p:cTn>
                              </p:par>
                              <p:par>
                                <p:cTn id="20" presetID="9" presetClass="entr" presetSubtype="0" fill="hold"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dissolve">
                                      <p:cBhvr>
                                        <p:cTn id="22" dur="500"/>
                                        <p:tgtEl>
                                          <p:spTgt spid="34"/>
                                        </p:tgtEl>
                                      </p:cBhvr>
                                    </p:animEffect>
                                  </p:childTnLst>
                                </p:cTn>
                              </p:par>
                            </p:childTnLst>
                          </p:cTn>
                        </p:par>
                        <p:par>
                          <p:cTn id="23" fill="hold">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dissolve">
                                      <p:cBhvr>
                                        <p:cTn id="26" dur="500"/>
                                        <p:tgtEl>
                                          <p:spTgt spid="29"/>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dissolve">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dissolve">
                                      <p:cBhvr>
                                        <p:cTn id="3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29" grpId="0" animBg="1"/>
      <p:bldP spid="30" grpId="0" animBg="1"/>
      <p:bldP spid="31" grpId="0" animBg="1"/>
      <p:bldP spid="3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計算</a:t>
            </a:r>
            <a:r>
              <a:rPr lang="en-US" altLang="ja-JP" dirty="0" smtClean="0">
                <a:latin typeface="メイリオ" pitchFamily="50" charset="-128"/>
                <a:ea typeface="メイリオ" pitchFamily="50" charset="-128"/>
              </a:rPr>
              <a:t>1</a:t>
            </a:r>
            <a:r>
              <a:rPr lang="ja-JP" altLang="en-US" dirty="0" smtClean="0">
                <a:latin typeface="メイリオ" pitchFamily="50" charset="-128"/>
                <a:ea typeface="メイリオ" pitchFamily="50" charset="-128"/>
              </a:rPr>
              <a:t>：最早開始時刻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95536" y="1770112"/>
            <a:ext cx="8208912" cy="4323184"/>
          </a:xfrm>
        </p:spPr>
        <p:txBody>
          <a:bodyPr>
            <a:normAutofit/>
          </a:bodyPr>
          <a:lstStyle/>
          <a:p>
            <a:r>
              <a:rPr lang="ja-JP" altLang="en-US" sz="2800" b="1" dirty="0" smtClean="0">
                <a:solidFill>
                  <a:schemeClr val="tx2"/>
                </a:solidFill>
                <a:latin typeface="メイリオ" pitchFamily="50" charset="-128"/>
                <a:ea typeface="メイリオ" pitchFamily="50" charset="-128"/>
              </a:rPr>
              <a:t>プロジェクト開始点の最早開始時刻は</a:t>
            </a:r>
            <a:r>
              <a:rPr lang="en-US" altLang="ja-JP" sz="2800" b="1" dirty="0" smtClean="0">
                <a:solidFill>
                  <a:schemeClr val="tx2"/>
                </a:solidFill>
                <a:latin typeface="メイリオ" pitchFamily="50" charset="-128"/>
                <a:ea typeface="メイリオ" pitchFamily="50" charset="-128"/>
              </a:rPr>
              <a:t>0</a:t>
            </a:r>
          </a:p>
          <a:p>
            <a:r>
              <a:rPr lang="ja-JP" altLang="en-US" sz="2800" b="1" dirty="0" smtClean="0">
                <a:solidFill>
                  <a:srgbClr val="C00000"/>
                </a:solidFill>
                <a:latin typeface="メイリオ" pitchFamily="50" charset="-128"/>
                <a:ea typeface="メイリオ" pitchFamily="50" charset="-128"/>
              </a:rPr>
              <a:t>プロジェクト完了点の最早開始時刻</a:t>
            </a:r>
            <a:r>
              <a:rPr lang="ja-JP" altLang="en-US" sz="2800" dirty="0" smtClean="0">
                <a:solidFill>
                  <a:schemeClr val="tx2"/>
                </a:solidFill>
                <a:latin typeface="メイリオ" pitchFamily="50" charset="-128"/>
                <a:ea typeface="メイリオ" pitchFamily="50" charset="-128"/>
              </a:rPr>
              <a:t>は</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「そのプロジェクトに続く作業</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打ち上げ？</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」が開始できる最も早い時刻</a:t>
            </a:r>
            <a:endParaRPr lang="en-US" altLang="ja-JP"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つまり，プロジェクトを完了するために必要な</a:t>
            </a:r>
            <a:r>
              <a:rPr lang="ja-JP" altLang="en-US" sz="2800" b="1" dirty="0" smtClean="0">
                <a:solidFill>
                  <a:srgbClr val="C00000"/>
                </a:solidFill>
                <a:latin typeface="メイリオ" pitchFamily="50" charset="-128"/>
                <a:ea typeface="メイリオ" pitchFamily="50" charset="-128"/>
              </a:rPr>
              <a:t>最短所要時間</a:t>
            </a:r>
            <a:endParaRPr lang="en-US" altLang="ja-JP" sz="2800" b="1" dirty="0" smtClean="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計算</a:t>
            </a:r>
            <a:r>
              <a:rPr lang="en-US" altLang="ja-JP" dirty="0" smtClean="0">
                <a:latin typeface="メイリオ" pitchFamily="50" charset="-128"/>
                <a:ea typeface="メイリオ" pitchFamily="50" charset="-128"/>
              </a:rPr>
              <a:t>2</a:t>
            </a:r>
            <a:r>
              <a:rPr lang="ja-JP" altLang="en-US" dirty="0" smtClean="0">
                <a:latin typeface="メイリオ" pitchFamily="50" charset="-128"/>
                <a:ea typeface="メイリオ" pitchFamily="50" charset="-128"/>
              </a:rPr>
              <a:t>：最遅完了時刻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r>
              <a:rPr lang="ja-JP" altLang="en-US" sz="2800" dirty="0" smtClean="0">
                <a:solidFill>
                  <a:schemeClr val="tx2"/>
                </a:solidFill>
                <a:latin typeface="メイリオ" pitchFamily="50" charset="-128"/>
                <a:ea typeface="メイリオ" pitchFamily="50" charset="-128"/>
              </a:rPr>
              <a:t>どれだけさぼれるか？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→プロジェクトの</a:t>
            </a:r>
            <a:r>
              <a:rPr lang="ja-JP" altLang="en-US" sz="2800" b="1" u="sng" dirty="0" smtClean="0">
                <a:solidFill>
                  <a:schemeClr val="tx2"/>
                </a:solidFill>
                <a:latin typeface="メイリオ" pitchFamily="50" charset="-128"/>
                <a:ea typeface="メイリオ" pitchFamily="50" charset="-128"/>
              </a:rPr>
              <a:t>最短所要時間を変えないという条件</a:t>
            </a:r>
            <a:r>
              <a:rPr lang="ja-JP" altLang="en-US" sz="2800" dirty="0" smtClean="0">
                <a:solidFill>
                  <a:schemeClr val="tx2"/>
                </a:solidFill>
                <a:latin typeface="メイリオ" pitchFamily="50" charset="-128"/>
                <a:ea typeface="メイリオ" pitchFamily="50" charset="-128"/>
              </a:rPr>
              <a:t>の下で，その</a:t>
            </a:r>
            <a:r>
              <a:rPr lang="ja-JP" altLang="en-US" sz="2800" b="1" dirty="0" smtClean="0">
                <a:solidFill>
                  <a:schemeClr val="tx2"/>
                </a:solidFill>
                <a:latin typeface="メイリオ" pitchFamily="50" charset="-128"/>
                <a:ea typeface="メイリオ" pitchFamily="50" charset="-128"/>
              </a:rPr>
              <a:t>作業を完了させなければいけない時刻</a:t>
            </a:r>
            <a:r>
              <a:rPr lang="ja-JP" altLang="en-US" sz="2800" dirty="0" smtClean="0">
                <a:solidFill>
                  <a:schemeClr val="tx2"/>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最遅完了時刻</a:t>
            </a:r>
            <a:endParaRPr lang="en-US" altLang="ja-JP" sz="2800" b="1" dirty="0" smtClean="0">
              <a:solidFill>
                <a:srgbClr val="C00000"/>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最遅完了時刻までに作業が終わらないと，プロジェクトの総所要時間が延びる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全ての後続作業の最遅完了時刻がわかれば計算できる！</a:t>
            </a:r>
            <a:endParaRPr lang="en-US" altLang="ja-JP" sz="2800" dirty="0" smtClean="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P.177</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計算</a:t>
            </a:r>
            <a:r>
              <a:rPr lang="en-US" altLang="ja-JP" dirty="0" smtClean="0">
                <a:latin typeface="メイリオ" pitchFamily="50" charset="-128"/>
                <a:ea typeface="メイリオ" pitchFamily="50" charset="-128"/>
              </a:rPr>
              <a:t>2</a:t>
            </a:r>
            <a:r>
              <a:rPr lang="ja-JP" altLang="en-US" dirty="0" smtClean="0">
                <a:latin typeface="メイリオ" pitchFamily="50" charset="-128"/>
                <a:ea typeface="メイリオ" pitchFamily="50" charset="-128"/>
              </a:rPr>
              <a:t>：最遅完了時刻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323528" y="1770112"/>
            <a:ext cx="8496944"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例：作業</a:t>
            </a:r>
            <a:r>
              <a:rPr lang="en-US" altLang="ja-JP" sz="2800" dirty="0" smtClean="0">
                <a:solidFill>
                  <a:schemeClr val="tx2"/>
                </a:solidFill>
                <a:latin typeface="メイリオ" pitchFamily="50" charset="-128"/>
                <a:ea typeface="メイリオ" pitchFamily="50" charset="-128"/>
              </a:rPr>
              <a:t>A</a:t>
            </a:r>
            <a:r>
              <a:rPr lang="ja-JP" altLang="en-US" sz="2800" dirty="0" err="1" smtClean="0">
                <a:solidFill>
                  <a:schemeClr val="tx2"/>
                </a:solidFill>
                <a:latin typeface="メイリオ" pitchFamily="50" charset="-128"/>
                <a:ea typeface="メイリオ" pitchFamily="50" charset="-128"/>
              </a:rPr>
              <a:t>の最遅</a:t>
            </a:r>
            <a:r>
              <a:rPr lang="ja-JP" altLang="en-US" sz="2800" dirty="0" smtClean="0">
                <a:solidFill>
                  <a:schemeClr val="tx2"/>
                </a:solidFill>
                <a:latin typeface="メイリオ" pitchFamily="50" charset="-128"/>
                <a:ea typeface="メイリオ" pitchFamily="50" charset="-128"/>
              </a:rPr>
              <a:t>完了時刻＝作業</a:t>
            </a:r>
            <a:r>
              <a:rPr lang="en-US" altLang="ja-JP" sz="2800" dirty="0" smtClean="0">
                <a:solidFill>
                  <a:schemeClr val="tx2"/>
                </a:solidFill>
                <a:latin typeface="メイリオ" pitchFamily="50" charset="-128"/>
                <a:ea typeface="メイリオ" pitchFamily="50" charset="-128"/>
              </a:rPr>
              <a:t>B</a:t>
            </a:r>
            <a:r>
              <a:rPr lang="ja-JP" altLang="en-US" sz="2800" dirty="0" err="1" smtClean="0">
                <a:solidFill>
                  <a:schemeClr val="tx2"/>
                </a:solidFill>
                <a:latin typeface="メイリオ" pitchFamily="50" charset="-128"/>
                <a:ea typeface="メイリオ" pitchFamily="50" charset="-128"/>
              </a:rPr>
              <a:t>の最遅</a:t>
            </a:r>
            <a:r>
              <a:rPr lang="ja-JP" altLang="en-US" sz="2800" dirty="0" smtClean="0">
                <a:solidFill>
                  <a:schemeClr val="tx2"/>
                </a:solidFill>
                <a:latin typeface="メイリオ" pitchFamily="50" charset="-128"/>
                <a:ea typeface="メイリオ" pitchFamily="50" charset="-128"/>
              </a:rPr>
              <a:t>完了時刻</a:t>
            </a:r>
            <a:endParaRPr lang="en-US" altLang="ja-JP" sz="12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→ノード</a:t>
            </a:r>
            <a:r>
              <a:rPr lang="en-US" altLang="ja-JP" sz="2800" dirty="0" smtClean="0">
                <a:solidFill>
                  <a:schemeClr val="tx2"/>
                </a:solidFill>
                <a:latin typeface="メイリオ" pitchFamily="50" charset="-128"/>
                <a:ea typeface="メイリオ" pitchFamily="50" charset="-128"/>
              </a:rPr>
              <a:t>3</a:t>
            </a:r>
            <a:r>
              <a:rPr lang="ja-JP" altLang="en-US" sz="2800" dirty="0" err="1" smtClean="0">
                <a:solidFill>
                  <a:schemeClr val="tx2"/>
                </a:solidFill>
                <a:latin typeface="メイリオ" pitchFamily="50" charset="-128"/>
                <a:ea typeface="メイリオ" pitchFamily="50" charset="-128"/>
              </a:rPr>
              <a:t>の最遅</a:t>
            </a:r>
            <a:r>
              <a:rPr lang="ja-JP" altLang="en-US" sz="2800" dirty="0" smtClean="0">
                <a:solidFill>
                  <a:schemeClr val="tx2"/>
                </a:solidFill>
                <a:latin typeface="メイリオ" pitchFamily="50" charset="-128"/>
                <a:ea typeface="メイリオ" pitchFamily="50" charset="-128"/>
              </a:rPr>
              <a:t>完了時刻</a:t>
            </a:r>
            <a:r>
              <a:rPr lang="en-US" altLang="ja-JP" sz="2800" dirty="0" smtClean="0">
                <a:solidFill>
                  <a:schemeClr val="tx2"/>
                </a:solidFill>
                <a:latin typeface="メイリオ" pitchFamily="50" charset="-128"/>
                <a:ea typeface="メイリオ" pitchFamily="50" charset="-128"/>
              </a:rPr>
              <a:t>(LF</a:t>
            </a:r>
            <a:r>
              <a:rPr lang="en-US" altLang="ja-JP" sz="2800" baseline="-25000" dirty="0" smtClean="0">
                <a:solidFill>
                  <a:schemeClr val="tx2"/>
                </a:solidFill>
                <a:latin typeface="メイリオ" pitchFamily="50" charset="-128"/>
                <a:ea typeface="メイリオ" pitchFamily="50" charset="-128"/>
              </a:rPr>
              <a:t>3</a:t>
            </a:r>
            <a:r>
              <a:rPr lang="en-US" altLang="ja-JP" sz="2800" dirty="0" smtClean="0">
                <a:solidFill>
                  <a:schemeClr val="tx2"/>
                </a:solidFill>
                <a:latin typeface="メイリオ" pitchFamily="50" charset="-128"/>
                <a:ea typeface="メイリオ" pitchFamily="50" charset="-128"/>
              </a:rPr>
              <a:t>)</a:t>
            </a:r>
          </a:p>
        </p:txBody>
      </p:sp>
      <p:sp>
        <p:nvSpPr>
          <p:cNvPr id="5" name="円/楕円 4"/>
          <p:cNvSpPr/>
          <p:nvPr/>
        </p:nvSpPr>
        <p:spPr>
          <a:xfrm>
            <a:off x="3960440" y="4375557"/>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sp>
        <p:nvSpPr>
          <p:cNvPr id="6" name="円/楕円 5"/>
          <p:cNvSpPr/>
          <p:nvPr/>
        </p:nvSpPr>
        <p:spPr>
          <a:xfrm>
            <a:off x="1907704" y="5167645"/>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1907704" y="3295437"/>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6372200" y="5167645"/>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372200" y="3223429"/>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0" name="直線矢印コネクタ 9"/>
          <p:cNvCxnSpPr>
            <a:stCxn id="7" idx="6"/>
            <a:endCxn id="5" idx="2"/>
          </p:cNvCxnSpPr>
          <p:nvPr/>
        </p:nvCxnSpPr>
        <p:spPr>
          <a:xfrm>
            <a:off x="2627784" y="3655477"/>
            <a:ext cx="1332656" cy="108012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6"/>
            <a:endCxn id="5" idx="2"/>
          </p:cNvCxnSpPr>
          <p:nvPr/>
        </p:nvCxnSpPr>
        <p:spPr>
          <a:xfrm flipV="1">
            <a:off x="2627784" y="4735597"/>
            <a:ext cx="1332656" cy="79208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5" idx="6"/>
            <a:endCxn id="9" idx="2"/>
          </p:cNvCxnSpPr>
          <p:nvPr/>
        </p:nvCxnSpPr>
        <p:spPr>
          <a:xfrm flipV="1">
            <a:off x="4680520" y="3583469"/>
            <a:ext cx="1691680" cy="115212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6"/>
            <a:endCxn id="8" idx="2"/>
          </p:cNvCxnSpPr>
          <p:nvPr/>
        </p:nvCxnSpPr>
        <p:spPr>
          <a:xfrm>
            <a:off x="4680520" y="4735597"/>
            <a:ext cx="1691680" cy="79208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987824" y="3511461"/>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endParaRPr kumimoji="1" lang="ja-JP" altLang="en-US" sz="2400" dirty="0">
              <a:solidFill>
                <a:schemeClr val="tx2"/>
              </a:solidFill>
              <a:latin typeface="メイリオ" pitchFamily="50" charset="-128"/>
              <a:ea typeface="メイリオ" pitchFamily="50" charset="-128"/>
            </a:endParaRPr>
          </a:p>
        </p:txBody>
      </p:sp>
      <p:sp>
        <p:nvSpPr>
          <p:cNvPr id="15" name="テキスト ボックス 14"/>
          <p:cNvSpPr txBox="1"/>
          <p:nvPr/>
        </p:nvSpPr>
        <p:spPr>
          <a:xfrm>
            <a:off x="2987824" y="5239653"/>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B(7</a:t>
            </a:r>
            <a:r>
              <a:rPr kumimoji="1" lang="en-US" altLang="ja-JP" sz="2400" dirty="0" smtClean="0">
                <a:solidFill>
                  <a:schemeClr val="tx2"/>
                </a:solidFill>
                <a:latin typeface="メイリオ" pitchFamily="50" charset="-128"/>
                <a:ea typeface="メイリオ" pitchFamily="50" charset="-128"/>
              </a:rPr>
              <a:t>)</a:t>
            </a:r>
            <a:endParaRPr kumimoji="1" lang="ja-JP" altLang="en-US" sz="2400" dirty="0">
              <a:solidFill>
                <a:schemeClr val="tx2"/>
              </a:solidFill>
              <a:latin typeface="メイリオ" pitchFamily="50" charset="-128"/>
              <a:ea typeface="メイリオ" pitchFamily="50" charset="-128"/>
            </a:endParaRPr>
          </a:p>
        </p:txBody>
      </p:sp>
      <p:sp>
        <p:nvSpPr>
          <p:cNvPr id="16" name="テキスト ボックス 15"/>
          <p:cNvSpPr txBox="1"/>
          <p:nvPr/>
        </p:nvSpPr>
        <p:spPr>
          <a:xfrm>
            <a:off x="5076056" y="3583469"/>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C(8)</a:t>
            </a:r>
            <a:endParaRPr kumimoji="1" lang="ja-JP" altLang="en-US" sz="2400" dirty="0">
              <a:solidFill>
                <a:schemeClr val="tx2"/>
              </a:solidFill>
              <a:latin typeface="メイリオ" pitchFamily="50" charset="-128"/>
              <a:ea typeface="メイリオ" pitchFamily="50" charset="-128"/>
            </a:endParaRPr>
          </a:p>
        </p:txBody>
      </p:sp>
      <p:sp>
        <p:nvSpPr>
          <p:cNvPr id="17" name="テキスト ボックス 16"/>
          <p:cNvSpPr txBox="1"/>
          <p:nvPr/>
        </p:nvSpPr>
        <p:spPr>
          <a:xfrm>
            <a:off x="4860032" y="5157192"/>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D(5)</a:t>
            </a:r>
            <a:endParaRPr kumimoji="1" lang="ja-JP" altLang="en-US" sz="2400" dirty="0">
              <a:solidFill>
                <a:schemeClr val="tx2"/>
              </a:solidFill>
              <a:latin typeface="メイリオ" pitchFamily="50" charset="-128"/>
              <a:ea typeface="メイリオ" pitchFamily="50" charset="-128"/>
            </a:endParaRPr>
          </a:p>
        </p:txBody>
      </p:sp>
      <p:sp>
        <p:nvSpPr>
          <p:cNvPr id="18" name="テキスト ボックス 17"/>
          <p:cNvSpPr txBox="1"/>
          <p:nvPr/>
        </p:nvSpPr>
        <p:spPr>
          <a:xfrm>
            <a:off x="7236296" y="3356992"/>
            <a:ext cx="1440160" cy="461665"/>
          </a:xfrm>
          <a:prstGeom prst="rect">
            <a:avLst/>
          </a:prstGeom>
          <a:noFill/>
          <a:ln w="25400">
            <a:solidFill>
              <a:srgbClr val="C00000"/>
            </a:solidFill>
          </a:ln>
        </p:spPr>
        <p:txBody>
          <a:bodyPr wrap="square" rtlCol="0">
            <a:spAutoFit/>
          </a:bodyPr>
          <a:lstStyle/>
          <a:p>
            <a:r>
              <a:rPr lang="en-US" altLang="ja-JP" sz="2400" dirty="0" smtClean="0">
                <a:solidFill>
                  <a:schemeClr val="tx2"/>
                </a:solidFill>
                <a:latin typeface="メイリオ" pitchFamily="50" charset="-128"/>
                <a:ea typeface="メイリオ" pitchFamily="50" charset="-128"/>
              </a:rPr>
              <a:t>LF</a:t>
            </a:r>
            <a:r>
              <a:rPr kumimoji="1" lang="en-US" altLang="ja-JP" sz="2400" baseline="-25000" dirty="0" smtClean="0">
                <a:solidFill>
                  <a:schemeClr val="tx2"/>
                </a:solidFill>
                <a:latin typeface="メイリオ" pitchFamily="50" charset="-128"/>
                <a:ea typeface="メイリオ" pitchFamily="50" charset="-128"/>
              </a:rPr>
              <a:t>4</a:t>
            </a:r>
            <a:r>
              <a:rPr kumimoji="1"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21</a:t>
            </a:r>
            <a:endParaRPr kumimoji="1" lang="ja-JP" altLang="en-US" sz="2400" dirty="0">
              <a:solidFill>
                <a:schemeClr val="tx2"/>
              </a:solidFill>
              <a:latin typeface="メイリオ" pitchFamily="50" charset="-128"/>
              <a:ea typeface="メイリオ" pitchFamily="50" charset="-128"/>
            </a:endParaRPr>
          </a:p>
        </p:txBody>
      </p:sp>
      <p:sp>
        <p:nvSpPr>
          <p:cNvPr id="19" name="テキスト ボックス 18"/>
          <p:cNvSpPr txBox="1"/>
          <p:nvPr/>
        </p:nvSpPr>
        <p:spPr>
          <a:xfrm>
            <a:off x="7236296" y="5301208"/>
            <a:ext cx="1440160" cy="461665"/>
          </a:xfrm>
          <a:prstGeom prst="rect">
            <a:avLst/>
          </a:prstGeom>
          <a:noFill/>
          <a:ln w="25400">
            <a:solidFill>
              <a:srgbClr val="002060"/>
            </a:solidFill>
          </a:ln>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LF</a:t>
            </a:r>
            <a:r>
              <a:rPr kumimoji="1" lang="en-US" altLang="ja-JP" sz="2400" baseline="-25000" dirty="0" smtClean="0">
                <a:solidFill>
                  <a:schemeClr val="tx2"/>
                </a:solidFill>
                <a:latin typeface="メイリオ" pitchFamily="50" charset="-128"/>
                <a:ea typeface="メイリオ" pitchFamily="50" charset="-128"/>
              </a:rPr>
              <a:t>5</a:t>
            </a:r>
            <a:r>
              <a:rPr kumimoji="1" lang="ja-JP" altLang="en-US" sz="2400" dirty="0" smtClean="0">
                <a:solidFill>
                  <a:schemeClr val="tx2"/>
                </a:solidFill>
                <a:latin typeface="メイリオ" pitchFamily="50" charset="-128"/>
                <a:ea typeface="メイリオ" pitchFamily="50" charset="-128"/>
              </a:rPr>
              <a:t>＝</a:t>
            </a:r>
            <a:r>
              <a:rPr lang="en-US" altLang="ja-JP" sz="2400" dirty="0" smtClean="0">
                <a:solidFill>
                  <a:schemeClr val="tx2"/>
                </a:solidFill>
                <a:latin typeface="メイリオ" pitchFamily="50" charset="-128"/>
                <a:ea typeface="メイリオ" pitchFamily="50" charset="-128"/>
              </a:rPr>
              <a:t>19</a:t>
            </a:r>
            <a:endParaRPr kumimoji="1" lang="ja-JP" altLang="en-US" sz="2400" dirty="0">
              <a:solidFill>
                <a:schemeClr val="tx2"/>
              </a:solidFill>
              <a:latin typeface="メイリオ" pitchFamily="50" charset="-128"/>
              <a:ea typeface="メイリオ" pitchFamily="50" charset="-128"/>
            </a:endParaRPr>
          </a:p>
        </p:txBody>
      </p:sp>
      <p:sp>
        <p:nvSpPr>
          <p:cNvPr id="20" name="円/楕円 19"/>
          <p:cNvSpPr/>
          <p:nvPr/>
        </p:nvSpPr>
        <p:spPr>
          <a:xfrm>
            <a:off x="5004048" y="3501008"/>
            <a:ext cx="1008112" cy="576064"/>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975648" y="2348880"/>
            <a:ext cx="2988840" cy="769441"/>
          </a:xfrm>
          <a:prstGeom prst="rect">
            <a:avLst/>
          </a:prstGeom>
          <a:noFill/>
          <a:ln w="31750">
            <a:solidFill>
              <a:srgbClr val="C00000"/>
            </a:solidFill>
          </a:ln>
        </p:spPr>
        <p:txBody>
          <a:bodyPr wrap="square" rtlCol="0">
            <a:spAutoFit/>
          </a:bodyPr>
          <a:lstStyle/>
          <a:p>
            <a:r>
              <a:rPr kumimoji="1" lang="en-US" altLang="ja-JP" sz="2200" dirty="0" smtClean="0">
                <a:solidFill>
                  <a:schemeClr val="tx2"/>
                </a:solidFill>
                <a:latin typeface="メイリオ" pitchFamily="50" charset="-128"/>
                <a:ea typeface="メイリオ" pitchFamily="50" charset="-128"/>
              </a:rPr>
              <a:t>C</a:t>
            </a:r>
            <a:r>
              <a:rPr kumimoji="1" lang="ja-JP" altLang="en-US" sz="2200" dirty="0" smtClean="0">
                <a:solidFill>
                  <a:schemeClr val="tx2"/>
                </a:solidFill>
                <a:latin typeface="メイリオ" pitchFamily="50" charset="-128"/>
                <a:ea typeface="メイリオ" pitchFamily="50" charset="-128"/>
              </a:rPr>
              <a:t>は</a:t>
            </a:r>
            <a:r>
              <a:rPr kumimoji="1" lang="en-US" altLang="ja-JP" sz="2200" b="1" dirty="0" smtClean="0">
                <a:solidFill>
                  <a:schemeClr val="tx2"/>
                </a:solidFill>
                <a:latin typeface="メイリオ" pitchFamily="50" charset="-128"/>
                <a:ea typeface="メイリオ" pitchFamily="50" charset="-128"/>
              </a:rPr>
              <a:t>13</a:t>
            </a:r>
            <a:r>
              <a:rPr kumimoji="1" lang="ja-JP" altLang="en-US" sz="2200" dirty="0" err="1" smtClean="0">
                <a:solidFill>
                  <a:schemeClr val="tx2"/>
                </a:solidFill>
                <a:latin typeface="メイリオ" pitchFamily="50" charset="-128"/>
                <a:ea typeface="メイリオ" pitchFamily="50" charset="-128"/>
              </a:rPr>
              <a:t>までに</a:t>
            </a:r>
            <a:endParaRPr kumimoji="1" lang="en-US" altLang="ja-JP" sz="2200" dirty="0" smtClean="0">
              <a:solidFill>
                <a:schemeClr val="tx2"/>
              </a:solidFill>
              <a:latin typeface="メイリオ" pitchFamily="50" charset="-128"/>
              <a:ea typeface="メイリオ" pitchFamily="50" charset="-128"/>
            </a:endParaRPr>
          </a:p>
          <a:p>
            <a:r>
              <a:rPr kumimoji="1" lang="ja-JP" altLang="en-US" sz="2200" dirty="0" smtClean="0">
                <a:solidFill>
                  <a:schemeClr val="tx2"/>
                </a:solidFill>
                <a:latin typeface="メイリオ" pitchFamily="50" charset="-128"/>
                <a:ea typeface="メイリオ" pitchFamily="50" charset="-128"/>
              </a:rPr>
              <a:t>始めなけれ</a:t>
            </a:r>
            <a:r>
              <a:rPr lang="ja-JP" altLang="en-US" sz="2200" dirty="0" smtClean="0">
                <a:solidFill>
                  <a:schemeClr val="tx2"/>
                </a:solidFill>
                <a:latin typeface="メイリオ" pitchFamily="50" charset="-128"/>
                <a:ea typeface="メイリオ" pitchFamily="50" charset="-128"/>
              </a:rPr>
              <a:t>ばならない</a:t>
            </a:r>
            <a:endParaRPr kumimoji="1" lang="ja-JP" altLang="en-US" sz="2200" dirty="0">
              <a:solidFill>
                <a:schemeClr val="tx2"/>
              </a:solidFill>
              <a:latin typeface="メイリオ" pitchFamily="50" charset="-128"/>
              <a:ea typeface="メイリオ" pitchFamily="50" charset="-128"/>
            </a:endParaRPr>
          </a:p>
        </p:txBody>
      </p:sp>
      <p:sp>
        <p:nvSpPr>
          <p:cNvPr id="23" name="テキスト ボックス 22"/>
          <p:cNvSpPr txBox="1"/>
          <p:nvPr/>
        </p:nvSpPr>
        <p:spPr>
          <a:xfrm>
            <a:off x="5940152" y="4315743"/>
            <a:ext cx="2987824" cy="769441"/>
          </a:xfrm>
          <a:prstGeom prst="rect">
            <a:avLst/>
          </a:prstGeom>
          <a:noFill/>
          <a:ln w="31750">
            <a:solidFill>
              <a:srgbClr val="002060"/>
            </a:solidFill>
          </a:ln>
        </p:spPr>
        <p:txBody>
          <a:bodyPr wrap="square" rtlCol="0">
            <a:spAutoFit/>
          </a:bodyPr>
          <a:lstStyle/>
          <a:p>
            <a:r>
              <a:rPr kumimoji="1" lang="en-US" altLang="ja-JP" sz="2200" dirty="0" smtClean="0">
                <a:solidFill>
                  <a:schemeClr val="tx2"/>
                </a:solidFill>
                <a:latin typeface="メイリオ" pitchFamily="50" charset="-128"/>
                <a:ea typeface="メイリオ" pitchFamily="50" charset="-128"/>
              </a:rPr>
              <a:t>D</a:t>
            </a:r>
            <a:r>
              <a:rPr kumimoji="1" lang="ja-JP" altLang="en-US" sz="2200" dirty="0" smtClean="0">
                <a:solidFill>
                  <a:schemeClr val="tx2"/>
                </a:solidFill>
                <a:latin typeface="メイリオ" pitchFamily="50" charset="-128"/>
                <a:ea typeface="メイリオ" pitchFamily="50" charset="-128"/>
              </a:rPr>
              <a:t>は</a:t>
            </a:r>
            <a:r>
              <a:rPr kumimoji="1" lang="en-US" altLang="ja-JP" sz="2200" b="1" dirty="0" smtClean="0">
                <a:solidFill>
                  <a:schemeClr val="tx2"/>
                </a:solidFill>
                <a:latin typeface="メイリオ" pitchFamily="50" charset="-128"/>
                <a:ea typeface="メイリオ" pitchFamily="50" charset="-128"/>
              </a:rPr>
              <a:t>14</a:t>
            </a:r>
            <a:r>
              <a:rPr lang="ja-JP" altLang="en-US" sz="2200" dirty="0" err="1" smtClean="0">
                <a:solidFill>
                  <a:schemeClr val="tx2"/>
                </a:solidFill>
                <a:latin typeface="メイリオ" pitchFamily="50" charset="-128"/>
                <a:ea typeface="メイリオ" pitchFamily="50" charset="-128"/>
              </a:rPr>
              <a:t>までに</a:t>
            </a:r>
            <a:endParaRPr lang="en-US" altLang="ja-JP" sz="2200" dirty="0" smtClean="0">
              <a:solidFill>
                <a:schemeClr val="tx2"/>
              </a:solidFill>
              <a:latin typeface="メイリオ" pitchFamily="50" charset="-128"/>
              <a:ea typeface="メイリオ" pitchFamily="50" charset="-128"/>
            </a:endParaRPr>
          </a:p>
          <a:p>
            <a:r>
              <a:rPr lang="ja-JP" altLang="en-US" sz="2200" dirty="0" smtClean="0">
                <a:solidFill>
                  <a:schemeClr val="tx2"/>
                </a:solidFill>
                <a:latin typeface="メイリオ" pitchFamily="50" charset="-128"/>
                <a:ea typeface="メイリオ" pitchFamily="50" charset="-128"/>
              </a:rPr>
              <a:t>始めなければならない</a:t>
            </a:r>
            <a:endParaRPr kumimoji="1" lang="ja-JP" altLang="en-US" sz="2200" dirty="0">
              <a:solidFill>
                <a:schemeClr val="tx2"/>
              </a:solidFill>
              <a:latin typeface="メイリオ" pitchFamily="50" charset="-128"/>
              <a:ea typeface="メイリオ" pitchFamily="50" charset="-128"/>
            </a:endParaRPr>
          </a:p>
        </p:txBody>
      </p:sp>
      <p:sp>
        <p:nvSpPr>
          <p:cNvPr id="24" name="テキスト ボックス 23"/>
          <p:cNvSpPr txBox="1"/>
          <p:nvPr/>
        </p:nvSpPr>
        <p:spPr>
          <a:xfrm>
            <a:off x="288032" y="4005064"/>
            <a:ext cx="2195736" cy="1107996"/>
          </a:xfrm>
          <a:prstGeom prst="rect">
            <a:avLst/>
          </a:prstGeom>
          <a:noFill/>
          <a:ln w="31750">
            <a:solidFill>
              <a:srgbClr val="C00000"/>
            </a:solidFill>
          </a:ln>
        </p:spPr>
        <p:txBody>
          <a:bodyPr wrap="square" rtlCol="0">
            <a:spAutoFit/>
          </a:bodyPr>
          <a:lstStyle/>
          <a:p>
            <a:r>
              <a:rPr kumimoji="1" lang="en-US" altLang="ja-JP" sz="2200" b="1" dirty="0" smtClean="0">
                <a:solidFill>
                  <a:schemeClr val="tx2"/>
                </a:solidFill>
                <a:latin typeface="メイリオ" pitchFamily="50" charset="-128"/>
                <a:ea typeface="メイリオ" pitchFamily="50" charset="-128"/>
              </a:rPr>
              <a:t>A,B</a:t>
            </a:r>
            <a:r>
              <a:rPr kumimoji="1" lang="ja-JP" altLang="en-US" sz="2200" b="1" dirty="0" smtClean="0">
                <a:solidFill>
                  <a:schemeClr val="tx2"/>
                </a:solidFill>
                <a:latin typeface="メイリオ" pitchFamily="50" charset="-128"/>
                <a:ea typeface="メイリオ" pitchFamily="50" charset="-128"/>
              </a:rPr>
              <a:t>は</a:t>
            </a:r>
            <a:r>
              <a:rPr kumimoji="1" lang="en-US" altLang="ja-JP" sz="2200" b="1" dirty="0" smtClean="0">
                <a:solidFill>
                  <a:schemeClr val="tx2"/>
                </a:solidFill>
                <a:latin typeface="メイリオ" pitchFamily="50" charset="-128"/>
                <a:ea typeface="メイリオ" pitchFamily="50" charset="-128"/>
              </a:rPr>
              <a:t>13</a:t>
            </a:r>
            <a:r>
              <a:rPr kumimoji="1" lang="ja-JP" altLang="en-US" sz="2200" b="1" dirty="0" err="1" smtClean="0">
                <a:solidFill>
                  <a:schemeClr val="tx2"/>
                </a:solidFill>
                <a:latin typeface="メイリオ" pitchFamily="50" charset="-128"/>
                <a:ea typeface="メイリオ" pitchFamily="50" charset="-128"/>
              </a:rPr>
              <a:t>までに完</a:t>
            </a:r>
            <a:r>
              <a:rPr kumimoji="1" lang="ja-JP" altLang="en-US" sz="2200" b="1" dirty="0" smtClean="0">
                <a:solidFill>
                  <a:schemeClr val="tx2"/>
                </a:solidFill>
                <a:latin typeface="メイリオ" pitchFamily="50" charset="-128"/>
                <a:ea typeface="メイリオ" pitchFamily="50" charset="-128"/>
              </a:rPr>
              <a:t>了していなければならない</a:t>
            </a:r>
            <a:endParaRPr kumimoji="1" lang="ja-JP" altLang="en-US" sz="2200" b="1" dirty="0">
              <a:solidFill>
                <a:schemeClr val="tx2"/>
              </a:solidFill>
              <a:latin typeface="メイリオ" pitchFamily="50" charset="-128"/>
              <a:ea typeface="メイリオ" pitchFamily="50" charset="-128"/>
            </a:endParaRPr>
          </a:p>
        </p:txBody>
      </p:sp>
      <p:sp>
        <p:nvSpPr>
          <p:cNvPr id="25" name="テキスト ボックス 24"/>
          <p:cNvSpPr txBox="1"/>
          <p:nvPr/>
        </p:nvSpPr>
        <p:spPr>
          <a:xfrm>
            <a:off x="1691680" y="6237312"/>
            <a:ext cx="5832648" cy="523220"/>
          </a:xfrm>
          <a:prstGeom prst="rect">
            <a:avLst/>
          </a:prstGeom>
          <a:noFill/>
          <a:ln w="25400">
            <a:solidFill>
              <a:srgbClr val="C00000"/>
            </a:solidFill>
          </a:ln>
        </p:spPr>
        <p:txBody>
          <a:bodyPr wrap="square" rtlCol="0">
            <a:spAutoFit/>
          </a:bodyPr>
          <a:lstStyle/>
          <a:p>
            <a:pPr algn="ctr"/>
            <a:r>
              <a:rPr kumimoji="1" lang="en-US" altLang="ja-JP" sz="2800" b="1" dirty="0" smtClean="0">
                <a:solidFill>
                  <a:schemeClr val="tx2"/>
                </a:solidFill>
                <a:latin typeface="メイリオ" pitchFamily="50" charset="-128"/>
                <a:ea typeface="メイリオ" pitchFamily="50" charset="-128"/>
              </a:rPr>
              <a:t>LF</a:t>
            </a:r>
            <a:r>
              <a:rPr kumimoji="1" lang="en-US" altLang="ja-JP" sz="2800" b="1" baseline="-25000" dirty="0" smtClean="0">
                <a:solidFill>
                  <a:schemeClr val="tx2"/>
                </a:solidFill>
                <a:latin typeface="メイリオ" pitchFamily="50" charset="-128"/>
                <a:ea typeface="メイリオ" pitchFamily="50" charset="-128"/>
              </a:rPr>
              <a:t>3</a:t>
            </a:r>
            <a:r>
              <a:rPr kumimoji="1" lang="ja-JP" altLang="en-US" sz="2800" b="1" dirty="0" smtClean="0">
                <a:solidFill>
                  <a:schemeClr val="tx2"/>
                </a:solidFill>
                <a:latin typeface="メイリオ" pitchFamily="50" charset="-128"/>
                <a:ea typeface="メイリオ" pitchFamily="50" charset="-128"/>
              </a:rPr>
              <a:t>＝</a:t>
            </a:r>
            <a:r>
              <a:rPr kumimoji="1" lang="en-US" altLang="ja-JP" sz="2800" b="1" dirty="0" smtClean="0">
                <a:solidFill>
                  <a:schemeClr val="tx2"/>
                </a:solidFill>
                <a:latin typeface="メイリオ" pitchFamily="50" charset="-128"/>
                <a:ea typeface="メイリオ" pitchFamily="50" charset="-128"/>
              </a:rPr>
              <a:t>min{21-8, 19-5}=13</a:t>
            </a:r>
            <a:endParaRPr kumimoji="1" lang="ja-JP" altLang="en-US" sz="2800" b="1" dirty="0">
              <a:solidFill>
                <a:schemeClr val="tx2"/>
              </a:solidFill>
              <a:latin typeface="メイリオ" pitchFamily="50" charset="-128"/>
              <a:ea typeface="メイリオ" pitchFamily="50" charset="-128"/>
            </a:endParaRPr>
          </a:p>
        </p:txBody>
      </p:sp>
      <p:sp>
        <p:nvSpPr>
          <p:cNvPr id="26" name="円/楕円 25"/>
          <p:cNvSpPr/>
          <p:nvPr/>
        </p:nvSpPr>
        <p:spPr>
          <a:xfrm>
            <a:off x="4788024" y="5085184"/>
            <a:ext cx="1008112" cy="576064"/>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p:cNvCxnSpPr/>
          <p:nvPr/>
        </p:nvCxnSpPr>
        <p:spPr>
          <a:xfrm flipH="1" flipV="1">
            <a:off x="5580112" y="5517232"/>
            <a:ext cx="1728192" cy="144016"/>
          </a:xfrm>
          <a:prstGeom prst="straightConnector1">
            <a:avLst/>
          </a:prstGeom>
          <a:ln w="127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5868144" y="3717032"/>
            <a:ext cx="1512168" cy="72008"/>
          </a:xfrm>
          <a:prstGeom prst="straightConnector1">
            <a:avLst/>
          </a:prstGeom>
          <a:ln w="127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dissolve">
                                      <p:cBhvr>
                                        <p:cTn id="10" dur="500"/>
                                        <p:tgtEl>
                                          <p:spTgt spid="20"/>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dissolve">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dissolve">
                                      <p:cBhvr>
                                        <p:cTn id="19" dur="500"/>
                                        <p:tgtEl>
                                          <p:spTgt spid="2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childTnLst>
                          </p:cTn>
                        </p:par>
                        <p:par>
                          <p:cTn id="23" fill="hold">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dissolve">
                                      <p:cBhvr>
                                        <p:cTn id="26" dur="50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dissolve">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dissolve">
                                      <p:cBhvr>
                                        <p:cTn id="3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3" grpId="0" animBg="1"/>
      <p:bldP spid="24" grpId="0" animBg="1"/>
      <p:bldP spid="25"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日程計画とは？</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96544"/>
          </a:xfrm>
        </p:spPr>
        <p:txBody>
          <a:bodyPr>
            <a:normAutofit/>
          </a:bodyPr>
          <a:lstStyle/>
          <a:p>
            <a:pPr>
              <a:buNone/>
            </a:pPr>
            <a:r>
              <a:rPr lang="ja-JP" altLang="en-US" sz="2800" b="1" dirty="0" smtClean="0">
                <a:solidFill>
                  <a:srgbClr val="C00000"/>
                </a:solidFill>
                <a:latin typeface="メイリオ" pitchFamily="50" charset="-128"/>
                <a:ea typeface="メイリオ" pitchFamily="50" charset="-128"/>
              </a:rPr>
              <a:t>日程管理</a:t>
            </a:r>
            <a:r>
              <a:rPr lang="ja-JP" altLang="en-US" sz="2800" dirty="0" smtClean="0">
                <a:solidFill>
                  <a:schemeClr val="tx2"/>
                </a:solidFill>
                <a:latin typeface="メイリオ" pitchFamily="50" charset="-128"/>
                <a:ea typeface="メイリオ" pitchFamily="50" charset="-128"/>
              </a:rPr>
              <a:t>＝計画通り進むように</a:t>
            </a:r>
            <a:r>
              <a:rPr lang="ja-JP" altLang="en-US" sz="2800" b="1" dirty="0" smtClean="0">
                <a:solidFill>
                  <a:srgbClr val="C00000"/>
                </a:solidFill>
                <a:latin typeface="メイリオ" pitchFamily="50" charset="-128"/>
                <a:ea typeface="メイリオ" pitchFamily="50" charset="-128"/>
              </a:rPr>
              <a:t>監視</a:t>
            </a:r>
            <a:r>
              <a:rPr lang="ja-JP" altLang="en-US" sz="2800" dirty="0" smtClean="0">
                <a:solidFill>
                  <a:schemeClr val="tx2"/>
                </a:solidFill>
                <a:latin typeface="メイリオ" pitchFamily="50" charset="-128"/>
                <a:ea typeface="メイリオ" pitchFamily="50" charset="-128"/>
              </a:rPr>
              <a:t>すること！</a:t>
            </a:r>
          </a:p>
          <a:p>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仮想</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早稲田ヒルズの場合</a:t>
            </a:r>
            <a:endParaRPr lang="en-US" altLang="ja-JP" sz="2800" dirty="0" smtClean="0">
              <a:solidFill>
                <a:schemeClr val="tx2"/>
              </a:solidFill>
              <a:latin typeface="メイリオ" pitchFamily="50" charset="-128"/>
              <a:ea typeface="メイリオ" pitchFamily="50" charset="-128"/>
            </a:endParaRPr>
          </a:p>
          <a:p>
            <a:pPr>
              <a:buNone/>
            </a:pPr>
            <a:r>
              <a:rPr kumimoji="1" lang="ja-JP" altLang="en-US" sz="2800" dirty="0" smtClean="0">
                <a:solidFill>
                  <a:schemeClr val="tx2"/>
                </a:solidFill>
                <a:latin typeface="メイリオ" pitchFamily="50" charset="-128"/>
                <a:ea typeface="メイリオ" pitchFamily="50" charset="-128"/>
              </a:rPr>
              <a:t>　</a:t>
            </a:r>
            <a:r>
              <a:rPr lang="ja-JP" altLang="en-US" sz="2800" dirty="0" smtClean="0">
                <a:solidFill>
                  <a:schemeClr val="tx2"/>
                </a:solidFill>
                <a:latin typeface="メイリオ" pitchFamily="50" charset="-128"/>
                <a:ea typeface="メイリオ" pitchFamily="50" charset="-128"/>
              </a:rPr>
              <a:t>→今日建設予定部分の鉄骨が届いてない！</a:t>
            </a:r>
            <a:endParaRPr lang="en-US" altLang="ja-JP" sz="2800" dirty="0" smtClean="0">
              <a:solidFill>
                <a:schemeClr val="tx2"/>
              </a:solidFill>
              <a:latin typeface="メイリオ" pitchFamily="50" charset="-128"/>
              <a:ea typeface="メイリオ" pitchFamily="50" charset="-128"/>
            </a:endParaRPr>
          </a:p>
          <a:p>
            <a:r>
              <a:rPr kumimoji="1" lang="ja-JP" altLang="en-US" dirty="0" smtClean="0">
                <a:solidFill>
                  <a:schemeClr val="tx2"/>
                </a:solidFill>
                <a:latin typeface="メイリオ" pitchFamily="50" charset="-128"/>
                <a:ea typeface="メイリオ" pitchFamily="50" charset="-128"/>
              </a:rPr>
              <a:t>新規出店コンビニの場合</a:t>
            </a:r>
            <a:endParaRPr kumimoji="1" lang="en-US" altLang="ja-JP" dirty="0" smtClean="0">
              <a:solidFill>
                <a:schemeClr val="tx2"/>
              </a:solidFill>
              <a:latin typeface="メイリオ" pitchFamily="50" charset="-128"/>
              <a:ea typeface="メイリオ" pitchFamily="50" charset="-128"/>
            </a:endParaRPr>
          </a:p>
          <a:p>
            <a:pPr>
              <a:buNone/>
            </a:pPr>
            <a:r>
              <a:rPr kumimoji="1" lang="ja-JP" altLang="en-US" dirty="0" smtClean="0">
                <a:solidFill>
                  <a:schemeClr val="tx2"/>
                </a:solidFill>
                <a:latin typeface="メイリオ" pitchFamily="50" charset="-128"/>
                <a:ea typeface="メイリオ" pitchFamily="50" charset="-128"/>
              </a:rPr>
              <a:t>　→内装業者が来ているのに，陳列棚がない！</a:t>
            </a:r>
            <a:endParaRPr kumimoji="1"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期末試験</a:t>
            </a:r>
            <a:r>
              <a:rPr lang="ja-JP" altLang="en-US" smtClean="0">
                <a:solidFill>
                  <a:schemeClr val="tx2"/>
                </a:solidFill>
                <a:latin typeface="メイリオ" pitchFamily="50" charset="-128"/>
                <a:ea typeface="メイリオ" pitchFamily="50" charset="-128"/>
              </a:rPr>
              <a:t>で</a:t>
            </a:r>
            <a:r>
              <a:rPr lang="en-US" altLang="ja-JP" smtClean="0">
                <a:solidFill>
                  <a:schemeClr val="tx2"/>
                </a:solidFill>
                <a:latin typeface="メイリオ" pitchFamily="50" charset="-128"/>
                <a:ea typeface="メイリオ" pitchFamily="50" charset="-128"/>
              </a:rPr>
              <a:t>Good</a:t>
            </a:r>
            <a:r>
              <a:rPr lang="ja-JP" altLang="en-US" smtClean="0">
                <a:solidFill>
                  <a:schemeClr val="tx2"/>
                </a:solidFill>
                <a:latin typeface="メイリオ" pitchFamily="50" charset="-128"/>
                <a:ea typeface="メイリオ" pitchFamily="50" charset="-128"/>
              </a:rPr>
              <a:t>評価</a:t>
            </a:r>
            <a:endParaRPr lang="en-US" altLang="ja-JP" dirty="0" smtClean="0">
              <a:solidFill>
                <a:schemeClr val="tx2"/>
              </a:solidFill>
              <a:latin typeface="メイリオ" pitchFamily="50" charset="-128"/>
              <a:ea typeface="メイリオ" pitchFamily="50" charset="-128"/>
            </a:endParaRPr>
          </a:p>
          <a:p>
            <a:pPr>
              <a:buNone/>
            </a:pPr>
            <a:r>
              <a:rPr kumimoji="1" lang="ja-JP" altLang="en-US" dirty="0" smtClean="0">
                <a:solidFill>
                  <a:schemeClr val="tx2"/>
                </a:solidFill>
                <a:latin typeface="メイリオ" pitchFamily="50" charset="-128"/>
                <a:ea typeface="メイリオ" pitchFamily="50" charset="-128"/>
              </a:rPr>
              <a:t>　→そもそも，全く勉強できていない</a:t>
            </a:r>
            <a:r>
              <a:rPr kumimoji="1" lang="en-US" altLang="ja-JP" dirty="0" smtClean="0">
                <a:solidFill>
                  <a:schemeClr val="tx2"/>
                </a:solidFill>
                <a:latin typeface="メイリオ" pitchFamily="50" charset="-128"/>
                <a:ea typeface="メイリオ" pitchFamily="50" charset="-128"/>
              </a:rPr>
              <a:t>…</a:t>
            </a:r>
          </a:p>
        </p:txBody>
      </p:sp>
      <p:sp>
        <p:nvSpPr>
          <p:cNvPr id="4" name="正方形/長方形 3"/>
          <p:cNvSpPr/>
          <p:nvPr/>
        </p:nvSpPr>
        <p:spPr>
          <a:xfrm>
            <a:off x="532425" y="5571237"/>
            <a:ext cx="8072023" cy="954107"/>
          </a:xfrm>
          <a:prstGeom prst="rect">
            <a:avLst/>
          </a:prstGeom>
          <a:ln w="31750">
            <a:solidFill>
              <a:srgbClr val="C00000"/>
            </a:solidFill>
          </a:ln>
        </p:spPr>
        <p:txBody>
          <a:bodyPr wrap="square">
            <a:spAutoFit/>
          </a:bodyPr>
          <a:lstStyle/>
          <a:p>
            <a:r>
              <a:rPr lang="ja-JP" altLang="en-US" sz="2800" dirty="0" smtClean="0">
                <a:solidFill>
                  <a:schemeClr val="tx2"/>
                </a:solidFill>
                <a:latin typeface="メイリオ" pitchFamily="50" charset="-128"/>
                <a:ea typeface="メイリオ" pitchFamily="50" charset="-128"/>
              </a:rPr>
              <a:t>納期</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終了日時</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までに</a:t>
            </a:r>
            <a:r>
              <a:rPr lang="ja-JP" altLang="en-US" sz="2800" dirty="0" smtClean="0">
                <a:solidFill>
                  <a:schemeClr val="tx2"/>
                </a:solidFill>
                <a:latin typeface="メイリオ" pitchFamily="50" charset="-128"/>
                <a:ea typeface="メイリオ" pitchFamily="50" charset="-128"/>
              </a:rPr>
              <a:t>プロジェクトを完成させるためには，きちんと監視が必要！</a:t>
            </a:r>
            <a:endParaRPr lang="ja-JP" altLang="en-US" dirty="0">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en-US" altLang="ja-JP" dirty="0" smtClean="0">
                <a:latin typeface="メイリオ" pitchFamily="50" charset="-128"/>
                <a:ea typeface="メイリオ" pitchFamily="50" charset="-128"/>
              </a:rPr>
              <a:t>PERT</a:t>
            </a:r>
            <a:r>
              <a:rPr lang="ja-JP" altLang="en-US" dirty="0" smtClean="0">
                <a:latin typeface="メイリオ" pitchFamily="50" charset="-128"/>
                <a:ea typeface="メイリオ" pitchFamily="50" charset="-128"/>
              </a:rPr>
              <a:t>計算</a:t>
            </a:r>
            <a:r>
              <a:rPr lang="en-US" altLang="ja-JP" dirty="0" smtClean="0">
                <a:latin typeface="メイリオ" pitchFamily="50" charset="-128"/>
                <a:ea typeface="メイリオ" pitchFamily="50" charset="-128"/>
              </a:rPr>
              <a:t>2</a:t>
            </a:r>
            <a:r>
              <a:rPr lang="ja-JP" altLang="en-US" dirty="0" smtClean="0">
                <a:latin typeface="メイリオ" pitchFamily="50" charset="-128"/>
                <a:ea typeface="メイリオ" pitchFamily="50" charset="-128"/>
              </a:rPr>
              <a:t>：最遅完了時刻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b="1" dirty="0" smtClean="0">
                <a:solidFill>
                  <a:srgbClr val="C00000"/>
                </a:solidFill>
                <a:latin typeface="メイリオ" pitchFamily="50" charset="-128"/>
                <a:ea typeface="メイリオ" pitchFamily="50" charset="-128"/>
              </a:rPr>
              <a:t>プロジェクト完了点ノードの最遅完了時刻をそのノートの最早開始時刻とする</a:t>
            </a:r>
            <a:endParaRPr lang="en-US" altLang="ja-JP" sz="2800" b="1" dirty="0" smtClean="0">
              <a:solidFill>
                <a:srgbClr val="C00000"/>
              </a:solidFill>
              <a:latin typeface="メイリオ" pitchFamily="50" charset="-128"/>
              <a:ea typeface="メイリオ" pitchFamily="50" charset="-128"/>
            </a:endParaRPr>
          </a:p>
          <a:p>
            <a:r>
              <a:rPr lang="ja-JP" altLang="en-US" sz="2800" b="1" dirty="0" smtClean="0">
                <a:solidFill>
                  <a:schemeClr val="tx2"/>
                </a:solidFill>
                <a:latin typeface="メイリオ" pitchFamily="50" charset="-128"/>
                <a:ea typeface="メイリオ" pitchFamily="50" charset="-128"/>
              </a:rPr>
              <a:t>プロジェクト開始点の最遅完了時刻は</a:t>
            </a:r>
            <a:r>
              <a:rPr lang="en-US" altLang="ja-JP" sz="2800" b="1" dirty="0" smtClean="0">
                <a:solidFill>
                  <a:schemeClr val="tx2"/>
                </a:solidFill>
                <a:latin typeface="メイリオ" pitchFamily="50" charset="-128"/>
                <a:ea typeface="メイリオ" pitchFamily="50" charset="-128"/>
              </a:rPr>
              <a:t>0</a:t>
            </a:r>
            <a:r>
              <a:rPr lang="ja-JP" altLang="en-US" sz="2800" b="1" dirty="0" smtClean="0">
                <a:solidFill>
                  <a:schemeClr val="tx2"/>
                </a:solidFill>
                <a:latin typeface="メイリオ" pitchFamily="50" charset="-128"/>
                <a:ea typeface="メイリオ" pitchFamily="50" charset="-128"/>
              </a:rPr>
              <a:t>になるはず</a:t>
            </a:r>
            <a:endParaRPr lang="en-US" altLang="ja-JP" sz="2800" b="1"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プロジェクト開始点の最遅完了時刻</a:t>
            </a:r>
            <a:endParaRPr lang="en-US" altLang="ja-JP" dirty="0" smtClean="0">
              <a:solidFill>
                <a:schemeClr val="tx2"/>
              </a:solidFill>
              <a:latin typeface="メイリオ" pitchFamily="50" charset="-128"/>
              <a:ea typeface="メイリオ" pitchFamily="50" charset="-128"/>
            </a:endParaRPr>
          </a:p>
          <a:p>
            <a:pPr lvl="1">
              <a:buNone/>
            </a:pPr>
            <a:r>
              <a:rPr lang="ja-JP" altLang="en-US" dirty="0" smtClean="0">
                <a:solidFill>
                  <a:schemeClr val="tx2"/>
                </a:solidFill>
                <a:latin typeface="メイリオ" pitchFamily="50" charset="-128"/>
                <a:ea typeface="メイリオ" pitchFamily="50" charset="-128"/>
              </a:rPr>
              <a:t>　＝プロジェクトを開始できる時刻＝</a:t>
            </a:r>
            <a:r>
              <a:rPr lang="en-US" altLang="ja-JP" dirty="0" smtClean="0">
                <a:solidFill>
                  <a:schemeClr val="tx2"/>
                </a:solidFill>
                <a:latin typeface="メイリオ" pitchFamily="50" charset="-128"/>
                <a:ea typeface="メイリオ" pitchFamily="50" charset="-128"/>
              </a:rPr>
              <a:t>0</a:t>
            </a:r>
          </a:p>
          <a:p>
            <a:pPr lvl="1"/>
            <a:r>
              <a:rPr lang="en-US" altLang="ja-JP" dirty="0" smtClean="0">
                <a:solidFill>
                  <a:schemeClr val="tx2"/>
                </a:solidFill>
                <a:latin typeface="メイリオ" pitchFamily="50" charset="-128"/>
                <a:ea typeface="メイリオ" pitchFamily="50" charset="-128"/>
              </a:rPr>
              <a:t>0</a:t>
            </a:r>
            <a:r>
              <a:rPr lang="ja-JP" altLang="en-US" dirty="0" smtClean="0">
                <a:solidFill>
                  <a:schemeClr val="tx2"/>
                </a:solidFill>
                <a:latin typeface="メイリオ" pitchFamily="50" charset="-128"/>
                <a:ea typeface="メイリオ" pitchFamily="50" charset="-128"/>
              </a:rPr>
              <a:t>になっていなければ，プロジェクトの所要時間が短縮できる！</a:t>
            </a:r>
            <a:endParaRPr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最早開始時刻と最遅完了時刻</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最早開始時刻：それ以降であればいつでも後続の作業を開始できる</a:t>
            </a:r>
            <a:endParaRPr lang="en-US" altLang="ja-JP" sz="2800" dirty="0" smtClean="0">
              <a:solidFill>
                <a:schemeClr val="tx2"/>
              </a:solidFill>
              <a:latin typeface="メイリオ" pitchFamily="50" charset="-128"/>
              <a:ea typeface="メイリオ" pitchFamily="50" charset="-128"/>
            </a:endParaRPr>
          </a:p>
          <a:p>
            <a:pPr>
              <a:buNone/>
            </a:pPr>
            <a:r>
              <a:rPr lang="ja-JP" altLang="en-US" sz="2600" dirty="0" smtClean="0">
                <a:solidFill>
                  <a:schemeClr val="tx2"/>
                </a:solidFill>
                <a:latin typeface="メイリオ" pitchFamily="50" charset="-128"/>
                <a:ea typeface="メイリオ" pitchFamily="50" charset="-128"/>
              </a:rPr>
              <a:t>　　→しかしいつまでも開始を延ばすわけにはいかない</a:t>
            </a:r>
            <a:endParaRPr lang="en-US" altLang="ja-JP" sz="26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最遅完了時刻：その時刻に開始しないとプロジェクトが予定通り完了しない作業がある</a:t>
            </a:r>
            <a:endParaRPr lang="en-US" altLang="ja-JP" sz="2800" dirty="0" smtClean="0">
              <a:solidFill>
                <a:schemeClr val="tx2"/>
              </a:solidFill>
              <a:latin typeface="メイリオ" pitchFamily="50" charset="-128"/>
              <a:ea typeface="メイリオ" pitchFamily="50" charset="-128"/>
            </a:endParaRPr>
          </a:p>
        </p:txBody>
      </p:sp>
      <p:sp>
        <p:nvSpPr>
          <p:cNvPr id="5" name="テキスト ボックス 4"/>
          <p:cNvSpPr txBox="1"/>
          <p:nvPr/>
        </p:nvSpPr>
        <p:spPr>
          <a:xfrm>
            <a:off x="2123728" y="4491117"/>
            <a:ext cx="4968552" cy="954107"/>
          </a:xfrm>
          <a:prstGeom prst="rect">
            <a:avLst/>
          </a:prstGeom>
          <a:noFill/>
          <a:ln w="25400">
            <a:solidFill>
              <a:srgbClr val="C00000"/>
            </a:solidFill>
          </a:ln>
        </p:spPr>
        <p:txBody>
          <a:bodyPr wrap="square" rtlCol="0">
            <a:spAutoFit/>
          </a:bodyPr>
          <a:lstStyle/>
          <a:p>
            <a:pPr algn="ctr"/>
            <a:r>
              <a:rPr lang="ja-JP" altLang="en-US" sz="2800" b="1" dirty="0" smtClean="0">
                <a:solidFill>
                  <a:schemeClr val="tx2"/>
                </a:solidFill>
                <a:latin typeface="メイリオ" pitchFamily="50" charset="-128"/>
                <a:ea typeface="メイリオ" pitchFamily="50" charset="-128"/>
              </a:rPr>
              <a:t>ノードごとに</a:t>
            </a:r>
            <a:endParaRPr lang="en-US" altLang="ja-JP" sz="2800" b="1" dirty="0" smtClean="0">
              <a:solidFill>
                <a:schemeClr val="tx2"/>
              </a:solidFill>
              <a:latin typeface="メイリオ" pitchFamily="50" charset="-128"/>
              <a:ea typeface="メイリオ" pitchFamily="50" charset="-128"/>
            </a:endParaRPr>
          </a:p>
          <a:p>
            <a:pPr algn="ctr"/>
            <a:r>
              <a:rPr kumimoji="1" lang="ja-JP" altLang="en-US" sz="2800" b="1" dirty="0" smtClean="0">
                <a:solidFill>
                  <a:schemeClr val="tx2"/>
                </a:solidFill>
                <a:latin typeface="メイリオ" pitchFamily="50" charset="-128"/>
                <a:ea typeface="メイリオ" pitchFamily="50" charset="-128"/>
              </a:rPr>
              <a:t>最早開始時刻≦最遅完了時刻</a:t>
            </a:r>
            <a:endParaRPr kumimoji="1" lang="ja-JP" altLang="en-US" sz="28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0"/>
            <a:ext cx="8964488" cy="990600"/>
          </a:xfrm>
        </p:spPr>
        <p:txBody>
          <a:bodyPr>
            <a:noAutofit/>
          </a:bodyPr>
          <a:lstStyle/>
          <a:p>
            <a:r>
              <a:rPr lang="ja-JP" altLang="en-US" sz="3600" dirty="0" smtClean="0">
                <a:latin typeface="メイリオ" pitchFamily="50" charset="-128"/>
                <a:ea typeface="メイリオ" pitchFamily="50" charset="-128"/>
              </a:rPr>
              <a:t>「</a:t>
            </a:r>
            <a:r>
              <a:rPr lang="ja-JP" altLang="en-US" sz="3600" b="1" dirty="0" smtClean="0">
                <a:solidFill>
                  <a:srgbClr val="C00000"/>
                </a:solidFill>
                <a:latin typeface="メイリオ" pitchFamily="50" charset="-128"/>
                <a:ea typeface="メイリオ" pitchFamily="50" charset="-128"/>
              </a:rPr>
              <a:t>ノードの</a:t>
            </a:r>
            <a:r>
              <a:rPr lang="ja-JP" altLang="en-US" sz="3600" dirty="0" smtClean="0">
                <a:latin typeface="メイリオ" pitchFamily="50" charset="-128"/>
                <a:ea typeface="メイリオ" pitchFamily="50" charset="-128"/>
              </a:rPr>
              <a:t>」最早開始時刻と最遅完了時刻</a:t>
            </a:r>
            <a:endParaRPr kumimoji="1" lang="ja-JP" altLang="en-US" sz="3600"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あるノードを始点とする全ての作業の最早開始時刻は同じ</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あるノードを終点とする全ての作業の最遅完了時刻は同じ</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アローダイアグラムがある場合は，「ノードの」最早開始時刻と最遅完了時刻を計算すればよい！</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計算用のチャート</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最早開始時刻，最遅完了時刻の計算例題</a:t>
            </a:r>
            <a:endParaRPr lang="en-US" altLang="ja-JP" sz="2800" dirty="0" smtClean="0">
              <a:solidFill>
                <a:schemeClr val="tx2"/>
              </a:solidFill>
              <a:latin typeface="メイリオ" pitchFamily="50" charset="-128"/>
              <a:ea typeface="メイリオ" pitchFamily="50" charset="-128"/>
            </a:endParaRPr>
          </a:p>
        </p:txBody>
      </p:sp>
      <p:sp>
        <p:nvSpPr>
          <p:cNvPr id="5" name="円/楕円 4"/>
          <p:cNvSpPr/>
          <p:nvPr/>
        </p:nvSpPr>
        <p:spPr>
          <a:xfrm>
            <a:off x="4644008"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6" name="直線矢印コネクタ 5"/>
          <p:cNvCxnSpPr>
            <a:stCxn id="8" idx="6"/>
            <a:endCxn id="7" idx="2"/>
          </p:cNvCxnSpPr>
          <p:nvPr/>
        </p:nvCxnSpPr>
        <p:spPr>
          <a:xfrm flipV="1">
            <a:off x="2483768" y="3212976"/>
            <a:ext cx="1080120" cy="1368152"/>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3563888" y="285293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1763688" y="422108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516216" y="371703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4" name="直線矢印コネクタ 13"/>
          <p:cNvCxnSpPr>
            <a:stCxn id="8" idx="6"/>
            <a:endCxn id="5" idx="2"/>
          </p:cNvCxnSpPr>
          <p:nvPr/>
        </p:nvCxnSpPr>
        <p:spPr>
          <a:xfrm>
            <a:off x="2483768" y="4581128"/>
            <a:ext cx="2160240" cy="86409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7" idx="5"/>
            <a:endCxn id="5" idx="0"/>
          </p:cNvCxnSpPr>
          <p:nvPr/>
        </p:nvCxnSpPr>
        <p:spPr>
          <a:xfrm>
            <a:off x="4178515" y="3467563"/>
            <a:ext cx="825533" cy="1617621"/>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7" idx="6"/>
            <a:endCxn id="9" idx="2"/>
          </p:cNvCxnSpPr>
          <p:nvPr/>
        </p:nvCxnSpPr>
        <p:spPr>
          <a:xfrm>
            <a:off x="4283968" y="3212976"/>
            <a:ext cx="2232248" cy="86409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5" idx="6"/>
            <a:endCxn id="9" idx="2"/>
          </p:cNvCxnSpPr>
          <p:nvPr/>
        </p:nvCxnSpPr>
        <p:spPr>
          <a:xfrm flipV="1">
            <a:off x="5364088" y="4077072"/>
            <a:ext cx="1152128" cy="1368152"/>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267744" y="342900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endParaRPr kumimoji="1" lang="ja-JP" altLang="en-US" sz="2400" dirty="0">
              <a:solidFill>
                <a:schemeClr val="tx2"/>
              </a:solidFill>
              <a:latin typeface="メイリオ" pitchFamily="50" charset="-128"/>
              <a:ea typeface="メイリオ" pitchFamily="50" charset="-128"/>
            </a:endParaRPr>
          </a:p>
        </p:txBody>
      </p:sp>
      <p:sp>
        <p:nvSpPr>
          <p:cNvPr id="33" name="テキスト ボックス 32"/>
          <p:cNvSpPr txBox="1"/>
          <p:nvPr/>
        </p:nvSpPr>
        <p:spPr>
          <a:xfrm>
            <a:off x="2771800" y="5085184"/>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B(9)</a:t>
            </a:r>
            <a:endParaRPr kumimoji="1" lang="ja-JP" altLang="en-US" sz="2400" dirty="0">
              <a:solidFill>
                <a:schemeClr val="tx2"/>
              </a:solidFill>
              <a:latin typeface="メイリオ" pitchFamily="50" charset="-128"/>
              <a:ea typeface="メイリオ" pitchFamily="50" charset="-128"/>
            </a:endParaRPr>
          </a:p>
        </p:txBody>
      </p:sp>
      <p:sp>
        <p:nvSpPr>
          <p:cNvPr id="34" name="テキスト ボックス 33"/>
          <p:cNvSpPr txBox="1"/>
          <p:nvPr/>
        </p:nvSpPr>
        <p:spPr>
          <a:xfrm>
            <a:off x="4499992" y="393305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C(3)</a:t>
            </a:r>
            <a:endParaRPr kumimoji="1" lang="ja-JP" altLang="en-US" sz="2400" dirty="0">
              <a:solidFill>
                <a:schemeClr val="tx2"/>
              </a:solidFill>
              <a:latin typeface="メイリオ" pitchFamily="50" charset="-128"/>
              <a:ea typeface="メイリオ" pitchFamily="50" charset="-128"/>
            </a:endParaRPr>
          </a:p>
        </p:txBody>
      </p:sp>
      <p:sp>
        <p:nvSpPr>
          <p:cNvPr id="35" name="テキスト ボックス 34"/>
          <p:cNvSpPr txBox="1"/>
          <p:nvPr/>
        </p:nvSpPr>
        <p:spPr>
          <a:xfrm>
            <a:off x="5148064" y="314096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
        <p:nvSpPr>
          <p:cNvPr id="36" name="テキスト ボックス 35"/>
          <p:cNvSpPr txBox="1"/>
          <p:nvPr/>
        </p:nvSpPr>
        <p:spPr>
          <a:xfrm>
            <a:off x="5796136" y="476753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a:t>
            </a:r>
            <a:endParaRPr kumimoji="1" lang="ja-JP" altLang="en-US" sz="2400" dirty="0">
              <a:solidFill>
                <a:schemeClr val="tx2"/>
              </a:solidFill>
              <a:latin typeface="メイリオ" pitchFamily="50" charset="-128"/>
              <a:ea typeface="メイリオ" pitchFamily="50" charset="-128"/>
            </a:endParaRPr>
          </a:p>
        </p:txBody>
      </p:sp>
      <p:sp>
        <p:nvSpPr>
          <p:cNvPr id="37" name="正方形/長方形 36"/>
          <p:cNvSpPr/>
          <p:nvPr/>
        </p:nvSpPr>
        <p:spPr>
          <a:xfrm>
            <a:off x="6948264" y="5589240"/>
            <a:ext cx="180020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最早開始時刻</a:t>
            </a:r>
            <a:endParaRPr kumimoji="1" lang="ja-JP" altLang="en-US" sz="2000" dirty="0">
              <a:solidFill>
                <a:schemeClr val="tx2"/>
              </a:solidFill>
              <a:latin typeface="メイリオ" pitchFamily="50" charset="-128"/>
              <a:ea typeface="メイリオ" pitchFamily="50" charset="-128"/>
            </a:endParaRPr>
          </a:p>
        </p:txBody>
      </p:sp>
      <p:sp>
        <p:nvSpPr>
          <p:cNvPr id="38" name="正方形/長方形 37"/>
          <p:cNvSpPr/>
          <p:nvPr/>
        </p:nvSpPr>
        <p:spPr>
          <a:xfrm>
            <a:off x="6948264" y="6021288"/>
            <a:ext cx="180020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最遅完了時刻</a:t>
            </a:r>
            <a:endParaRPr kumimoji="1" lang="ja-JP" altLang="en-US" sz="2000" dirty="0">
              <a:solidFill>
                <a:schemeClr val="tx2"/>
              </a:solidFill>
              <a:latin typeface="メイリオ" pitchFamily="50" charset="-128"/>
              <a:ea typeface="メイリオ" pitchFamily="50" charset="-128"/>
            </a:endParaRPr>
          </a:p>
        </p:txBody>
      </p:sp>
      <p:sp>
        <p:nvSpPr>
          <p:cNvPr id="39" name="正方形/長方形 38"/>
          <p:cNvSpPr/>
          <p:nvPr/>
        </p:nvSpPr>
        <p:spPr>
          <a:xfrm>
            <a:off x="827584" y="3501008"/>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41" name="正方形/長方形 40"/>
          <p:cNvSpPr/>
          <p:nvPr/>
        </p:nvSpPr>
        <p:spPr>
          <a:xfrm>
            <a:off x="827584" y="3933056"/>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2"/>
              </a:solidFill>
              <a:latin typeface="メイリオ" pitchFamily="50" charset="-128"/>
              <a:ea typeface="メイリオ" pitchFamily="50" charset="-128"/>
            </a:endParaRPr>
          </a:p>
        </p:txBody>
      </p:sp>
      <p:sp>
        <p:nvSpPr>
          <p:cNvPr id="43" name="正方形/長方形 42"/>
          <p:cNvSpPr/>
          <p:nvPr/>
        </p:nvSpPr>
        <p:spPr>
          <a:xfrm>
            <a:off x="4355976" y="220486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p:txBody>
      </p:sp>
      <p:sp>
        <p:nvSpPr>
          <p:cNvPr id="44" name="正方形/長方形 43"/>
          <p:cNvSpPr/>
          <p:nvPr/>
        </p:nvSpPr>
        <p:spPr>
          <a:xfrm>
            <a:off x="4355976" y="2636912"/>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2"/>
              </a:solidFill>
              <a:latin typeface="メイリオ" pitchFamily="50" charset="-128"/>
              <a:ea typeface="メイリオ" pitchFamily="50" charset="-128"/>
            </a:endParaRPr>
          </a:p>
        </p:txBody>
      </p:sp>
      <p:sp>
        <p:nvSpPr>
          <p:cNvPr id="45" name="正方形/長方形 44"/>
          <p:cNvSpPr/>
          <p:nvPr/>
        </p:nvSpPr>
        <p:spPr>
          <a:xfrm>
            <a:off x="5292080" y="5733256"/>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9</a:t>
            </a:r>
            <a:endParaRPr kumimoji="1" lang="ja-JP" altLang="en-US" sz="2400" b="1" dirty="0">
              <a:solidFill>
                <a:srgbClr val="C00000"/>
              </a:solidFill>
              <a:latin typeface="メイリオ" pitchFamily="50" charset="-128"/>
              <a:ea typeface="メイリオ" pitchFamily="50" charset="-128"/>
            </a:endParaRPr>
          </a:p>
        </p:txBody>
      </p:sp>
      <p:sp>
        <p:nvSpPr>
          <p:cNvPr id="46" name="正方形/長方形 45"/>
          <p:cNvSpPr/>
          <p:nvPr/>
        </p:nvSpPr>
        <p:spPr>
          <a:xfrm>
            <a:off x="5292080" y="616530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2"/>
              </a:solidFill>
              <a:latin typeface="メイリオ" pitchFamily="50" charset="-128"/>
              <a:ea typeface="メイリオ" pitchFamily="50" charset="-128"/>
            </a:endParaRPr>
          </a:p>
        </p:txBody>
      </p:sp>
      <p:sp>
        <p:nvSpPr>
          <p:cNvPr id="47" name="正方形/長方形 46"/>
          <p:cNvSpPr/>
          <p:nvPr/>
        </p:nvSpPr>
        <p:spPr>
          <a:xfrm>
            <a:off x="7236296" y="292494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13</a:t>
            </a:r>
            <a:endParaRPr kumimoji="1" lang="ja-JP" altLang="en-US" sz="2400" b="1" dirty="0">
              <a:solidFill>
                <a:srgbClr val="C00000"/>
              </a:solidFill>
              <a:latin typeface="メイリオ" pitchFamily="50" charset="-128"/>
              <a:ea typeface="メイリオ" pitchFamily="50" charset="-128"/>
            </a:endParaRPr>
          </a:p>
        </p:txBody>
      </p:sp>
      <p:sp>
        <p:nvSpPr>
          <p:cNvPr id="48" name="正方形/長方形 47"/>
          <p:cNvSpPr/>
          <p:nvPr/>
        </p:nvSpPr>
        <p:spPr>
          <a:xfrm>
            <a:off x="7236296" y="3356992"/>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13</a:t>
            </a:r>
            <a:endParaRPr lang="ja-JP" altLang="en-US" sz="2400" b="1" dirty="0">
              <a:solidFill>
                <a:srgbClr val="002060"/>
              </a:solidFill>
              <a:latin typeface="メイリオ" pitchFamily="50" charset="-128"/>
              <a:ea typeface="メイリオ" pitchFamily="50" charset="-128"/>
            </a:endParaRPr>
          </a:p>
        </p:txBody>
      </p:sp>
      <p:cxnSp>
        <p:nvCxnSpPr>
          <p:cNvPr id="50" name="直線矢印コネクタ 49"/>
          <p:cNvCxnSpPr/>
          <p:nvPr/>
        </p:nvCxnSpPr>
        <p:spPr>
          <a:xfrm flipV="1">
            <a:off x="2915816" y="2492896"/>
            <a:ext cx="1584176" cy="93610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3563888" y="5301208"/>
            <a:ext cx="1944216" cy="57606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4788024" y="2564904"/>
            <a:ext cx="0" cy="1368152"/>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4932040" y="4293096"/>
            <a:ext cx="648072" cy="1512168"/>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4932040" y="2492896"/>
            <a:ext cx="504056" cy="648072"/>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V="1">
            <a:off x="6012160" y="3140968"/>
            <a:ext cx="1440160" cy="144016"/>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V="1">
            <a:off x="5868144" y="5157192"/>
            <a:ext cx="216024" cy="72008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6372200" y="3212976"/>
            <a:ext cx="1152128" cy="151216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7" name="左カーブ矢印 66"/>
          <p:cNvSpPr/>
          <p:nvPr/>
        </p:nvSpPr>
        <p:spPr>
          <a:xfrm>
            <a:off x="8172400" y="3140968"/>
            <a:ext cx="504056" cy="504056"/>
          </a:xfrm>
          <a:prstGeom prst="curvedLeftArrow">
            <a:avLst>
              <a:gd name="adj1" fmla="val 25000"/>
              <a:gd name="adj2" fmla="val 50000"/>
              <a:gd name="adj3" fmla="val 25000"/>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8" name="直線矢印コネクタ 67"/>
          <p:cNvCxnSpPr>
            <a:endCxn id="32" idx="1"/>
          </p:cNvCxnSpPr>
          <p:nvPr/>
        </p:nvCxnSpPr>
        <p:spPr>
          <a:xfrm flipV="1">
            <a:off x="1403648" y="3659833"/>
            <a:ext cx="864096" cy="57199"/>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1403648" y="3846240"/>
            <a:ext cx="1512168" cy="123894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dissolve">
                                      <p:cBhvr>
                                        <p:cTn id="7" dur="500"/>
                                        <p:tgtEl>
                                          <p:spTgt spid="6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dissolve">
                                      <p:cBhvr>
                                        <p:cTn id="11" dur="500"/>
                                        <p:tgtEl>
                                          <p:spTgt spid="50"/>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43">
                                            <p:txEl>
                                              <p:pRg st="0" end="0"/>
                                            </p:txEl>
                                          </p:spTgt>
                                        </p:tgtEl>
                                        <p:attrNameLst>
                                          <p:attrName>style.visibility</p:attrName>
                                        </p:attrNameLst>
                                      </p:cBhvr>
                                      <p:to>
                                        <p:strVal val="visible"/>
                                      </p:to>
                                    </p:set>
                                    <p:animEffect transition="in" filter="dissolve">
                                      <p:cBhvr>
                                        <p:cTn id="15" dur="500"/>
                                        <p:tgtEl>
                                          <p:spTgt spid="4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70"/>
                                        </p:tgtEl>
                                        <p:attrNameLst>
                                          <p:attrName>style.visibility</p:attrName>
                                        </p:attrNameLst>
                                      </p:cBhvr>
                                      <p:to>
                                        <p:strVal val="visible"/>
                                      </p:to>
                                    </p:set>
                                    <p:animEffect transition="in" filter="dissolve">
                                      <p:cBhvr>
                                        <p:cTn id="20" dur="500"/>
                                        <p:tgtEl>
                                          <p:spTgt spid="70"/>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dissolve">
                                      <p:cBhvr>
                                        <p:cTn id="24" dur="500"/>
                                        <p:tgtEl>
                                          <p:spTgt spid="51"/>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dissolve">
                                      <p:cBhvr>
                                        <p:cTn id="29" dur="500"/>
                                        <p:tgtEl>
                                          <p:spTgt spid="55"/>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57"/>
                                        </p:tgtEl>
                                        <p:attrNameLst>
                                          <p:attrName>style.visibility</p:attrName>
                                        </p:attrNameLst>
                                      </p:cBhvr>
                                      <p:to>
                                        <p:strVal val="visible"/>
                                      </p:to>
                                    </p:set>
                                    <p:animEffect transition="in" filter="dissolve">
                                      <p:cBhvr>
                                        <p:cTn id="33" dur="500"/>
                                        <p:tgtEl>
                                          <p:spTgt spid="57"/>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45">
                                            <p:txEl>
                                              <p:pRg st="0" end="0"/>
                                            </p:txEl>
                                          </p:spTgt>
                                        </p:tgtEl>
                                        <p:attrNameLst>
                                          <p:attrName>style.visibility</p:attrName>
                                        </p:attrNameLst>
                                      </p:cBhvr>
                                      <p:to>
                                        <p:strVal val="visible"/>
                                      </p:to>
                                    </p:set>
                                    <p:animEffect transition="in" filter="dissolve">
                                      <p:cBhvr>
                                        <p:cTn id="38" dur="500"/>
                                        <p:tgtEl>
                                          <p:spTgt spid="4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dissolve">
                                      <p:cBhvr>
                                        <p:cTn id="43" dur="500"/>
                                        <p:tgtEl>
                                          <p:spTgt spid="59"/>
                                        </p:tgtEl>
                                      </p:cBhvr>
                                    </p:animEffect>
                                  </p:childTnLst>
                                </p:cTn>
                              </p:par>
                              <p:par>
                                <p:cTn id="44" presetID="9" presetClass="entr" presetSubtype="0" fill="hold" nodeType="with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dissolve">
                                      <p:cBhvr>
                                        <p:cTn id="46" dur="500"/>
                                        <p:tgtEl>
                                          <p:spTgt spid="61"/>
                                        </p:tgtEl>
                                      </p:cBhvr>
                                    </p:animEffect>
                                  </p:childTnLst>
                                </p:cTn>
                              </p:par>
                              <p:par>
                                <p:cTn id="47" presetID="9" presetClass="entr" presetSubtype="0" fill="hold" nodeType="withEffect">
                                  <p:stCondLst>
                                    <p:cond delay="0"/>
                                  </p:stCondLst>
                                  <p:childTnLst>
                                    <p:set>
                                      <p:cBhvr>
                                        <p:cTn id="48" dur="1" fill="hold">
                                          <p:stCondLst>
                                            <p:cond delay="0"/>
                                          </p:stCondLst>
                                        </p:cTn>
                                        <p:tgtEl>
                                          <p:spTgt spid="63"/>
                                        </p:tgtEl>
                                        <p:attrNameLst>
                                          <p:attrName>style.visibility</p:attrName>
                                        </p:attrNameLst>
                                      </p:cBhvr>
                                      <p:to>
                                        <p:strVal val="visible"/>
                                      </p:to>
                                    </p:set>
                                    <p:animEffect transition="in" filter="dissolve">
                                      <p:cBhvr>
                                        <p:cTn id="49" dur="500"/>
                                        <p:tgtEl>
                                          <p:spTgt spid="63"/>
                                        </p:tgtEl>
                                      </p:cBhvr>
                                    </p:animEffect>
                                  </p:childTnLst>
                                </p:cTn>
                              </p:par>
                              <p:par>
                                <p:cTn id="50" presetID="9" presetClass="entr" presetSubtype="0" fill="hold" nodeType="withEffect">
                                  <p:stCondLst>
                                    <p:cond delay="0"/>
                                  </p:stCondLst>
                                  <p:childTnLst>
                                    <p:set>
                                      <p:cBhvr>
                                        <p:cTn id="51" dur="1" fill="hold">
                                          <p:stCondLst>
                                            <p:cond delay="0"/>
                                          </p:stCondLst>
                                        </p:cTn>
                                        <p:tgtEl>
                                          <p:spTgt spid="65"/>
                                        </p:tgtEl>
                                        <p:attrNameLst>
                                          <p:attrName>style.visibility</p:attrName>
                                        </p:attrNameLst>
                                      </p:cBhvr>
                                      <p:to>
                                        <p:strVal val="visible"/>
                                      </p:to>
                                    </p:set>
                                    <p:animEffect transition="in" filter="dissolve">
                                      <p:cBhvr>
                                        <p:cTn id="52" dur="500"/>
                                        <p:tgtEl>
                                          <p:spTgt spid="65"/>
                                        </p:tgtEl>
                                      </p:cBhvr>
                                    </p:animEffect>
                                  </p:childTnLst>
                                </p:cTn>
                              </p:par>
                            </p:childTnLst>
                          </p:cTn>
                        </p:par>
                        <p:par>
                          <p:cTn id="53" fill="hold">
                            <p:stCondLst>
                              <p:cond delay="500"/>
                            </p:stCondLst>
                            <p:childTnLst>
                              <p:par>
                                <p:cTn id="54" presetID="9" presetClass="entr" presetSubtype="0" fill="hold" nodeType="afterEffect">
                                  <p:stCondLst>
                                    <p:cond delay="0"/>
                                  </p:stCondLst>
                                  <p:childTnLst>
                                    <p:set>
                                      <p:cBhvr>
                                        <p:cTn id="55" dur="1" fill="hold">
                                          <p:stCondLst>
                                            <p:cond delay="0"/>
                                          </p:stCondLst>
                                        </p:cTn>
                                        <p:tgtEl>
                                          <p:spTgt spid="47">
                                            <p:txEl>
                                              <p:pRg st="0" end="0"/>
                                            </p:txEl>
                                          </p:spTgt>
                                        </p:tgtEl>
                                        <p:attrNameLst>
                                          <p:attrName>style.visibility</p:attrName>
                                        </p:attrNameLst>
                                      </p:cBhvr>
                                      <p:to>
                                        <p:strVal val="visible"/>
                                      </p:to>
                                    </p:set>
                                    <p:animEffect transition="in" filter="dissolve">
                                      <p:cBhvr>
                                        <p:cTn id="56" dur="500"/>
                                        <p:tgtEl>
                                          <p:spTgt spid="47">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67"/>
                                        </p:tgtEl>
                                        <p:attrNameLst>
                                          <p:attrName>style.visibility</p:attrName>
                                        </p:attrNameLst>
                                      </p:cBhvr>
                                      <p:to>
                                        <p:strVal val="visible"/>
                                      </p:to>
                                    </p:set>
                                    <p:animEffect transition="in" filter="wipe(up)">
                                      <p:cBhvr>
                                        <p:cTn id="61" dur="500"/>
                                        <p:tgtEl>
                                          <p:spTgt spid="67"/>
                                        </p:tgtEl>
                                      </p:cBhvr>
                                    </p:animEffect>
                                  </p:childTnLst>
                                </p:cTn>
                              </p:par>
                            </p:childTnLst>
                          </p:cTn>
                        </p:par>
                        <p:par>
                          <p:cTn id="62" fill="hold">
                            <p:stCondLst>
                              <p:cond delay="500"/>
                            </p:stCondLst>
                            <p:childTnLst>
                              <p:par>
                                <p:cTn id="63" presetID="9" presetClass="entr" presetSubtype="0" fill="hold" nodeType="afterEffect">
                                  <p:stCondLst>
                                    <p:cond delay="0"/>
                                  </p:stCondLst>
                                  <p:childTnLst>
                                    <p:set>
                                      <p:cBhvr>
                                        <p:cTn id="64" dur="1" fill="hold">
                                          <p:stCondLst>
                                            <p:cond delay="0"/>
                                          </p:stCondLst>
                                        </p:cTn>
                                        <p:tgtEl>
                                          <p:spTgt spid="48">
                                            <p:txEl>
                                              <p:pRg st="0" end="0"/>
                                            </p:txEl>
                                          </p:spTgt>
                                        </p:tgtEl>
                                        <p:attrNameLst>
                                          <p:attrName>style.visibility</p:attrName>
                                        </p:attrNameLst>
                                      </p:cBhvr>
                                      <p:to>
                                        <p:strVal val="visible"/>
                                      </p:to>
                                    </p:set>
                                    <p:animEffect transition="in" filter="dissolve">
                                      <p:cBhvr>
                                        <p:cTn id="65" dur="500"/>
                                        <p:tgtEl>
                                          <p:spTgt spid="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計算用のチャート</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最早開始時刻，最遅完了時刻の計算例題</a:t>
            </a:r>
            <a:endParaRPr lang="en-US" altLang="ja-JP" sz="2800" dirty="0" smtClean="0">
              <a:solidFill>
                <a:schemeClr val="tx2"/>
              </a:solidFill>
              <a:latin typeface="メイリオ" pitchFamily="50" charset="-128"/>
              <a:ea typeface="メイリオ" pitchFamily="50" charset="-128"/>
            </a:endParaRPr>
          </a:p>
        </p:txBody>
      </p:sp>
      <p:sp>
        <p:nvSpPr>
          <p:cNvPr id="5" name="円/楕円 4"/>
          <p:cNvSpPr/>
          <p:nvPr/>
        </p:nvSpPr>
        <p:spPr>
          <a:xfrm>
            <a:off x="4644008"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6" name="直線矢印コネクタ 5"/>
          <p:cNvCxnSpPr>
            <a:stCxn id="8" idx="6"/>
            <a:endCxn id="7" idx="2"/>
          </p:cNvCxnSpPr>
          <p:nvPr/>
        </p:nvCxnSpPr>
        <p:spPr>
          <a:xfrm flipV="1">
            <a:off x="2483768" y="3212976"/>
            <a:ext cx="1080120" cy="1368152"/>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3563888" y="285293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1763688" y="422108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516216" y="371703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4" name="直線矢印コネクタ 13"/>
          <p:cNvCxnSpPr>
            <a:stCxn id="8" idx="6"/>
            <a:endCxn id="5" idx="2"/>
          </p:cNvCxnSpPr>
          <p:nvPr/>
        </p:nvCxnSpPr>
        <p:spPr>
          <a:xfrm>
            <a:off x="2483768" y="4581128"/>
            <a:ext cx="2160240" cy="86409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7" idx="5"/>
            <a:endCxn id="5" idx="0"/>
          </p:cNvCxnSpPr>
          <p:nvPr/>
        </p:nvCxnSpPr>
        <p:spPr>
          <a:xfrm>
            <a:off x="4178515" y="3467563"/>
            <a:ext cx="825533" cy="1617621"/>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7" idx="6"/>
            <a:endCxn id="9" idx="2"/>
          </p:cNvCxnSpPr>
          <p:nvPr/>
        </p:nvCxnSpPr>
        <p:spPr>
          <a:xfrm>
            <a:off x="4283968" y="3212976"/>
            <a:ext cx="2232248" cy="86409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5" idx="6"/>
            <a:endCxn id="9" idx="2"/>
          </p:cNvCxnSpPr>
          <p:nvPr/>
        </p:nvCxnSpPr>
        <p:spPr>
          <a:xfrm flipV="1">
            <a:off x="5364088" y="4077072"/>
            <a:ext cx="1152128" cy="1368152"/>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267744" y="342900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endParaRPr kumimoji="1" lang="ja-JP" altLang="en-US" sz="2400" dirty="0">
              <a:solidFill>
                <a:schemeClr val="tx2"/>
              </a:solidFill>
              <a:latin typeface="メイリオ" pitchFamily="50" charset="-128"/>
              <a:ea typeface="メイリオ" pitchFamily="50" charset="-128"/>
            </a:endParaRPr>
          </a:p>
        </p:txBody>
      </p:sp>
      <p:sp>
        <p:nvSpPr>
          <p:cNvPr id="33" name="テキスト ボックス 32"/>
          <p:cNvSpPr txBox="1"/>
          <p:nvPr/>
        </p:nvSpPr>
        <p:spPr>
          <a:xfrm>
            <a:off x="2771800" y="5085184"/>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B(9)</a:t>
            </a:r>
            <a:endParaRPr kumimoji="1" lang="ja-JP" altLang="en-US" sz="2400" dirty="0">
              <a:solidFill>
                <a:schemeClr val="tx2"/>
              </a:solidFill>
              <a:latin typeface="メイリオ" pitchFamily="50" charset="-128"/>
              <a:ea typeface="メイリオ" pitchFamily="50" charset="-128"/>
            </a:endParaRPr>
          </a:p>
        </p:txBody>
      </p:sp>
      <p:sp>
        <p:nvSpPr>
          <p:cNvPr id="34" name="テキスト ボックス 33"/>
          <p:cNvSpPr txBox="1"/>
          <p:nvPr/>
        </p:nvSpPr>
        <p:spPr>
          <a:xfrm>
            <a:off x="4499992" y="393305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C(3)</a:t>
            </a:r>
            <a:endParaRPr kumimoji="1" lang="ja-JP" altLang="en-US" sz="2400" dirty="0">
              <a:solidFill>
                <a:schemeClr val="tx2"/>
              </a:solidFill>
              <a:latin typeface="メイリオ" pitchFamily="50" charset="-128"/>
              <a:ea typeface="メイリオ" pitchFamily="50" charset="-128"/>
            </a:endParaRPr>
          </a:p>
        </p:txBody>
      </p:sp>
      <p:sp>
        <p:nvSpPr>
          <p:cNvPr id="35" name="テキスト ボックス 34"/>
          <p:cNvSpPr txBox="1"/>
          <p:nvPr/>
        </p:nvSpPr>
        <p:spPr>
          <a:xfrm>
            <a:off x="5148064" y="314096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endParaRPr kumimoji="1" lang="ja-JP" altLang="en-US" sz="2400" dirty="0">
              <a:solidFill>
                <a:schemeClr val="tx2"/>
              </a:solidFill>
              <a:latin typeface="メイリオ" pitchFamily="50" charset="-128"/>
              <a:ea typeface="メイリオ" pitchFamily="50" charset="-128"/>
            </a:endParaRPr>
          </a:p>
        </p:txBody>
      </p:sp>
      <p:sp>
        <p:nvSpPr>
          <p:cNvPr id="36" name="テキスト ボックス 35"/>
          <p:cNvSpPr txBox="1"/>
          <p:nvPr/>
        </p:nvSpPr>
        <p:spPr>
          <a:xfrm>
            <a:off x="5796136" y="476753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a:t>
            </a:r>
            <a:endParaRPr kumimoji="1" lang="ja-JP" altLang="en-US" sz="2400" dirty="0">
              <a:solidFill>
                <a:schemeClr val="tx2"/>
              </a:solidFill>
              <a:latin typeface="メイリオ" pitchFamily="50" charset="-128"/>
              <a:ea typeface="メイリオ" pitchFamily="50" charset="-128"/>
            </a:endParaRPr>
          </a:p>
        </p:txBody>
      </p:sp>
      <p:sp>
        <p:nvSpPr>
          <p:cNvPr id="37" name="正方形/長方形 36"/>
          <p:cNvSpPr/>
          <p:nvPr/>
        </p:nvSpPr>
        <p:spPr>
          <a:xfrm>
            <a:off x="6948264" y="5589240"/>
            <a:ext cx="180020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最早開始時刻</a:t>
            </a:r>
            <a:endParaRPr kumimoji="1" lang="ja-JP" altLang="en-US" sz="2000" dirty="0">
              <a:solidFill>
                <a:schemeClr val="tx2"/>
              </a:solidFill>
              <a:latin typeface="メイリオ" pitchFamily="50" charset="-128"/>
              <a:ea typeface="メイリオ" pitchFamily="50" charset="-128"/>
            </a:endParaRPr>
          </a:p>
        </p:txBody>
      </p:sp>
      <p:sp>
        <p:nvSpPr>
          <p:cNvPr id="38" name="正方形/長方形 37"/>
          <p:cNvSpPr/>
          <p:nvPr/>
        </p:nvSpPr>
        <p:spPr>
          <a:xfrm>
            <a:off x="6948264" y="6021288"/>
            <a:ext cx="180020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最遅完了時刻</a:t>
            </a:r>
            <a:endParaRPr kumimoji="1" lang="ja-JP" altLang="en-US" sz="2000" dirty="0">
              <a:solidFill>
                <a:schemeClr val="tx2"/>
              </a:solidFill>
              <a:latin typeface="メイリオ" pitchFamily="50" charset="-128"/>
              <a:ea typeface="メイリオ" pitchFamily="50" charset="-128"/>
            </a:endParaRPr>
          </a:p>
        </p:txBody>
      </p:sp>
      <p:sp>
        <p:nvSpPr>
          <p:cNvPr id="39" name="正方形/長方形 38"/>
          <p:cNvSpPr/>
          <p:nvPr/>
        </p:nvSpPr>
        <p:spPr>
          <a:xfrm>
            <a:off x="827584" y="3501008"/>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41" name="正方形/長方形 40"/>
          <p:cNvSpPr/>
          <p:nvPr/>
        </p:nvSpPr>
        <p:spPr>
          <a:xfrm>
            <a:off x="827584" y="3933056"/>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0</a:t>
            </a:r>
            <a:endParaRPr lang="ja-JP" altLang="en-US" sz="2400" b="1" dirty="0">
              <a:solidFill>
                <a:srgbClr val="002060"/>
              </a:solidFill>
              <a:latin typeface="メイリオ" pitchFamily="50" charset="-128"/>
              <a:ea typeface="メイリオ" pitchFamily="50" charset="-128"/>
            </a:endParaRPr>
          </a:p>
        </p:txBody>
      </p:sp>
      <p:sp>
        <p:nvSpPr>
          <p:cNvPr id="43" name="正方形/長方形 42"/>
          <p:cNvSpPr/>
          <p:nvPr/>
        </p:nvSpPr>
        <p:spPr>
          <a:xfrm>
            <a:off x="4355976" y="220486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p:txBody>
      </p:sp>
      <p:sp>
        <p:nvSpPr>
          <p:cNvPr id="44" name="正方形/長方形 43"/>
          <p:cNvSpPr/>
          <p:nvPr/>
        </p:nvSpPr>
        <p:spPr>
          <a:xfrm>
            <a:off x="4355976" y="2636912"/>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6</a:t>
            </a:r>
            <a:endParaRPr lang="ja-JP" altLang="en-US" sz="2400" b="1" dirty="0">
              <a:solidFill>
                <a:srgbClr val="002060"/>
              </a:solidFill>
              <a:latin typeface="メイリオ" pitchFamily="50" charset="-128"/>
              <a:ea typeface="メイリオ" pitchFamily="50" charset="-128"/>
            </a:endParaRPr>
          </a:p>
        </p:txBody>
      </p:sp>
      <p:sp>
        <p:nvSpPr>
          <p:cNvPr id="45" name="正方形/長方形 44"/>
          <p:cNvSpPr/>
          <p:nvPr/>
        </p:nvSpPr>
        <p:spPr>
          <a:xfrm>
            <a:off x="5292080" y="5733256"/>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9</a:t>
            </a:r>
            <a:endParaRPr kumimoji="1" lang="ja-JP" altLang="en-US" sz="2400" b="1" dirty="0">
              <a:solidFill>
                <a:srgbClr val="C00000"/>
              </a:solidFill>
              <a:latin typeface="メイリオ" pitchFamily="50" charset="-128"/>
              <a:ea typeface="メイリオ" pitchFamily="50" charset="-128"/>
            </a:endParaRPr>
          </a:p>
        </p:txBody>
      </p:sp>
      <p:sp>
        <p:nvSpPr>
          <p:cNvPr id="46" name="正方形/長方形 45"/>
          <p:cNvSpPr/>
          <p:nvPr/>
        </p:nvSpPr>
        <p:spPr>
          <a:xfrm>
            <a:off x="5292080" y="616530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9</a:t>
            </a:r>
            <a:endParaRPr lang="ja-JP" altLang="en-US" sz="2400" b="1" dirty="0">
              <a:solidFill>
                <a:srgbClr val="002060"/>
              </a:solidFill>
              <a:latin typeface="メイリオ" pitchFamily="50" charset="-128"/>
              <a:ea typeface="メイリオ" pitchFamily="50" charset="-128"/>
            </a:endParaRPr>
          </a:p>
        </p:txBody>
      </p:sp>
      <p:sp>
        <p:nvSpPr>
          <p:cNvPr id="47" name="正方形/長方形 46"/>
          <p:cNvSpPr/>
          <p:nvPr/>
        </p:nvSpPr>
        <p:spPr>
          <a:xfrm>
            <a:off x="7236296" y="292494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13</a:t>
            </a:r>
            <a:endParaRPr kumimoji="1" lang="ja-JP" altLang="en-US" sz="2400" b="1" dirty="0">
              <a:solidFill>
                <a:srgbClr val="C00000"/>
              </a:solidFill>
              <a:latin typeface="メイリオ" pitchFamily="50" charset="-128"/>
              <a:ea typeface="メイリオ" pitchFamily="50" charset="-128"/>
            </a:endParaRPr>
          </a:p>
        </p:txBody>
      </p:sp>
      <p:sp>
        <p:nvSpPr>
          <p:cNvPr id="48" name="正方形/長方形 47"/>
          <p:cNvSpPr/>
          <p:nvPr/>
        </p:nvSpPr>
        <p:spPr>
          <a:xfrm>
            <a:off x="7236296" y="3356992"/>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13</a:t>
            </a:r>
            <a:endParaRPr lang="ja-JP" altLang="en-US" sz="2400" b="1" dirty="0">
              <a:solidFill>
                <a:srgbClr val="002060"/>
              </a:solidFill>
              <a:latin typeface="メイリオ" pitchFamily="50" charset="-128"/>
              <a:ea typeface="メイリオ" pitchFamily="50" charset="-128"/>
            </a:endParaRPr>
          </a:p>
        </p:txBody>
      </p:sp>
      <p:cxnSp>
        <p:nvCxnSpPr>
          <p:cNvPr id="57" name="直線矢印コネクタ 56"/>
          <p:cNvCxnSpPr>
            <a:endCxn id="34" idx="2"/>
          </p:cNvCxnSpPr>
          <p:nvPr/>
        </p:nvCxnSpPr>
        <p:spPr>
          <a:xfrm flipH="1" flipV="1">
            <a:off x="4968044" y="4394721"/>
            <a:ext cx="540060" cy="1842591"/>
          </a:xfrm>
          <a:prstGeom prst="straightConnector1">
            <a:avLst/>
          </a:prstGeom>
          <a:ln w="1905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H="1">
            <a:off x="6444208" y="3717032"/>
            <a:ext cx="1008112" cy="1008112"/>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67" name="左カーブ矢印 66"/>
          <p:cNvSpPr/>
          <p:nvPr/>
        </p:nvSpPr>
        <p:spPr>
          <a:xfrm>
            <a:off x="8172400" y="3140968"/>
            <a:ext cx="504056" cy="504056"/>
          </a:xfrm>
          <a:prstGeom prst="curvedLeftArrow">
            <a:avLst>
              <a:gd name="adj1" fmla="val 25000"/>
              <a:gd name="adj2" fmla="val 50000"/>
              <a:gd name="adj3" fmla="val 25000"/>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53" name="直線矢印コネクタ 52"/>
          <p:cNvCxnSpPr/>
          <p:nvPr/>
        </p:nvCxnSpPr>
        <p:spPr>
          <a:xfrm flipH="1">
            <a:off x="5868144" y="5157192"/>
            <a:ext cx="288032" cy="115212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flipH="1" flipV="1">
            <a:off x="4788024" y="2924944"/>
            <a:ext cx="36004" cy="978496"/>
          </a:xfrm>
          <a:prstGeom prst="straightConnector1">
            <a:avLst/>
          </a:prstGeom>
          <a:ln w="1905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flipV="1">
            <a:off x="5940152" y="3429000"/>
            <a:ext cx="1440160" cy="144016"/>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H="1" flipV="1">
            <a:off x="4932040" y="2924944"/>
            <a:ext cx="288032" cy="36004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flipV="1">
            <a:off x="3563888" y="5373216"/>
            <a:ext cx="2016224" cy="1008112"/>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flipV="1">
            <a:off x="1475656" y="4293096"/>
            <a:ext cx="1296144" cy="864096"/>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2987824" y="2852936"/>
            <a:ext cx="1584176" cy="648072"/>
          </a:xfrm>
          <a:prstGeom prst="straightConnector1">
            <a:avLst/>
          </a:prstGeom>
          <a:ln w="1905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flipH="1">
            <a:off x="1547664" y="3789040"/>
            <a:ext cx="936104" cy="360040"/>
          </a:xfrm>
          <a:prstGeom prst="straightConnector1">
            <a:avLst/>
          </a:prstGeom>
          <a:ln w="1905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dissolve">
                                      <p:cBhvr>
                                        <p:cTn id="7" dur="500"/>
                                        <p:tgtEl>
                                          <p:spTgt spid="65"/>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dissolve">
                                      <p:cBhvr>
                                        <p:cTn id="11" dur="500"/>
                                        <p:tgtEl>
                                          <p:spTgt spid="53"/>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46">
                                            <p:txEl>
                                              <p:pRg st="0" end="0"/>
                                            </p:txEl>
                                          </p:spTgt>
                                        </p:tgtEl>
                                        <p:attrNameLst>
                                          <p:attrName>style.visibility</p:attrName>
                                        </p:attrNameLst>
                                      </p:cBhvr>
                                      <p:to>
                                        <p:strVal val="visible"/>
                                      </p:to>
                                    </p:set>
                                    <p:animEffect transition="in" filter="dissolve">
                                      <p:cBhvr>
                                        <p:cTn id="15" dur="500"/>
                                        <p:tgtEl>
                                          <p:spTgt spid="4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dissolve">
                                      <p:cBhvr>
                                        <p:cTn id="20" dur="500"/>
                                        <p:tgtEl>
                                          <p:spTgt spid="66"/>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69"/>
                                        </p:tgtEl>
                                        <p:attrNameLst>
                                          <p:attrName>style.visibility</p:attrName>
                                        </p:attrNameLst>
                                      </p:cBhvr>
                                      <p:to>
                                        <p:strVal val="visible"/>
                                      </p:to>
                                    </p:set>
                                    <p:animEffect transition="in" filter="dissolve">
                                      <p:cBhvr>
                                        <p:cTn id="24" dur="500"/>
                                        <p:tgtEl>
                                          <p:spTgt spid="69"/>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dissolve">
                                      <p:cBhvr>
                                        <p:cTn id="29" dur="500"/>
                                        <p:tgtEl>
                                          <p:spTgt spid="57"/>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dissolve">
                                      <p:cBhvr>
                                        <p:cTn id="33" dur="500"/>
                                        <p:tgtEl>
                                          <p:spTgt spid="62"/>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44">
                                            <p:txEl>
                                              <p:pRg st="0" end="0"/>
                                            </p:txEl>
                                          </p:spTgt>
                                        </p:tgtEl>
                                        <p:attrNameLst>
                                          <p:attrName>style.visibility</p:attrName>
                                        </p:attrNameLst>
                                      </p:cBhvr>
                                      <p:to>
                                        <p:strVal val="visible"/>
                                      </p:to>
                                    </p:set>
                                    <p:animEffect transition="in" filter="dissolve">
                                      <p:cBhvr>
                                        <p:cTn id="38" dur="500"/>
                                        <p:tgtEl>
                                          <p:spTgt spid="44">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76"/>
                                        </p:tgtEl>
                                        <p:attrNameLst>
                                          <p:attrName>style.visibility</p:attrName>
                                        </p:attrNameLst>
                                      </p:cBhvr>
                                      <p:to>
                                        <p:strVal val="visible"/>
                                      </p:to>
                                    </p:set>
                                    <p:animEffect transition="in" filter="dissolve">
                                      <p:cBhvr>
                                        <p:cTn id="43" dur="500"/>
                                        <p:tgtEl>
                                          <p:spTgt spid="76"/>
                                        </p:tgtEl>
                                      </p:cBhvr>
                                    </p:animEffect>
                                  </p:childTnLst>
                                </p:cTn>
                              </p:par>
                              <p:par>
                                <p:cTn id="44" presetID="9" presetClass="entr" presetSubtype="0" fill="hold" nodeType="withEffect">
                                  <p:stCondLst>
                                    <p:cond delay="0"/>
                                  </p:stCondLst>
                                  <p:childTnLst>
                                    <p:set>
                                      <p:cBhvr>
                                        <p:cTn id="45" dur="1" fill="hold">
                                          <p:stCondLst>
                                            <p:cond delay="0"/>
                                          </p:stCondLst>
                                        </p:cTn>
                                        <p:tgtEl>
                                          <p:spTgt spid="78"/>
                                        </p:tgtEl>
                                        <p:attrNameLst>
                                          <p:attrName>style.visibility</p:attrName>
                                        </p:attrNameLst>
                                      </p:cBhvr>
                                      <p:to>
                                        <p:strVal val="visible"/>
                                      </p:to>
                                    </p:set>
                                    <p:animEffect transition="in" filter="dissolve">
                                      <p:cBhvr>
                                        <p:cTn id="46" dur="500"/>
                                        <p:tgtEl>
                                          <p:spTgt spid="78"/>
                                        </p:tgtEl>
                                      </p:cBhvr>
                                    </p:animEffect>
                                  </p:childTnLst>
                                </p:cTn>
                              </p:par>
                              <p:par>
                                <p:cTn id="47" presetID="9" presetClass="entr" presetSubtype="0" fill="hold" nodeType="withEffect">
                                  <p:stCondLst>
                                    <p:cond delay="0"/>
                                  </p:stCondLst>
                                  <p:childTnLst>
                                    <p:set>
                                      <p:cBhvr>
                                        <p:cTn id="48" dur="1" fill="hold">
                                          <p:stCondLst>
                                            <p:cond delay="0"/>
                                          </p:stCondLst>
                                        </p:cTn>
                                        <p:tgtEl>
                                          <p:spTgt spid="72"/>
                                        </p:tgtEl>
                                        <p:attrNameLst>
                                          <p:attrName>style.visibility</p:attrName>
                                        </p:attrNameLst>
                                      </p:cBhvr>
                                      <p:to>
                                        <p:strVal val="visible"/>
                                      </p:to>
                                    </p:set>
                                    <p:animEffect transition="in" filter="dissolve">
                                      <p:cBhvr>
                                        <p:cTn id="49" dur="500"/>
                                        <p:tgtEl>
                                          <p:spTgt spid="72"/>
                                        </p:tgtEl>
                                      </p:cBhvr>
                                    </p:animEffect>
                                  </p:childTnLst>
                                </p:cTn>
                              </p:par>
                              <p:par>
                                <p:cTn id="50" presetID="9" presetClass="entr" presetSubtype="0" fill="hold" nodeType="withEffect">
                                  <p:stCondLst>
                                    <p:cond delay="0"/>
                                  </p:stCondLst>
                                  <p:childTnLst>
                                    <p:set>
                                      <p:cBhvr>
                                        <p:cTn id="51" dur="1" fill="hold">
                                          <p:stCondLst>
                                            <p:cond delay="0"/>
                                          </p:stCondLst>
                                        </p:cTn>
                                        <p:tgtEl>
                                          <p:spTgt spid="74"/>
                                        </p:tgtEl>
                                        <p:attrNameLst>
                                          <p:attrName>style.visibility</p:attrName>
                                        </p:attrNameLst>
                                      </p:cBhvr>
                                      <p:to>
                                        <p:strVal val="visible"/>
                                      </p:to>
                                    </p:set>
                                    <p:animEffect transition="in" filter="dissolve">
                                      <p:cBhvr>
                                        <p:cTn id="52" dur="500"/>
                                        <p:tgtEl>
                                          <p:spTgt spid="74"/>
                                        </p:tgtEl>
                                      </p:cBhvr>
                                    </p:animEffect>
                                  </p:childTnLst>
                                </p:cTn>
                              </p:par>
                            </p:childTnLst>
                          </p:cTn>
                        </p:par>
                        <p:par>
                          <p:cTn id="53" fill="hold">
                            <p:stCondLst>
                              <p:cond delay="500"/>
                            </p:stCondLst>
                            <p:childTnLst>
                              <p:par>
                                <p:cTn id="54" presetID="9" presetClass="entr" presetSubtype="0" fill="hold" nodeType="afterEffect">
                                  <p:stCondLst>
                                    <p:cond delay="0"/>
                                  </p:stCondLst>
                                  <p:childTnLst>
                                    <p:set>
                                      <p:cBhvr>
                                        <p:cTn id="55" dur="1" fill="hold">
                                          <p:stCondLst>
                                            <p:cond delay="0"/>
                                          </p:stCondLst>
                                        </p:cTn>
                                        <p:tgtEl>
                                          <p:spTgt spid="41">
                                            <p:txEl>
                                              <p:pRg st="0" end="0"/>
                                            </p:txEl>
                                          </p:spTgt>
                                        </p:tgtEl>
                                        <p:attrNameLst>
                                          <p:attrName>style.visibility</p:attrName>
                                        </p:attrNameLst>
                                      </p:cBhvr>
                                      <p:to>
                                        <p:strVal val="visible"/>
                                      </p:to>
                                    </p:set>
                                    <p:animEffect transition="in" filter="dissolve">
                                      <p:cBhvr>
                                        <p:cTn id="56"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en-US" altLang="ja-JP" dirty="0" smtClean="0">
                <a:latin typeface="メイリオ" pitchFamily="50" charset="-128"/>
                <a:ea typeface="メイリオ" pitchFamily="50" charset="-128"/>
              </a:rPr>
              <a:t>PERT</a:t>
            </a:r>
            <a:r>
              <a:rPr kumimoji="1" lang="ja-JP" altLang="en-US" dirty="0" smtClean="0">
                <a:latin typeface="メイリオ" pitchFamily="50" charset="-128"/>
                <a:ea typeface="メイリオ" pitchFamily="50" charset="-128"/>
              </a:rPr>
              <a:t>計算</a:t>
            </a:r>
            <a:r>
              <a:rPr kumimoji="1" lang="en-US" altLang="ja-JP" dirty="0" smtClean="0">
                <a:latin typeface="メイリオ" pitchFamily="50" charset="-128"/>
                <a:ea typeface="メイリオ" pitchFamily="50" charset="-128"/>
              </a:rPr>
              <a:t>3</a:t>
            </a:r>
            <a:r>
              <a:rPr lang="ja-JP" altLang="en-US" dirty="0" smtClean="0">
                <a:latin typeface="メイリオ" pitchFamily="50" charset="-128"/>
                <a:ea typeface="メイリオ" pitchFamily="50" charset="-128"/>
              </a:rPr>
              <a:t>：余裕時間</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最遅完了時刻までに作業が完了できるのであれば，最早開始時刻までに始めなくても，プロジェクト全体の完了時刻を守ることができる！</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余裕あり</a:t>
            </a:r>
            <a:r>
              <a:rPr lang="en-US" altLang="ja-JP" sz="2800" dirty="0" smtClean="0">
                <a:solidFill>
                  <a:schemeClr val="tx2"/>
                </a:solidFill>
                <a:latin typeface="メイリオ" pitchFamily="50" charset="-128"/>
                <a:ea typeface="メイリオ" pitchFamily="50" charset="-128"/>
              </a:rPr>
              <a:t>)</a:t>
            </a:r>
          </a:p>
          <a:p>
            <a:pPr lvl="1"/>
            <a:r>
              <a:rPr lang="ja-JP" altLang="en-US" b="1" dirty="0" smtClean="0">
                <a:solidFill>
                  <a:srgbClr val="C00000"/>
                </a:solidFill>
                <a:latin typeface="メイリオ" pitchFamily="50" charset="-128"/>
                <a:ea typeface="メイリオ" pitchFamily="50" charset="-128"/>
              </a:rPr>
              <a:t>全余裕時間</a:t>
            </a:r>
            <a:r>
              <a:rPr lang="ja-JP" altLang="en-US" dirty="0" smtClean="0">
                <a:solidFill>
                  <a:schemeClr val="tx2"/>
                </a:solidFill>
                <a:latin typeface="メイリオ" pitchFamily="50" charset="-128"/>
                <a:ea typeface="メイリオ" pitchFamily="50" charset="-128"/>
              </a:rPr>
              <a:t>：他の作業は真面目にやってくれる条件の下で，さぼれる時間</a:t>
            </a:r>
            <a:endParaRPr lang="en-US" altLang="ja-JP" dirty="0" smtClean="0">
              <a:solidFill>
                <a:schemeClr val="tx2"/>
              </a:solidFill>
              <a:latin typeface="メイリオ" pitchFamily="50" charset="-128"/>
              <a:ea typeface="メイリオ" pitchFamily="50" charset="-128"/>
            </a:endParaRPr>
          </a:p>
          <a:p>
            <a:pPr lvl="1"/>
            <a:r>
              <a:rPr lang="ja-JP" altLang="en-US" b="1" dirty="0" smtClean="0">
                <a:solidFill>
                  <a:srgbClr val="C00000"/>
                </a:solidFill>
                <a:latin typeface="メイリオ" pitchFamily="50" charset="-128"/>
                <a:ea typeface="メイリオ" pitchFamily="50" charset="-128"/>
              </a:rPr>
              <a:t>自由余裕時間</a:t>
            </a:r>
            <a:r>
              <a:rPr lang="ja-JP" altLang="en-US" dirty="0" smtClean="0">
                <a:solidFill>
                  <a:schemeClr val="tx2"/>
                </a:solidFill>
                <a:latin typeface="メイリオ" pitchFamily="50" charset="-128"/>
                <a:ea typeface="メイリオ" pitchFamily="50" charset="-128"/>
              </a:rPr>
              <a:t>：他の作業に迷惑かけることなくさぼれる時間</a:t>
            </a:r>
            <a:endParaRPr lang="en-US" altLang="ja-JP" dirty="0" smtClean="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P.180</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dirty="0" smtClean="0">
                <a:latin typeface="メイリオ" pitchFamily="50" charset="-128"/>
                <a:ea typeface="メイリオ" pitchFamily="50" charset="-128"/>
              </a:rPr>
              <a:t>余裕時間の説明モデル</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最早開始時刻，最遅完了時刻の計算例題</a:t>
            </a:r>
            <a:endParaRPr lang="en-US" altLang="ja-JP" sz="2800" dirty="0" smtClean="0">
              <a:solidFill>
                <a:schemeClr val="tx2"/>
              </a:solidFill>
              <a:latin typeface="メイリオ" pitchFamily="50" charset="-128"/>
              <a:ea typeface="メイリオ" pitchFamily="50" charset="-128"/>
            </a:endParaRPr>
          </a:p>
        </p:txBody>
      </p:sp>
      <p:sp>
        <p:nvSpPr>
          <p:cNvPr id="40" name="円/楕円 39"/>
          <p:cNvSpPr/>
          <p:nvPr/>
        </p:nvSpPr>
        <p:spPr>
          <a:xfrm>
            <a:off x="4644008" y="508518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41" name="直線矢印コネクタ 40"/>
          <p:cNvCxnSpPr>
            <a:stCxn id="43" idx="6"/>
            <a:endCxn id="42" idx="2"/>
          </p:cNvCxnSpPr>
          <p:nvPr/>
        </p:nvCxnSpPr>
        <p:spPr>
          <a:xfrm flipV="1">
            <a:off x="2483768" y="3212976"/>
            <a:ext cx="1080120" cy="1368152"/>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42" name="円/楕円 41"/>
          <p:cNvSpPr/>
          <p:nvPr/>
        </p:nvSpPr>
        <p:spPr>
          <a:xfrm>
            <a:off x="3563888" y="285293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43" name="円/楕円 42"/>
          <p:cNvSpPr/>
          <p:nvPr/>
        </p:nvSpPr>
        <p:spPr>
          <a:xfrm>
            <a:off x="1763688" y="422108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44" name="円/楕円 43"/>
          <p:cNvSpPr/>
          <p:nvPr/>
        </p:nvSpPr>
        <p:spPr>
          <a:xfrm>
            <a:off x="6516216" y="371703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45" name="直線矢印コネクタ 44"/>
          <p:cNvCxnSpPr>
            <a:stCxn id="43" idx="6"/>
            <a:endCxn id="40" idx="2"/>
          </p:cNvCxnSpPr>
          <p:nvPr/>
        </p:nvCxnSpPr>
        <p:spPr>
          <a:xfrm>
            <a:off x="2483768" y="4581128"/>
            <a:ext cx="2160240" cy="86409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42" idx="5"/>
            <a:endCxn id="40" idx="0"/>
          </p:cNvCxnSpPr>
          <p:nvPr/>
        </p:nvCxnSpPr>
        <p:spPr>
          <a:xfrm>
            <a:off x="4178515" y="3467563"/>
            <a:ext cx="825533" cy="1617621"/>
          </a:xfrm>
          <a:prstGeom prst="straightConnector1">
            <a:avLst/>
          </a:prstGeom>
          <a:ln w="25400">
            <a:solidFill>
              <a:schemeClr val="tx2"/>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6"/>
            <a:endCxn id="44" idx="2"/>
          </p:cNvCxnSpPr>
          <p:nvPr/>
        </p:nvCxnSpPr>
        <p:spPr>
          <a:xfrm>
            <a:off x="4283968" y="3212976"/>
            <a:ext cx="2232248" cy="864096"/>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40" idx="6"/>
            <a:endCxn id="44" idx="2"/>
          </p:cNvCxnSpPr>
          <p:nvPr/>
        </p:nvCxnSpPr>
        <p:spPr>
          <a:xfrm flipV="1">
            <a:off x="5364088" y="4077072"/>
            <a:ext cx="1152128" cy="1368152"/>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2267744" y="3429000"/>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A(4)</a:t>
            </a:r>
            <a:endParaRPr kumimoji="1" lang="ja-JP" altLang="en-US" sz="2400" dirty="0">
              <a:solidFill>
                <a:schemeClr val="tx2"/>
              </a:solidFill>
              <a:latin typeface="メイリオ" pitchFamily="50" charset="-128"/>
              <a:ea typeface="メイリオ" pitchFamily="50" charset="-128"/>
            </a:endParaRPr>
          </a:p>
        </p:txBody>
      </p:sp>
      <p:sp>
        <p:nvSpPr>
          <p:cNvPr id="50" name="テキスト ボックス 49"/>
          <p:cNvSpPr txBox="1"/>
          <p:nvPr/>
        </p:nvSpPr>
        <p:spPr>
          <a:xfrm>
            <a:off x="2771800" y="5085184"/>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B(3)</a:t>
            </a:r>
            <a:endParaRPr kumimoji="1" lang="ja-JP" altLang="en-US" sz="2400" dirty="0">
              <a:solidFill>
                <a:schemeClr val="tx2"/>
              </a:solidFill>
              <a:latin typeface="メイリオ" pitchFamily="50" charset="-128"/>
              <a:ea typeface="メイリオ" pitchFamily="50" charset="-128"/>
            </a:endParaRPr>
          </a:p>
        </p:txBody>
      </p:sp>
      <p:sp>
        <p:nvSpPr>
          <p:cNvPr id="52" name="テキスト ボックス 51"/>
          <p:cNvSpPr txBox="1"/>
          <p:nvPr/>
        </p:nvSpPr>
        <p:spPr>
          <a:xfrm>
            <a:off x="5148064" y="314096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53" name="テキスト ボックス 52"/>
          <p:cNvSpPr txBox="1"/>
          <p:nvPr/>
        </p:nvSpPr>
        <p:spPr>
          <a:xfrm>
            <a:off x="5796136" y="476753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D(2)</a:t>
            </a:r>
            <a:endParaRPr kumimoji="1" lang="ja-JP" altLang="en-US" sz="2400" dirty="0">
              <a:solidFill>
                <a:schemeClr val="tx2"/>
              </a:solidFill>
              <a:latin typeface="メイリオ" pitchFamily="50" charset="-128"/>
              <a:ea typeface="メイリオ" pitchFamily="50" charset="-128"/>
            </a:endParaRPr>
          </a:p>
        </p:txBody>
      </p:sp>
      <p:sp>
        <p:nvSpPr>
          <p:cNvPr id="54" name="正方形/長方形 53"/>
          <p:cNvSpPr/>
          <p:nvPr/>
        </p:nvSpPr>
        <p:spPr>
          <a:xfrm>
            <a:off x="6948264" y="5589240"/>
            <a:ext cx="180020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最早開始時刻</a:t>
            </a:r>
            <a:endParaRPr kumimoji="1" lang="ja-JP" altLang="en-US" sz="2000" dirty="0">
              <a:solidFill>
                <a:schemeClr val="tx2"/>
              </a:solidFill>
              <a:latin typeface="メイリオ" pitchFamily="50" charset="-128"/>
              <a:ea typeface="メイリオ" pitchFamily="50" charset="-128"/>
            </a:endParaRPr>
          </a:p>
        </p:txBody>
      </p:sp>
      <p:sp>
        <p:nvSpPr>
          <p:cNvPr id="55" name="正方形/長方形 54"/>
          <p:cNvSpPr/>
          <p:nvPr/>
        </p:nvSpPr>
        <p:spPr>
          <a:xfrm>
            <a:off x="6948264" y="6021288"/>
            <a:ext cx="1800200"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2"/>
                </a:solidFill>
                <a:latin typeface="メイリオ" pitchFamily="50" charset="-128"/>
                <a:ea typeface="メイリオ" pitchFamily="50" charset="-128"/>
              </a:rPr>
              <a:t>最遅完了時刻</a:t>
            </a:r>
            <a:endParaRPr kumimoji="1" lang="ja-JP" altLang="en-US" sz="2000" dirty="0">
              <a:solidFill>
                <a:schemeClr val="tx2"/>
              </a:solidFill>
              <a:latin typeface="メイリオ" pitchFamily="50" charset="-128"/>
              <a:ea typeface="メイリオ" pitchFamily="50" charset="-128"/>
            </a:endParaRPr>
          </a:p>
        </p:txBody>
      </p:sp>
      <p:sp>
        <p:nvSpPr>
          <p:cNvPr id="56" name="正方形/長方形 55"/>
          <p:cNvSpPr/>
          <p:nvPr/>
        </p:nvSpPr>
        <p:spPr>
          <a:xfrm>
            <a:off x="827584" y="3501008"/>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57" name="正方形/長方形 56"/>
          <p:cNvSpPr/>
          <p:nvPr/>
        </p:nvSpPr>
        <p:spPr>
          <a:xfrm>
            <a:off x="827584" y="3933056"/>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0</a:t>
            </a:r>
            <a:endParaRPr lang="ja-JP" altLang="en-US" sz="2400" b="1" dirty="0">
              <a:solidFill>
                <a:srgbClr val="002060"/>
              </a:solidFill>
              <a:latin typeface="メイリオ" pitchFamily="50" charset="-128"/>
              <a:ea typeface="メイリオ" pitchFamily="50" charset="-128"/>
            </a:endParaRPr>
          </a:p>
        </p:txBody>
      </p:sp>
      <p:sp>
        <p:nvSpPr>
          <p:cNvPr id="58" name="正方形/長方形 57"/>
          <p:cNvSpPr/>
          <p:nvPr/>
        </p:nvSpPr>
        <p:spPr>
          <a:xfrm>
            <a:off x="4355976" y="220486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4</a:t>
            </a:r>
            <a:endParaRPr kumimoji="1" lang="ja-JP" altLang="en-US" sz="2400" b="1" dirty="0">
              <a:solidFill>
                <a:srgbClr val="C00000"/>
              </a:solidFill>
              <a:latin typeface="メイリオ" pitchFamily="50" charset="-128"/>
              <a:ea typeface="メイリオ" pitchFamily="50" charset="-128"/>
            </a:endParaRPr>
          </a:p>
        </p:txBody>
      </p:sp>
      <p:sp>
        <p:nvSpPr>
          <p:cNvPr id="59" name="正方形/長方形 58"/>
          <p:cNvSpPr/>
          <p:nvPr/>
        </p:nvSpPr>
        <p:spPr>
          <a:xfrm>
            <a:off x="4355976" y="2636912"/>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4</a:t>
            </a:r>
            <a:endParaRPr lang="ja-JP" altLang="en-US" sz="2400" b="1" dirty="0">
              <a:solidFill>
                <a:srgbClr val="002060"/>
              </a:solidFill>
              <a:latin typeface="メイリオ" pitchFamily="50" charset="-128"/>
              <a:ea typeface="メイリオ" pitchFamily="50" charset="-128"/>
            </a:endParaRPr>
          </a:p>
        </p:txBody>
      </p:sp>
      <p:sp>
        <p:nvSpPr>
          <p:cNvPr id="60" name="正方形/長方形 59"/>
          <p:cNvSpPr/>
          <p:nvPr/>
        </p:nvSpPr>
        <p:spPr>
          <a:xfrm>
            <a:off x="5292080" y="5733256"/>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C00000"/>
                </a:solidFill>
                <a:latin typeface="メイリオ" pitchFamily="50" charset="-128"/>
                <a:ea typeface="メイリオ" pitchFamily="50" charset="-128"/>
              </a:rPr>
              <a:t>4</a:t>
            </a:r>
            <a:endParaRPr kumimoji="1" lang="ja-JP" altLang="en-US" sz="2400" b="1" dirty="0">
              <a:solidFill>
                <a:srgbClr val="C00000"/>
              </a:solidFill>
              <a:latin typeface="メイリオ" pitchFamily="50" charset="-128"/>
              <a:ea typeface="メイリオ" pitchFamily="50" charset="-128"/>
            </a:endParaRPr>
          </a:p>
        </p:txBody>
      </p:sp>
      <p:sp>
        <p:nvSpPr>
          <p:cNvPr id="61" name="正方形/長方形 60"/>
          <p:cNvSpPr/>
          <p:nvPr/>
        </p:nvSpPr>
        <p:spPr>
          <a:xfrm>
            <a:off x="5292080" y="616530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8</a:t>
            </a:r>
            <a:endParaRPr lang="ja-JP" altLang="en-US" sz="2400" b="1" dirty="0">
              <a:solidFill>
                <a:srgbClr val="002060"/>
              </a:solidFill>
              <a:latin typeface="メイリオ" pitchFamily="50" charset="-128"/>
              <a:ea typeface="メイリオ" pitchFamily="50" charset="-128"/>
            </a:endParaRPr>
          </a:p>
        </p:txBody>
      </p:sp>
      <p:sp>
        <p:nvSpPr>
          <p:cNvPr id="62" name="正方形/長方形 61"/>
          <p:cNvSpPr/>
          <p:nvPr/>
        </p:nvSpPr>
        <p:spPr>
          <a:xfrm>
            <a:off x="7236296" y="2924944"/>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C00000"/>
                </a:solidFill>
                <a:latin typeface="メイリオ" pitchFamily="50" charset="-128"/>
                <a:ea typeface="メイリオ" pitchFamily="50" charset="-128"/>
              </a:rPr>
              <a:t>10</a:t>
            </a:r>
            <a:endParaRPr kumimoji="1" lang="ja-JP" altLang="en-US" sz="2400" b="1" dirty="0">
              <a:solidFill>
                <a:srgbClr val="C00000"/>
              </a:solidFill>
              <a:latin typeface="メイリオ" pitchFamily="50" charset="-128"/>
              <a:ea typeface="メイリオ" pitchFamily="50" charset="-128"/>
            </a:endParaRPr>
          </a:p>
        </p:txBody>
      </p:sp>
      <p:sp>
        <p:nvSpPr>
          <p:cNvPr id="63" name="正方形/長方形 62"/>
          <p:cNvSpPr/>
          <p:nvPr/>
        </p:nvSpPr>
        <p:spPr>
          <a:xfrm>
            <a:off x="7236296" y="3356992"/>
            <a:ext cx="864096" cy="4320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rgbClr val="002060"/>
                </a:solidFill>
                <a:latin typeface="メイリオ" pitchFamily="50" charset="-128"/>
                <a:ea typeface="メイリオ" pitchFamily="50" charset="-128"/>
              </a:rPr>
              <a:t>10</a:t>
            </a:r>
            <a:endParaRPr lang="ja-JP" altLang="en-US" sz="2400" b="1" dirty="0">
              <a:solidFill>
                <a:srgbClr val="002060"/>
              </a:solidFill>
              <a:latin typeface="メイリオ" pitchFamily="50" charset="-128"/>
              <a:ea typeface="メイリオ" pitchFamily="50" charset="-128"/>
            </a:endParaRPr>
          </a:p>
        </p:txBody>
      </p:sp>
      <p:sp>
        <p:nvSpPr>
          <p:cNvPr id="75" name="左カーブ矢印 74"/>
          <p:cNvSpPr/>
          <p:nvPr/>
        </p:nvSpPr>
        <p:spPr>
          <a:xfrm>
            <a:off x="8172400" y="3140968"/>
            <a:ext cx="504056" cy="504056"/>
          </a:xfrm>
          <a:prstGeom prst="curvedLeftArrow">
            <a:avLst>
              <a:gd name="adj1" fmla="val 25000"/>
              <a:gd name="adj2" fmla="val 50000"/>
              <a:gd name="adj3" fmla="val 25000"/>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smtClean="0">
                <a:latin typeface="メイリオ" pitchFamily="50" charset="-128"/>
                <a:ea typeface="メイリオ" pitchFamily="50" charset="-128"/>
              </a:rPr>
              <a:t>余裕時間の説明モデル</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2816"/>
            <a:ext cx="8568952" cy="4176464"/>
          </a:xfrm>
        </p:spPr>
        <p:txBody>
          <a:bodyPr>
            <a:normAutofit/>
          </a:bodyPr>
          <a:lstStyle/>
          <a:p>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は</a:t>
            </a:r>
            <a:r>
              <a:rPr lang="en-US" altLang="ja-JP" sz="2800" u="sng" dirty="0" smtClean="0">
                <a:solidFill>
                  <a:srgbClr val="C00000"/>
                </a:solidFill>
                <a:latin typeface="メイリオ" pitchFamily="50" charset="-128"/>
                <a:ea typeface="メイリオ" pitchFamily="50" charset="-128"/>
              </a:rPr>
              <a:t>(</a:t>
            </a:r>
            <a:r>
              <a:rPr lang="en-US" altLang="ja-JP" sz="2800" b="1" u="sng" dirty="0" smtClean="0">
                <a:solidFill>
                  <a:srgbClr val="C00000"/>
                </a:solidFill>
                <a:latin typeface="メイリオ" pitchFamily="50" charset="-128"/>
                <a:ea typeface="メイリオ" pitchFamily="50" charset="-128"/>
              </a:rPr>
              <a:t>D</a:t>
            </a:r>
            <a:r>
              <a:rPr lang="ja-JP" altLang="en-US" sz="2800" b="1" u="sng" dirty="0" smtClean="0">
                <a:solidFill>
                  <a:srgbClr val="C00000"/>
                </a:solidFill>
                <a:latin typeface="メイリオ" pitchFamily="50" charset="-128"/>
                <a:ea typeface="メイリオ" pitchFamily="50" charset="-128"/>
              </a:rPr>
              <a:t>に頼めば</a:t>
            </a:r>
            <a:r>
              <a:rPr lang="en-US" altLang="ja-JP" sz="2800" u="sng" dirty="0" smtClean="0">
                <a:solidFill>
                  <a:srgbClr val="C00000"/>
                </a:solidFill>
                <a:latin typeface="メイリオ" pitchFamily="50" charset="-128"/>
                <a:ea typeface="メイリオ" pitchFamily="50" charset="-128"/>
              </a:rPr>
              <a:t>)</a:t>
            </a:r>
            <a:r>
              <a:rPr lang="en-US" altLang="ja-JP" sz="2800" b="1" u="sng" dirty="0" smtClean="0">
                <a:solidFill>
                  <a:srgbClr val="C00000"/>
                </a:solidFill>
                <a:latin typeface="メイリオ" pitchFamily="50" charset="-128"/>
                <a:ea typeface="メイリオ" pitchFamily="50" charset="-128"/>
              </a:rPr>
              <a:t>8</a:t>
            </a:r>
            <a:r>
              <a:rPr lang="ja-JP" altLang="en-US" sz="2800" b="1" u="sng" dirty="0" err="1" smtClean="0">
                <a:solidFill>
                  <a:srgbClr val="C00000"/>
                </a:solidFill>
                <a:latin typeface="メイリオ" pitchFamily="50" charset="-128"/>
                <a:ea typeface="メイリオ" pitchFamily="50" charset="-128"/>
              </a:rPr>
              <a:t>までに</a:t>
            </a:r>
            <a:r>
              <a:rPr lang="ja-JP" altLang="en-US" sz="2800" dirty="0" smtClean="0">
                <a:solidFill>
                  <a:schemeClr val="tx2"/>
                </a:solidFill>
                <a:latin typeface="メイリオ" pitchFamily="50" charset="-128"/>
                <a:ea typeface="メイリオ" pitchFamily="50" charset="-128"/>
              </a:rPr>
              <a:t>終わればよい</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全余裕</a:t>
            </a:r>
            <a:r>
              <a:rPr lang="en-US" altLang="ja-JP" sz="2800" dirty="0" smtClean="0">
                <a:solidFill>
                  <a:schemeClr val="tx2"/>
                </a:solidFill>
                <a:latin typeface="メイリオ" pitchFamily="50" charset="-128"/>
                <a:ea typeface="メイリオ" pitchFamily="50" charset="-128"/>
              </a:rPr>
              <a:t>)</a:t>
            </a:r>
          </a:p>
          <a:p>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は</a:t>
            </a:r>
            <a:r>
              <a:rPr lang="en-US" altLang="ja-JP" sz="2800" dirty="0" smtClean="0">
                <a:solidFill>
                  <a:schemeClr val="tx2"/>
                </a:solidFill>
                <a:latin typeface="メイリオ" pitchFamily="50" charset="-128"/>
                <a:ea typeface="メイリオ" pitchFamily="50" charset="-128"/>
              </a:rPr>
              <a:t>(A</a:t>
            </a:r>
            <a:r>
              <a:rPr lang="ja-JP" altLang="en-US" sz="2800" dirty="0" smtClean="0">
                <a:solidFill>
                  <a:schemeClr val="tx2"/>
                </a:solidFill>
                <a:latin typeface="メイリオ" pitchFamily="50" charset="-128"/>
                <a:ea typeface="メイリオ" pitchFamily="50" charset="-128"/>
              </a:rPr>
              <a:t>が終わる</a:t>
            </a:r>
            <a:r>
              <a:rPr lang="en-US" altLang="ja-JP" sz="2800" dirty="0" smtClean="0">
                <a:solidFill>
                  <a:schemeClr val="tx2"/>
                </a:solidFill>
                <a:latin typeface="メイリオ" pitchFamily="50" charset="-128"/>
                <a:ea typeface="メイリオ" pitchFamily="50" charset="-128"/>
              </a:rPr>
              <a:t>)4</a:t>
            </a:r>
            <a:r>
              <a:rPr lang="ja-JP" altLang="en-US" sz="2800" dirty="0" err="1" smtClean="0">
                <a:solidFill>
                  <a:schemeClr val="tx2"/>
                </a:solidFill>
                <a:latin typeface="メイリオ" pitchFamily="50" charset="-128"/>
                <a:ea typeface="メイリオ" pitchFamily="50" charset="-128"/>
              </a:rPr>
              <a:t>までに</a:t>
            </a:r>
            <a:r>
              <a:rPr lang="ja-JP" altLang="en-US" sz="2800" dirty="0" smtClean="0">
                <a:solidFill>
                  <a:schemeClr val="tx2"/>
                </a:solidFill>
                <a:latin typeface="メイリオ" pitchFamily="50" charset="-128"/>
                <a:ea typeface="メイリオ" pitchFamily="50" charset="-128"/>
              </a:rPr>
              <a:t>終わればよい</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自由余裕</a:t>
            </a:r>
            <a:r>
              <a:rPr lang="en-US" altLang="ja-JP" sz="2800" dirty="0" smtClean="0">
                <a:solidFill>
                  <a:schemeClr val="tx2"/>
                </a:solidFill>
                <a:latin typeface="メイリオ" pitchFamily="50" charset="-128"/>
                <a:ea typeface="メイリオ" pitchFamily="50" charset="-128"/>
              </a:rPr>
              <a:t>)</a:t>
            </a:r>
          </a:p>
        </p:txBody>
      </p:sp>
      <p:sp>
        <p:nvSpPr>
          <p:cNvPr id="5" name="円/楕円 4"/>
          <p:cNvSpPr/>
          <p:nvPr/>
        </p:nvSpPr>
        <p:spPr>
          <a:xfrm>
            <a:off x="4788024" y="436510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6" name="直線矢印コネクタ 5"/>
          <p:cNvCxnSpPr>
            <a:stCxn id="8" idx="6"/>
            <a:endCxn id="7" idx="2"/>
          </p:cNvCxnSpPr>
          <p:nvPr/>
        </p:nvCxnSpPr>
        <p:spPr>
          <a:xfrm flipV="1">
            <a:off x="2627784" y="3356992"/>
            <a:ext cx="1080120" cy="93610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3707904" y="2996952"/>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1907704" y="393305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6660232" y="342900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0" name="直線矢印コネクタ 9"/>
          <p:cNvCxnSpPr>
            <a:stCxn id="8" idx="6"/>
            <a:endCxn id="5" idx="2"/>
          </p:cNvCxnSpPr>
          <p:nvPr/>
        </p:nvCxnSpPr>
        <p:spPr>
          <a:xfrm>
            <a:off x="2627784" y="4293096"/>
            <a:ext cx="2160240"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7" idx="5"/>
            <a:endCxn id="5" idx="0"/>
          </p:cNvCxnSpPr>
          <p:nvPr/>
        </p:nvCxnSpPr>
        <p:spPr>
          <a:xfrm>
            <a:off x="4322531" y="3611579"/>
            <a:ext cx="825533" cy="753525"/>
          </a:xfrm>
          <a:prstGeom prst="straightConnector1">
            <a:avLst/>
          </a:prstGeom>
          <a:ln w="25400">
            <a:solidFill>
              <a:schemeClr val="tx2"/>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6"/>
            <a:endCxn id="9" idx="2"/>
          </p:cNvCxnSpPr>
          <p:nvPr/>
        </p:nvCxnSpPr>
        <p:spPr>
          <a:xfrm>
            <a:off x="4427984" y="3356992"/>
            <a:ext cx="2232248"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6"/>
            <a:endCxn id="9" idx="2"/>
          </p:cNvCxnSpPr>
          <p:nvPr/>
        </p:nvCxnSpPr>
        <p:spPr>
          <a:xfrm flipV="1">
            <a:off x="5508104" y="3789040"/>
            <a:ext cx="1152128" cy="93610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483768" y="339938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A(4)</a:t>
            </a:r>
            <a:endParaRPr kumimoji="1" lang="ja-JP" altLang="en-US" sz="2400" dirty="0">
              <a:solidFill>
                <a:schemeClr val="tx2"/>
              </a:solidFill>
              <a:latin typeface="メイリオ" pitchFamily="50" charset="-128"/>
              <a:ea typeface="メイリオ" pitchFamily="50" charset="-128"/>
            </a:endParaRPr>
          </a:p>
        </p:txBody>
      </p:sp>
      <p:sp>
        <p:nvSpPr>
          <p:cNvPr id="15" name="テキスト ボックス 14"/>
          <p:cNvSpPr txBox="1"/>
          <p:nvPr/>
        </p:nvSpPr>
        <p:spPr>
          <a:xfrm>
            <a:off x="2915816" y="447950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B(3)</a:t>
            </a:r>
            <a:endParaRPr kumimoji="1" lang="ja-JP" altLang="en-US" sz="2400" dirty="0">
              <a:solidFill>
                <a:schemeClr val="tx2"/>
              </a:solidFill>
              <a:latin typeface="メイリオ" pitchFamily="50" charset="-128"/>
              <a:ea typeface="メイリオ" pitchFamily="50" charset="-128"/>
            </a:endParaRPr>
          </a:p>
        </p:txBody>
      </p:sp>
      <p:sp>
        <p:nvSpPr>
          <p:cNvPr id="16" name="テキスト ボックス 15"/>
          <p:cNvSpPr txBox="1"/>
          <p:nvPr/>
        </p:nvSpPr>
        <p:spPr>
          <a:xfrm>
            <a:off x="5220072" y="3111351"/>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C(6)</a:t>
            </a:r>
            <a:endParaRPr kumimoji="1" lang="ja-JP" altLang="en-US" sz="2400" dirty="0">
              <a:solidFill>
                <a:schemeClr val="tx2"/>
              </a:solidFill>
              <a:latin typeface="メイリオ" pitchFamily="50" charset="-128"/>
              <a:ea typeface="メイリオ" pitchFamily="50" charset="-128"/>
            </a:endParaRPr>
          </a:p>
        </p:txBody>
      </p:sp>
      <p:sp>
        <p:nvSpPr>
          <p:cNvPr id="17" name="テキスト ボックス 16"/>
          <p:cNvSpPr txBox="1"/>
          <p:nvPr/>
        </p:nvSpPr>
        <p:spPr>
          <a:xfrm>
            <a:off x="5940152" y="4293096"/>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D(2)</a:t>
            </a:r>
            <a:endParaRPr kumimoji="1" lang="ja-JP" altLang="en-US" sz="2400" dirty="0">
              <a:solidFill>
                <a:schemeClr val="tx2"/>
              </a:solidFill>
              <a:latin typeface="メイリオ" pitchFamily="50" charset="-128"/>
              <a:ea typeface="メイリオ" pitchFamily="50" charset="-128"/>
            </a:endParaRPr>
          </a:p>
        </p:txBody>
      </p:sp>
      <p:sp>
        <p:nvSpPr>
          <p:cNvPr id="22" name="正方形/長方形 21"/>
          <p:cNvSpPr/>
          <p:nvPr/>
        </p:nvSpPr>
        <p:spPr>
          <a:xfrm>
            <a:off x="1907704" y="5229200"/>
            <a:ext cx="2088232"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A</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sp>
        <p:nvSpPr>
          <p:cNvPr id="23" name="正方形/長方形 22"/>
          <p:cNvSpPr/>
          <p:nvPr/>
        </p:nvSpPr>
        <p:spPr>
          <a:xfrm>
            <a:off x="3995936" y="5229200"/>
            <a:ext cx="3096344"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C</a:t>
            </a:r>
            <a:r>
              <a:rPr kumimoji="1" lang="en-US" altLang="ja-JP" sz="2800" dirty="0" smtClean="0">
                <a:solidFill>
                  <a:schemeClr val="tx2"/>
                </a:solidFill>
                <a:latin typeface="メイリオ" pitchFamily="50" charset="-128"/>
                <a:ea typeface="メイリオ" pitchFamily="50" charset="-128"/>
              </a:rPr>
              <a:t>(6)</a:t>
            </a:r>
            <a:endParaRPr kumimoji="1" lang="ja-JP" altLang="en-US" sz="2800" dirty="0">
              <a:solidFill>
                <a:schemeClr val="tx2"/>
              </a:solidFill>
              <a:latin typeface="メイリオ" pitchFamily="50" charset="-128"/>
              <a:ea typeface="メイリオ" pitchFamily="50" charset="-128"/>
            </a:endParaRPr>
          </a:p>
        </p:txBody>
      </p:sp>
      <p:sp>
        <p:nvSpPr>
          <p:cNvPr id="24" name="正方形/長方形 23"/>
          <p:cNvSpPr/>
          <p:nvPr/>
        </p:nvSpPr>
        <p:spPr>
          <a:xfrm>
            <a:off x="2339752" y="5949280"/>
            <a:ext cx="1440160"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B</a:t>
            </a:r>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p:txBody>
      </p:sp>
      <p:sp>
        <p:nvSpPr>
          <p:cNvPr id="25" name="正方形/長方形 24"/>
          <p:cNvSpPr/>
          <p:nvPr/>
        </p:nvSpPr>
        <p:spPr>
          <a:xfrm>
            <a:off x="4572000" y="5949280"/>
            <a:ext cx="1080120"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D</a:t>
            </a:r>
            <a:r>
              <a:rPr kumimoji="1" lang="en-US" altLang="ja-JP" sz="2800" dirty="0" smtClean="0">
                <a:solidFill>
                  <a:schemeClr val="tx2"/>
                </a:solidFill>
                <a:latin typeface="メイリオ" pitchFamily="50" charset="-128"/>
                <a:ea typeface="メイリオ" pitchFamily="50" charset="-128"/>
              </a:rPr>
              <a:t>(2)</a:t>
            </a:r>
            <a:endParaRPr kumimoji="1" lang="ja-JP" altLang="en-US" sz="2800" dirty="0">
              <a:solidFill>
                <a:schemeClr val="tx2"/>
              </a:solidFill>
              <a:latin typeface="メイリオ" pitchFamily="50" charset="-128"/>
              <a:ea typeface="メイリオ" pitchFamily="50" charset="-128"/>
            </a:endParaRPr>
          </a:p>
        </p:txBody>
      </p:sp>
      <p:cxnSp>
        <p:nvCxnSpPr>
          <p:cNvPr id="27" name="直線矢印コネクタ 26"/>
          <p:cNvCxnSpPr/>
          <p:nvPr/>
        </p:nvCxnSpPr>
        <p:spPr>
          <a:xfrm flipH="1">
            <a:off x="1907704" y="6093296"/>
            <a:ext cx="432048"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851920" y="6093296"/>
            <a:ext cx="144016"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3779912" y="6093296"/>
            <a:ext cx="792088" cy="0"/>
          </a:xfrm>
          <a:prstGeom prst="straightConnector1">
            <a:avLst/>
          </a:prstGeom>
          <a:ln w="254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995936" y="6381328"/>
            <a:ext cx="576064"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5652120" y="6381328"/>
            <a:ext cx="1440160"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dirty="0" smtClean="0">
                <a:latin typeface="メイリオ" pitchFamily="50" charset="-128"/>
                <a:ea typeface="メイリオ" pitchFamily="50" charset="-128"/>
              </a:rPr>
              <a:t>全余裕時間の定義</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755232"/>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a:t>
            </a:r>
            <a:r>
              <a:rPr lang="en-US" altLang="ja-JP" sz="2800" dirty="0" err="1" smtClean="0">
                <a:solidFill>
                  <a:schemeClr val="tx2"/>
                </a:solidFill>
                <a:latin typeface="メイリオ" pitchFamily="50" charset="-128"/>
                <a:ea typeface="メイリオ" pitchFamily="50" charset="-128"/>
              </a:rPr>
              <a:t>i</a:t>
            </a:r>
            <a:r>
              <a:rPr lang="en-US" altLang="ja-JP" sz="2800" dirty="0" smtClean="0">
                <a:solidFill>
                  <a:schemeClr val="tx2"/>
                </a:solidFill>
                <a:latin typeface="メイリオ" pitchFamily="50" charset="-128"/>
                <a:ea typeface="メイリオ" pitchFamily="50" charset="-128"/>
              </a:rPr>
              <a:t>, k)</a:t>
            </a:r>
            <a:r>
              <a:rPr lang="ja-JP" altLang="en-US" sz="2800" dirty="0" smtClean="0">
                <a:solidFill>
                  <a:schemeClr val="tx2"/>
                </a:solidFill>
                <a:latin typeface="メイリオ" pitchFamily="50" charset="-128"/>
                <a:ea typeface="メイリオ" pitchFamily="50" charset="-128"/>
              </a:rPr>
              <a:t>の</a:t>
            </a:r>
            <a:r>
              <a:rPr lang="ja-JP" altLang="en-US" sz="2800" b="1" dirty="0" smtClean="0">
                <a:solidFill>
                  <a:srgbClr val="C00000"/>
                </a:solidFill>
                <a:latin typeface="メイリオ" pitchFamily="50" charset="-128"/>
                <a:ea typeface="メイリオ" pitchFamily="50" charset="-128"/>
              </a:rPr>
              <a:t>全余裕時間</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ノード</a:t>
            </a:r>
            <a:r>
              <a:rPr lang="en-US" altLang="ja-JP" sz="2800" dirty="0" smtClean="0">
                <a:solidFill>
                  <a:schemeClr val="tx2"/>
                </a:solidFill>
                <a:latin typeface="メイリオ" pitchFamily="50" charset="-128"/>
                <a:ea typeface="メイリオ" pitchFamily="50" charset="-128"/>
              </a:rPr>
              <a:t>k</a:t>
            </a:r>
            <a:r>
              <a:rPr lang="ja-JP" altLang="en-US" sz="2800" dirty="0" err="1" smtClean="0">
                <a:solidFill>
                  <a:schemeClr val="tx2"/>
                </a:solidFill>
                <a:latin typeface="メイリオ" pitchFamily="50" charset="-128"/>
                <a:ea typeface="メイリオ" pitchFamily="50" charset="-128"/>
              </a:rPr>
              <a:t>の最遅</a:t>
            </a:r>
            <a:r>
              <a:rPr lang="ja-JP" altLang="en-US" sz="2800" dirty="0" smtClean="0">
                <a:solidFill>
                  <a:schemeClr val="tx2"/>
                </a:solidFill>
                <a:latin typeface="メイリオ" pitchFamily="50" charset="-128"/>
                <a:ea typeface="メイリオ" pitchFamily="50" charset="-128"/>
              </a:rPr>
              <a:t>完了時刻から，ノード</a:t>
            </a:r>
            <a:r>
              <a:rPr lang="en-US" altLang="ja-JP" sz="2800" dirty="0" err="1" smtClean="0">
                <a:solidFill>
                  <a:schemeClr val="tx2"/>
                </a:solidFill>
                <a:latin typeface="メイリオ" pitchFamily="50" charset="-128"/>
                <a:ea typeface="メイリオ" pitchFamily="50" charset="-128"/>
              </a:rPr>
              <a:t>i</a:t>
            </a:r>
            <a:r>
              <a:rPr lang="ja-JP" altLang="en-US" sz="2800" dirty="0" smtClean="0">
                <a:solidFill>
                  <a:schemeClr val="tx2"/>
                </a:solidFill>
                <a:latin typeface="メイリオ" pitchFamily="50" charset="-128"/>
                <a:ea typeface="メイリオ" pitchFamily="50" charset="-128"/>
              </a:rPr>
              <a:t>の最早開始時刻と作業時間を差し引いたもの</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自動計算用：</a:t>
            </a:r>
            <a:r>
              <a:rPr lang="ja-JP" altLang="en-US" sz="2800" u="sng" dirty="0" smtClean="0">
                <a:solidFill>
                  <a:schemeClr val="tx2"/>
                </a:solidFill>
                <a:latin typeface="メイリオ" pitchFamily="50" charset="-128"/>
                <a:ea typeface="メイリオ" pitchFamily="50" charset="-128"/>
              </a:rPr>
              <a:t>作業</a:t>
            </a:r>
            <a:r>
              <a:rPr lang="en-US" altLang="ja-JP" sz="2800" u="sng" dirty="0" smtClean="0">
                <a:solidFill>
                  <a:schemeClr val="tx2"/>
                </a:solidFill>
                <a:latin typeface="メイリオ" pitchFamily="50" charset="-128"/>
                <a:ea typeface="メイリオ" pitchFamily="50" charset="-128"/>
              </a:rPr>
              <a:t>(</a:t>
            </a:r>
            <a:r>
              <a:rPr lang="en-US" altLang="ja-JP" sz="2800" u="sng" dirty="0" err="1" smtClean="0">
                <a:solidFill>
                  <a:schemeClr val="tx2"/>
                </a:solidFill>
                <a:latin typeface="メイリオ" pitchFamily="50" charset="-128"/>
                <a:ea typeface="メイリオ" pitchFamily="50" charset="-128"/>
              </a:rPr>
              <a:t>i</a:t>
            </a:r>
            <a:r>
              <a:rPr lang="en-US" altLang="ja-JP" sz="2800" u="sng" dirty="0" smtClean="0">
                <a:solidFill>
                  <a:schemeClr val="tx2"/>
                </a:solidFill>
                <a:latin typeface="メイリオ" pitchFamily="50" charset="-128"/>
                <a:ea typeface="メイリオ" pitchFamily="50" charset="-128"/>
              </a:rPr>
              <a:t>, k)</a:t>
            </a:r>
            <a:r>
              <a:rPr lang="ja-JP" altLang="en-US" sz="2800" u="sng" dirty="0" err="1" smtClean="0">
                <a:solidFill>
                  <a:schemeClr val="tx2"/>
                </a:solidFill>
                <a:latin typeface="メイリオ" pitchFamily="50" charset="-128"/>
                <a:ea typeface="メイリオ" pitchFamily="50" charset="-128"/>
              </a:rPr>
              <a:t>の最遅</a:t>
            </a:r>
            <a:r>
              <a:rPr lang="ja-JP" altLang="en-US" sz="2800" u="sng" dirty="0" smtClean="0">
                <a:solidFill>
                  <a:schemeClr val="tx2"/>
                </a:solidFill>
                <a:latin typeface="メイリオ" pitchFamily="50" charset="-128"/>
                <a:ea typeface="メイリオ" pitchFamily="50" charset="-128"/>
              </a:rPr>
              <a:t>完了時刻から，作業</a:t>
            </a:r>
            <a:r>
              <a:rPr lang="en-US" altLang="ja-JP" sz="2800" u="sng" dirty="0" smtClean="0">
                <a:solidFill>
                  <a:schemeClr val="tx2"/>
                </a:solidFill>
                <a:latin typeface="メイリオ" pitchFamily="50" charset="-128"/>
                <a:ea typeface="メイリオ" pitchFamily="50" charset="-128"/>
              </a:rPr>
              <a:t>(</a:t>
            </a:r>
            <a:r>
              <a:rPr lang="en-US" altLang="ja-JP" sz="2800" u="sng" dirty="0" err="1" smtClean="0">
                <a:solidFill>
                  <a:schemeClr val="tx2"/>
                </a:solidFill>
                <a:latin typeface="メイリオ" pitchFamily="50" charset="-128"/>
                <a:ea typeface="メイリオ" pitchFamily="50" charset="-128"/>
              </a:rPr>
              <a:t>i</a:t>
            </a:r>
            <a:r>
              <a:rPr lang="en-US" altLang="ja-JP" sz="2800" u="sng" dirty="0" smtClean="0">
                <a:solidFill>
                  <a:schemeClr val="tx2"/>
                </a:solidFill>
                <a:latin typeface="メイリオ" pitchFamily="50" charset="-128"/>
                <a:ea typeface="メイリオ" pitchFamily="50" charset="-128"/>
              </a:rPr>
              <a:t>, k)</a:t>
            </a:r>
            <a:r>
              <a:rPr lang="ja-JP" altLang="en-US" sz="2800" u="sng" dirty="0" smtClean="0">
                <a:solidFill>
                  <a:schemeClr val="tx2"/>
                </a:solidFill>
                <a:latin typeface="メイリオ" pitchFamily="50" charset="-128"/>
                <a:ea typeface="メイリオ" pitchFamily="50" charset="-128"/>
              </a:rPr>
              <a:t>の</a:t>
            </a:r>
            <a:r>
              <a:rPr lang="ja-JP" altLang="en-US" sz="2800" b="1" u="sng" dirty="0" smtClean="0">
                <a:solidFill>
                  <a:schemeClr val="tx2"/>
                </a:solidFill>
                <a:latin typeface="メイリオ" pitchFamily="50" charset="-128"/>
                <a:ea typeface="メイリオ" pitchFamily="50" charset="-128"/>
              </a:rPr>
              <a:t>最早完了時刻を差し引いたもの</a:t>
            </a:r>
            <a:r>
              <a:rPr lang="en-US" altLang="ja-JP" sz="2800" b="1" u="sng" dirty="0" smtClean="0">
                <a:solidFill>
                  <a:schemeClr val="tx2"/>
                </a:solidFill>
                <a:latin typeface="メイリオ" pitchFamily="50" charset="-128"/>
                <a:ea typeface="メイリオ" pitchFamily="50" charset="-128"/>
              </a:rPr>
              <a:t>(</a:t>
            </a:r>
            <a:r>
              <a:rPr lang="ja-JP" altLang="en-US" sz="2800" b="1" u="sng" dirty="0" smtClean="0">
                <a:solidFill>
                  <a:schemeClr val="tx2"/>
                </a:solidFill>
                <a:latin typeface="メイリオ" pitchFamily="50" charset="-128"/>
                <a:ea typeface="メイリオ" pitchFamily="50" charset="-128"/>
              </a:rPr>
              <a:t>用語注意</a:t>
            </a:r>
            <a:r>
              <a:rPr lang="en-US" altLang="ja-JP" sz="2800" b="1" u="sng"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他の作業は真面目にやってくれるという条件の下でさぼれる時間</a:t>
            </a:r>
            <a:endParaRPr lang="en-US" altLang="ja-JP" dirty="0" smtClean="0">
              <a:solidFill>
                <a:schemeClr val="tx2"/>
              </a:solidFill>
              <a:latin typeface="メイリオ" pitchFamily="50" charset="-128"/>
              <a:ea typeface="メイリオ" pitchFamily="50" charset="-128"/>
            </a:endParaRPr>
          </a:p>
          <a:p>
            <a:pPr lvl="1">
              <a:buNone/>
            </a:pPr>
            <a:endParaRPr lang="en-US" altLang="ja-JP" sz="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先ほどの例で，作業</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の全余裕時間は，</a:t>
            </a:r>
            <a:r>
              <a:rPr lang="en-US" altLang="ja-JP" sz="2800" dirty="0" smtClean="0">
                <a:solidFill>
                  <a:schemeClr val="tx2"/>
                </a:solidFill>
                <a:latin typeface="メイリオ" pitchFamily="50" charset="-128"/>
                <a:ea typeface="メイリオ" pitchFamily="50" charset="-128"/>
              </a:rPr>
              <a:t>8-0-3</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5</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もしくは最早完了時刻は</a:t>
            </a:r>
            <a:r>
              <a:rPr lang="en-US" altLang="ja-JP" sz="2800" dirty="0" smtClean="0">
                <a:solidFill>
                  <a:schemeClr val="tx2"/>
                </a:solidFill>
                <a:latin typeface="メイリオ" pitchFamily="50" charset="-128"/>
                <a:ea typeface="メイリオ" pitchFamily="50" charset="-128"/>
              </a:rPr>
              <a:t>3</a:t>
            </a:r>
            <a:r>
              <a:rPr lang="ja-JP" altLang="en-US" sz="2800" dirty="0" smtClean="0">
                <a:solidFill>
                  <a:schemeClr val="tx2"/>
                </a:solidFill>
                <a:latin typeface="メイリオ" pitchFamily="50" charset="-128"/>
                <a:ea typeface="メイリオ" pitchFamily="50" charset="-128"/>
              </a:rPr>
              <a:t>なので，</a:t>
            </a:r>
            <a:r>
              <a:rPr lang="en-US" altLang="ja-JP" sz="2800" dirty="0" smtClean="0">
                <a:solidFill>
                  <a:schemeClr val="tx2"/>
                </a:solidFill>
                <a:latin typeface="メイリオ" pitchFamily="50" charset="-128"/>
                <a:ea typeface="メイリオ" pitchFamily="50" charset="-128"/>
              </a:rPr>
              <a:t>8-3</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5</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自由余</a:t>
            </a:r>
            <a:r>
              <a:rPr kumimoji="1" lang="ja-JP" altLang="en-US" dirty="0" smtClean="0">
                <a:latin typeface="メイリオ" pitchFamily="50" charset="-128"/>
                <a:ea typeface="メイリオ" pitchFamily="50" charset="-128"/>
              </a:rPr>
              <a:t>裕時間の例</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D</a:t>
            </a:r>
            <a:r>
              <a:rPr lang="ja-JP" altLang="en-US" sz="2800" dirty="0" smtClean="0">
                <a:solidFill>
                  <a:schemeClr val="tx2"/>
                </a:solidFill>
                <a:latin typeface="メイリオ" pitchFamily="50" charset="-128"/>
                <a:ea typeface="メイリオ" pitchFamily="50" charset="-128"/>
              </a:rPr>
              <a:t>の先行作業は</a:t>
            </a:r>
            <a:r>
              <a:rPr lang="en-US" altLang="ja-JP" sz="2800" dirty="0" smtClean="0">
                <a:solidFill>
                  <a:schemeClr val="tx2"/>
                </a:solidFill>
                <a:latin typeface="メイリオ" pitchFamily="50" charset="-128"/>
                <a:ea typeface="メイリオ" pitchFamily="50" charset="-128"/>
              </a:rPr>
              <a:t>A</a:t>
            </a:r>
            <a:r>
              <a:rPr lang="ja-JP" altLang="en-US" sz="2800" dirty="0" smtClean="0">
                <a:solidFill>
                  <a:schemeClr val="tx2"/>
                </a:solidFill>
                <a:latin typeface="メイリオ" pitchFamily="50" charset="-128"/>
                <a:ea typeface="メイリオ" pitchFamily="50" charset="-128"/>
              </a:rPr>
              <a:t>と</a:t>
            </a:r>
            <a:r>
              <a:rPr lang="en-US" altLang="ja-JP" sz="2800" dirty="0" smtClean="0">
                <a:solidFill>
                  <a:schemeClr val="tx2"/>
                </a:solidFill>
                <a:latin typeface="メイリオ" pitchFamily="50" charset="-128"/>
                <a:ea typeface="メイリオ" pitchFamily="50" charset="-128"/>
              </a:rPr>
              <a:t>B</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C</a:t>
            </a:r>
            <a:r>
              <a:rPr lang="ja-JP" altLang="en-US" sz="2800" dirty="0" smtClean="0">
                <a:solidFill>
                  <a:schemeClr val="tx2"/>
                </a:solidFill>
                <a:latin typeface="メイリオ" pitchFamily="50" charset="-128"/>
                <a:ea typeface="メイリオ" pitchFamily="50" charset="-128"/>
              </a:rPr>
              <a:t>の先行作業は</a:t>
            </a:r>
            <a:r>
              <a:rPr lang="en-US" altLang="ja-JP" sz="2800" dirty="0" smtClean="0">
                <a:solidFill>
                  <a:schemeClr val="tx2"/>
                </a:solidFill>
                <a:latin typeface="メイリオ" pitchFamily="50" charset="-128"/>
                <a:ea typeface="メイリオ" pitchFamily="50" charset="-128"/>
              </a:rPr>
              <a:t>A</a:t>
            </a:r>
          </a:p>
          <a:p>
            <a:pPr lvl="1"/>
            <a:r>
              <a:rPr lang="ja-JP" altLang="en-US" dirty="0" smtClean="0">
                <a:solidFill>
                  <a:schemeClr val="tx2"/>
                </a:solidFill>
                <a:latin typeface="メイリオ" pitchFamily="50" charset="-128"/>
                <a:ea typeface="メイリオ" pitchFamily="50" charset="-128"/>
              </a:rPr>
              <a:t>作業</a:t>
            </a:r>
            <a:r>
              <a:rPr lang="en-US" altLang="ja-JP" dirty="0" smtClean="0">
                <a:solidFill>
                  <a:schemeClr val="tx2"/>
                </a:solidFill>
                <a:latin typeface="メイリオ" pitchFamily="50" charset="-128"/>
                <a:ea typeface="メイリオ" pitchFamily="50" charset="-128"/>
              </a:rPr>
              <a:t>D</a:t>
            </a:r>
            <a:r>
              <a:rPr lang="ja-JP" altLang="en-US" dirty="0" smtClean="0">
                <a:solidFill>
                  <a:schemeClr val="tx2"/>
                </a:solidFill>
                <a:latin typeface="メイリオ" pitchFamily="50" charset="-128"/>
                <a:ea typeface="メイリオ" pitchFamily="50" charset="-128"/>
              </a:rPr>
              <a:t>は</a:t>
            </a:r>
            <a:r>
              <a:rPr lang="en-US" altLang="ja-JP" dirty="0" smtClean="0">
                <a:solidFill>
                  <a:schemeClr val="tx2"/>
                </a:solidFill>
                <a:latin typeface="メイリオ" pitchFamily="50" charset="-128"/>
                <a:ea typeface="メイリオ" pitchFamily="50" charset="-128"/>
              </a:rPr>
              <a:t>A</a:t>
            </a:r>
            <a:r>
              <a:rPr lang="ja-JP" altLang="en-US" dirty="0" smtClean="0">
                <a:solidFill>
                  <a:schemeClr val="tx2"/>
                </a:solidFill>
                <a:latin typeface="メイリオ" pitchFamily="50" charset="-128"/>
                <a:ea typeface="メイリオ" pitchFamily="50" charset="-128"/>
              </a:rPr>
              <a:t>と</a:t>
            </a:r>
            <a:r>
              <a:rPr lang="en-US" altLang="ja-JP" dirty="0" smtClean="0">
                <a:solidFill>
                  <a:schemeClr val="tx2"/>
                </a:solidFill>
                <a:latin typeface="メイリオ" pitchFamily="50" charset="-128"/>
                <a:ea typeface="メイリオ" pitchFamily="50" charset="-128"/>
              </a:rPr>
              <a:t>B</a:t>
            </a:r>
            <a:r>
              <a:rPr lang="ja-JP" altLang="en-US" dirty="0" smtClean="0">
                <a:solidFill>
                  <a:schemeClr val="tx2"/>
                </a:solidFill>
                <a:latin typeface="メイリオ" pitchFamily="50" charset="-128"/>
                <a:ea typeface="メイリオ" pitchFamily="50" charset="-128"/>
              </a:rPr>
              <a:t>の終了後ならばいつでも始められる</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作業</a:t>
            </a:r>
            <a:r>
              <a:rPr lang="en-US" altLang="ja-JP" dirty="0" smtClean="0">
                <a:solidFill>
                  <a:schemeClr val="tx2"/>
                </a:solidFill>
                <a:latin typeface="メイリオ" pitchFamily="50" charset="-128"/>
                <a:ea typeface="メイリオ" pitchFamily="50" charset="-128"/>
              </a:rPr>
              <a:t>C</a:t>
            </a:r>
            <a:r>
              <a:rPr lang="ja-JP" altLang="en-US" dirty="0" smtClean="0">
                <a:solidFill>
                  <a:schemeClr val="tx2"/>
                </a:solidFill>
                <a:latin typeface="メイリオ" pitchFamily="50" charset="-128"/>
                <a:ea typeface="メイリオ" pitchFamily="50" charset="-128"/>
              </a:rPr>
              <a:t>が終わるまでに終わればよい</a:t>
            </a:r>
            <a:endParaRPr lang="en-US" altLang="ja-JP" dirty="0" smtClean="0">
              <a:solidFill>
                <a:schemeClr val="tx2"/>
              </a:solidFill>
              <a:latin typeface="メイリオ" pitchFamily="50" charset="-128"/>
              <a:ea typeface="メイリオ" pitchFamily="50" charset="-128"/>
            </a:endParaRPr>
          </a:p>
        </p:txBody>
      </p:sp>
      <p:sp>
        <p:nvSpPr>
          <p:cNvPr id="5" name="正方形/長方形 4"/>
          <p:cNvSpPr/>
          <p:nvPr/>
        </p:nvSpPr>
        <p:spPr>
          <a:xfrm>
            <a:off x="2267744" y="3789040"/>
            <a:ext cx="2088232"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A</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sp>
        <p:nvSpPr>
          <p:cNvPr id="6" name="正方形/長方形 5"/>
          <p:cNvSpPr/>
          <p:nvPr/>
        </p:nvSpPr>
        <p:spPr>
          <a:xfrm>
            <a:off x="4355976" y="3789040"/>
            <a:ext cx="3096344"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C</a:t>
            </a:r>
            <a:r>
              <a:rPr kumimoji="1" lang="en-US" altLang="ja-JP" sz="2800" dirty="0" smtClean="0">
                <a:solidFill>
                  <a:schemeClr val="tx2"/>
                </a:solidFill>
                <a:latin typeface="メイリオ" pitchFamily="50" charset="-128"/>
                <a:ea typeface="メイリオ" pitchFamily="50" charset="-128"/>
              </a:rPr>
              <a:t>(6)</a:t>
            </a:r>
            <a:endParaRPr kumimoji="1" lang="ja-JP" altLang="en-US" sz="2800" dirty="0">
              <a:solidFill>
                <a:schemeClr val="tx2"/>
              </a:solidFill>
              <a:latin typeface="メイリオ" pitchFamily="50" charset="-128"/>
              <a:ea typeface="メイリオ" pitchFamily="50" charset="-128"/>
            </a:endParaRPr>
          </a:p>
        </p:txBody>
      </p:sp>
      <p:sp>
        <p:nvSpPr>
          <p:cNvPr id="7" name="正方形/長方形 6"/>
          <p:cNvSpPr/>
          <p:nvPr/>
        </p:nvSpPr>
        <p:spPr>
          <a:xfrm>
            <a:off x="2699792" y="4509120"/>
            <a:ext cx="1440160"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B</a:t>
            </a:r>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p:txBody>
      </p:sp>
      <p:sp>
        <p:nvSpPr>
          <p:cNvPr id="8" name="正方形/長方形 7"/>
          <p:cNvSpPr/>
          <p:nvPr/>
        </p:nvSpPr>
        <p:spPr>
          <a:xfrm>
            <a:off x="4932040" y="4509120"/>
            <a:ext cx="1080120"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D</a:t>
            </a:r>
            <a:r>
              <a:rPr kumimoji="1" lang="en-US" altLang="ja-JP" sz="2800" dirty="0" smtClean="0">
                <a:solidFill>
                  <a:schemeClr val="tx2"/>
                </a:solidFill>
                <a:latin typeface="メイリオ" pitchFamily="50" charset="-128"/>
                <a:ea typeface="メイリオ" pitchFamily="50" charset="-128"/>
              </a:rPr>
              <a:t>(2)</a:t>
            </a:r>
            <a:endParaRPr kumimoji="1" lang="ja-JP" altLang="en-US" sz="2800" dirty="0">
              <a:solidFill>
                <a:schemeClr val="tx2"/>
              </a:solidFill>
              <a:latin typeface="メイリオ" pitchFamily="50" charset="-128"/>
              <a:ea typeface="メイリオ" pitchFamily="50" charset="-128"/>
            </a:endParaRPr>
          </a:p>
        </p:txBody>
      </p:sp>
      <p:cxnSp>
        <p:nvCxnSpPr>
          <p:cNvPr id="9" name="直線矢印コネクタ 8"/>
          <p:cNvCxnSpPr/>
          <p:nvPr/>
        </p:nvCxnSpPr>
        <p:spPr>
          <a:xfrm flipH="1">
            <a:off x="2267744" y="4653136"/>
            <a:ext cx="432048"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4211960" y="4653136"/>
            <a:ext cx="144016"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4139952" y="4653136"/>
            <a:ext cx="792088" cy="0"/>
          </a:xfrm>
          <a:prstGeom prst="straightConnector1">
            <a:avLst/>
          </a:prstGeom>
          <a:ln w="254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a:off x="4355976" y="4941168"/>
            <a:ext cx="576064"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6012160" y="4941168"/>
            <a:ext cx="1440160" cy="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355976" y="3356992"/>
            <a:ext cx="0" cy="266429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259632" y="5517232"/>
            <a:ext cx="2952328" cy="523220"/>
          </a:xfrm>
          <a:prstGeom prst="rect">
            <a:avLst/>
          </a:prstGeom>
          <a:noFill/>
          <a:ln w="25400">
            <a:solidFill>
              <a:srgbClr val="C00000"/>
            </a:solidFill>
          </a:ln>
        </p:spPr>
        <p:txBody>
          <a:bodyPr wrap="square" rtlCol="0">
            <a:spAutoFit/>
          </a:bodyPr>
          <a:lstStyle/>
          <a:p>
            <a:pPr algn="ctr"/>
            <a:r>
              <a:rPr kumimoji="1" lang="en-US" altLang="ja-JP" sz="2800" dirty="0" smtClean="0">
                <a:solidFill>
                  <a:schemeClr val="tx2"/>
                </a:solidFill>
                <a:latin typeface="メイリオ" pitchFamily="50" charset="-128"/>
                <a:ea typeface="メイリオ" pitchFamily="50" charset="-128"/>
              </a:rPr>
              <a:t>B</a:t>
            </a:r>
            <a:r>
              <a:rPr kumimoji="1" lang="ja-JP" altLang="en-US" sz="2800" dirty="0" smtClean="0">
                <a:solidFill>
                  <a:schemeClr val="tx2"/>
                </a:solidFill>
                <a:latin typeface="メイリオ" pitchFamily="50" charset="-128"/>
                <a:ea typeface="メイリオ" pitchFamily="50" charset="-128"/>
              </a:rPr>
              <a:t>の自由時間＝１</a:t>
            </a:r>
            <a:endParaRPr kumimoji="1" lang="ja-JP" altLang="en-US" sz="2800" dirty="0">
              <a:solidFill>
                <a:schemeClr val="tx2"/>
              </a:solidFill>
              <a:latin typeface="メイリオ" pitchFamily="50" charset="-128"/>
              <a:ea typeface="メイリオ" pitchFamily="50" charset="-128"/>
            </a:endParaRPr>
          </a:p>
        </p:txBody>
      </p:sp>
      <p:sp>
        <p:nvSpPr>
          <p:cNvPr id="19" name="テキスト ボックス 18"/>
          <p:cNvSpPr txBox="1"/>
          <p:nvPr/>
        </p:nvSpPr>
        <p:spPr>
          <a:xfrm>
            <a:off x="4572000" y="5517232"/>
            <a:ext cx="2952328" cy="523220"/>
          </a:xfrm>
          <a:prstGeom prst="rect">
            <a:avLst/>
          </a:prstGeom>
          <a:noFill/>
          <a:ln w="25400">
            <a:solidFill>
              <a:srgbClr val="C00000"/>
            </a:solidFill>
          </a:ln>
        </p:spPr>
        <p:txBody>
          <a:bodyPr wrap="square" rtlCol="0">
            <a:spAutoFit/>
          </a:bodyPr>
          <a:lstStyle/>
          <a:p>
            <a:pPr algn="ctr"/>
            <a:r>
              <a:rPr kumimoji="1" lang="en-US" altLang="ja-JP" sz="2800" dirty="0" smtClean="0">
                <a:solidFill>
                  <a:schemeClr val="tx2"/>
                </a:solidFill>
                <a:latin typeface="メイリオ" pitchFamily="50" charset="-128"/>
                <a:ea typeface="メイリオ" pitchFamily="50" charset="-128"/>
              </a:rPr>
              <a:t>D</a:t>
            </a:r>
            <a:r>
              <a:rPr kumimoji="1" lang="ja-JP" altLang="en-US" sz="2800" dirty="0" smtClean="0">
                <a:solidFill>
                  <a:schemeClr val="tx2"/>
                </a:solidFill>
                <a:latin typeface="メイリオ" pitchFamily="50" charset="-128"/>
                <a:ea typeface="メイリオ" pitchFamily="50" charset="-128"/>
              </a:rPr>
              <a:t>の自由時間＝</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153400" cy="990600"/>
          </a:xfrm>
        </p:spPr>
        <p:txBody>
          <a:bodyPr>
            <a:normAutofit/>
          </a:bodyPr>
          <a:lstStyle/>
          <a:p>
            <a:r>
              <a:rPr lang="ja-JP" altLang="en-US" dirty="0" smtClean="0">
                <a:latin typeface="メイリオ" pitchFamily="50" charset="-128"/>
                <a:ea typeface="メイリオ" pitchFamily="50" charset="-128"/>
              </a:rPr>
              <a:t>手法</a:t>
            </a:r>
            <a:r>
              <a:rPr lang="en-US" altLang="ja-JP" dirty="0" smtClean="0">
                <a:latin typeface="メイリオ" pitchFamily="50" charset="-128"/>
                <a:ea typeface="メイリオ" pitchFamily="50" charset="-128"/>
              </a:rPr>
              <a:t>1</a:t>
            </a:r>
            <a:r>
              <a:rPr lang="ja-JP" altLang="en-US" dirty="0" smtClean="0">
                <a:latin typeface="メイリオ" pitchFamily="50" charset="-128"/>
                <a:ea typeface="メイリオ" pitchFamily="50" charset="-128"/>
              </a:rPr>
              <a:t>：フローダイアグラム</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495800"/>
          </a:xfrm>
        </p:spPr>
        <p:txBody>
          <a:bodyPr>
            <a:normAutofit/>
          </a:bodyPr>
          <a:lstStyle/>
          <a:p>
            <a:r>
              <a:rPr kumimoji="1" lang="ja-JP" altLang="en-US" sz="2800" dirty="0" smtClean="0">
                <a:solidFill>
                  <a:schemeClr val="tx2"/>
                </a:solidFill>
                <a:latin typeface="メイリオ" pitchFamily="50" charset="-128"/>
                <a:ea typeface="メイリオ" pitchFamily="50" charset="-128"/>
              </a:rPr>
              <a:t>プロジェクトを部分作業</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ジョブ</a:t>
            </a:r>
            <a:r>
              <a:rPr kumimoji="1"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に分解</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ジョブ</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ノード</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の前後関係を矢線図</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ネットワーク</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にまとめたもの</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グラフ構造の一種</a:t>
            </a:r>
            <a:r>
              <a:rPr lang="en-US" altLang="ja-JP" sz="2800" dirty="0" smtClean="0">
                <a:solidFill>
                  <a:schemeClr val="tx2"/>
                </a:solidFill>
                <a:latin typeface="メイリオ" pitchFamily="50" charset="-128"/>
                <a:ea typeface="メイリオ" pitchFamily="50" charset="-128"/>
              </a:rPr>
              <a:t>)</a:t>
            </a:r>
            <a:endParaRPr kumimoji="1" lang="en-US" altLang="ja-JP" sz="2800" dirty="0" smtClean="0">
              <a:solidFill>
                <a:schemeClr val="tx2"/>
              </a:solidFill>
              <a:latin typeface="メイリオ" pitchFamily="50" charset="-128"/>
              <a:ea typeface="メイリオ" pitchFamily="50" charset="-128"/>
            </a:endParaRPr>
          </a:p>
        </p:txBody>
      </p:sp>
      <p:sp>
        <p:nvSpPr>
          <p:cNvPr id="4" name="正方形/長方形 3"/>
          <p:cNvSpPr/>
          <p:nvPr/>
        </p:nvSpPr>
        <p:spPr>
          <a:xfrm>
            <a:off x="683568" y="3645024"/>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A</a:t>
            </a:r>
            <a:endParaRPr kumimoji="1" lang="ja-JP" altLang="en-US" sz="2800" b="1" dirty="0">
              <a:solidFill>
                <a:schemeClr val="tx2"/>
              </a:solidFill>
              <a:latin typeface="メイリオ" pitchFamily="50" charset="-128"/>
              <a:ea typeface="メイリオ" pitchFamily="50" charset="-128"/>
            </a:endParaRPr>
          </a:p>
        </p:txBody>
      </p:sp>
      <p:sp>
        <p:nvSpPr>
          <p:cNvPr id="5" name="正方形/長方形 4"/>
          <p:cNvSpPr/>
          <p:nvPr/>
        </p:nvSpPr>
        <p:spPr>
          <a:xfrm>
            <a:off x="683568" y="4437112"/>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C</a:t>
            </a:r>
            <a:endParaRPr kumimoji="1" lang="ja-JP" altLang="en-US" sz="2800" b="1" dirty="0">
              <a:solidFill>
                <a:schemeClr val="tx2"/>
              </a:solidFill>
              <a:latin typeface="メイリオ" pitchFamily="50" charset="-128"/>
              <a:ea typeface="メイリオ" pitchFamily="50" charset="-128"/>
            </a:endParaRPr>
          </a:p>
        </p:txBody>
      </p:sp>
      <p:sp>
        <p:nvSpPr>
          <p:cNvPr id="6" name="正方形/長方形 5"/>
          <p:cNvSpPr/>
          <p:nvPr/>
        </p:nvSpPr>
        <p:spPr>
          <a:xfrm>
            <a:off x="683568" y="5229200"/>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D</a:t>
            </a:r>
            <a:endParaRPr kumimoji="1" lang="ja-JP" altLang="en-US" sz="2800" b="1" dirty="0">
              <a:solidFill>
                <a:schemeClr val="tx2"/>
              </a:solidFill>
              <a:latin typeface="メイリオ" pitchFamily="50" charset="-128"/>
              <a:ea typeface="メイリオ" pitchFamily="50" charset="-128"/>
            </a:endParaRPr>
          </a:p>
        </p:txBody>
      </p:sp>
      <p:sp>
        <p:nvSpPr>
          <p:cNvPr id="7" name="正方形/長方形 6"/>
          <p:cNvSpPr/>
          <p:nvPr/>
        </p:nvSpPr>
        <p:spPr>
          <a:xfrm>
            <a:off x="2051720" y="3645024"/>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B</a:t>
            </a:r>
            <a:endParaRPr kumimoji="1" lang="ja-JP" altLang="en-US" sz="2800" b="1" dirty="0">
              <a:solidFill>
                <a:schemeClr val="tx2"/>
              </a:solidFill>
              <a:latin typeface="メイリオ" pitchFamily="50" charset="-128"/>
              <a:ea typeface="メイリオ" pitchFamily="50" charset="-128"/>
            </a:endParaRPr>
          </a:p>
        </p:txBody>
      </p:sp>
      <p:cxnSp>
        <p:nvCxnSpPr>
          <p:cNvPr id="9" name="直線矢印コネクタ 8"/>
          <p:cNvCxnSpPr>
            <a:stCxn id="4" idx="3"/>
            <a:endCxn id="7" idx="1"/>
          </p:cNvCxnSpPr>
          <p:nvPr/>
        </p:nvCxnSpPr>
        <p:spPr>
          <a:xfrm>
            <a:off x="1547664" y="3933056"/>
            <a:ext cx="504056"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3419872" y="4077072"/>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E</a:t>
            </a:r>
            <a:endParaRPr kumimoji="1" lang="ja-JP" altLang="en-US" sz="2800" b="1" dirty="0">
              <a:solidFill>
                <a:schemeClr val="tx2"/>
              </a:solidFill>
              <a:latin typeface="メイリオ" pitchFamily="50" charset="-128"/>
              <a:ea typeface="メイリオ" pitchFamily="50" charset="-128"/>
            </a:endParaRPr>
          </a:p>
        </p:txBody>
      </p:sp>
      <p:cxnSp>
        <p:nvCxnSpPr>
          <p:cNvPr id="11" name="直線矢印コネクタ 10"/>
          <p:cNvCxnSpPr>
            <a:stCxn id="7" idx="3"/>
            <a:endCxn id="10" idx="1"/>
          </p:cNvCxnSpPr>
          <p:nvPr/>
        </p:nvCxnSpPr>
        <p:spPr>
          <a:xfrm>
            <a:off x="2915816" y="3933056"/>
            <a:ext cx="504056"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3"/>
            <a:endCxn id="10" idx="1"/>
          </p:cNvCxnSpPr>
          <p:nvPr/>
        </p:nvCxnSpPr>
        <p:spPr>
          <a:xfrm flipV="1">
            <a:off x="1547664" y="4365104"/>
            <a:ext cx="1872208" cy="36004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6" idx="3"/>
            <a:endCxn id="10" idx="1"/>
          </p:cNvCxnSpPr>
          <p:nvPr/>
        </p:nvCxnSpPr>
        <p:spPr>
          <a:xfrm flipV="1">
            <a:off x="1547664" y="4365104"/>
            <a:ext cx="1872208" cy="115212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4788024" y="3645024"/>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F</a:t>
            </a:r>
            <a:endParaRPr kumimoji="1" lang="ja-JP" altLang="en-US" sz="2800" b="1" dirty="0">
              <a:solidFill>
                <a:schemeClr val="tx2"/>
              </a:solidFill>
              <a:latin typeface="メイリオ" pitchFamily="50" charset="-128"/>
              <a:ea typeface="メイリオ" pitchFamily="50" charset="-128"/>
            </a:endParaRPr>
          </a:p>
        </p:txBody>
      </p:sp>
      <p:sp>
        <p:nvSpPr>
          <p:cNvPr id="35" name="正方形/長方形 34"/>
          <p:cNvSpPr/>
          <p:nvPr/>
        </p:nvSpPr>
        <p:spPr>
          <a:xfrm>
            <a:off x="4788024" y="4437112"/>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G</a:t>
            </a:r>
            <a:endParaRPr kumimoji="1" lang="ja-JP" altLang="en-US" sz="2800" b="1" dirty="0">
              <a:solidFill>
                <a:schemeClr val="tx2"/>
              </a:solidFill>
              <a:latin typeface="メイリオ" pitchFamily="50" charset="-128"/>
              <a:ea typeface="メイリオ" pitchFamily="50" charset="-128"/>
            </a:endParaRPr>
          </a:p>
        </p:txBody>
      </p:sp>
      <p:sp>
        <p:nvSpPr>
          <p:cNvPr id="36" name="正方形/長方形 35"/>
          <p:cNvSpPr/>
          <p:nvPr/>
        </p:nvSpPr>
        <p:spPr>
          <a:xfrm>
            <a:off x="4788024" y="5229200"/>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H</a:t>
            </a:r>
            <a:endParaRPr kumimoji="1" lang="ja-JP" altLang="en-US" sz="2800" b="1" dirty="0">
              <a:solidFill>
                <a:schemeClr val="tx2"/>
              </a:solidFill>
              <a:latin typeface="メイリオ" pitchFamily="50" charset="-128"/>
              <a:ea typeface="メイリオ" pitchFamily="50" charset="-128"/>
            </a:endParaRPr>
          </a:p>
        </p:txBody>
      </p:sp>
      <p:sp>
        <p:nvSpPr>
          <p:cNvPr id="37" name="正方形/長方形 36"/>
          <p:cNvSpPr/>
          <p:nvPr/>
        </p:nvSpPr>
        <p:spPr>
          <a:xfrm>
            <a:off x="6156176" y="4077072"/>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I</a:t>
            </a:r>
            <a:endParaRPr kumimoji="1" lang="ja-JP" altLang="en-US" sz="2800" b="1" dirty="0">
              <a:solidFill>
                <a:schemeClr val="tx2"/>
              </a:solidFill>
              <a:latin typeface="メイリオ" pitchFamily="50" charset="-128"/>
              <a:ea typeface="メイリオ" pitchFamily="50" charset="-128"/>
            </a:endParaRPr>
          </a:p>
        </p:txBody>
      </p:sp>
      <p:sp>
        <p:nvSpPr>
          <p:cNvPr id="38" name="正方形/長方形 37"/>
          <p:cNvSpPr/>
          <p:nvPr/>
        </p:nvSpPr>
        <p:spPr>
          <a:xfrm>
            <a:off x="7740352" y="4077072"/>
            <a:ext cx="864096" cy="57606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J</a:t>
            </a:r>
            <a:endParaRPr kumimoji="1" lang="ja-JP" altLang="en-US" sz="2800" b="1" dirty="0">
              <a:solidFill>
                <a:schemeClr val="tx2"/>
              </a:solidFill>
              <a:latin typeface="メイリオ" pitchFamily="50" charset="-128"/>
              <a:ea typeface="メイリオ" pitchFamily="50" charset="-128"/>
            </a:endParaRPr>
          </a:p>
        </p:txBody>
      </p:sp>
      <p:cxnSp>
        <p:nvCxnSpPr>
          <p:cNvPr id="39" name="直線矢印コネクタ 38"/>
          <p:cNvCxnSpPr>
            <a:stCxn id="6" idx="3"/>
            <a:endCxn id="36" idx="1"/>
          </p:cNvCxnSpPr>
          <p:nvPr/>
        </p:nvCxnSpPr>
        <p:spPr>
          <a:xfrm>
            <a:off x="1547664" y="5517232"/>
            <a:ext cx="3240360"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10" idx="3"/>
            <a:endCxn id="33" idx="1"/>
          </p:cNvCxnSpPr>
          <p:nvPr/>
        </p:nvCxnSpPr>
        <p:spPr>
          <a:xfrm flipV="1">
            <a:off x="4283968" y="3933056"/>
            <a:ext cx="504056"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10" idx="3"/>
            <a:endCxn id="35" idx="1"/>
          </p:cNvCxnSpPr>
          <p:nvPr/>
        </p:nvCxnSpPr>
        <p:spPr>
          <a:xfrm>
            <a:off x="4283968" y="4365104"/>
            <a:ext cx="504056" cy="36004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33" idx="3"/>
            <a:endCxn id="37" idx="1"/>
          </p:cNvCxnSpPr>
          <p:nvPr/>
        </p:nvCxnSpPr>
        <p:spPr>
          <a:xfrm>
            <a:off x="5652120" y="3933056"/>
            <a:ext cx="504056"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35" idx="3"/>
            <a:endCxn id="37" idx="1"/>
          </p:cNvCxnSpPr>
          <p:nvPr/>
        </p:nvCxnSpPr>
        <p:spPr>
          <a:xfrm flipV="1">
            <a:off x="5652120" y="4365104"/>
            <a:ext cx="504056" cy="36004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36" idx="3"/>
            <a:endCxn id="38" idx="1"/>
          </p:cNvCxnSpPr>
          <p:nvPr/>
        </p:nvCxnSpPr>
        <p:spPr>
          <a:xfrm flipV="1">
            <a:off x="5652120" y="4365104"/>
            <a:ext cx="2088232" cy="115212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38" idx="1"/>
          </p:cNvCxnSpPr>
          <p:nvPr/>
        </p:nvCxnSpPr>
        <p:spPr>
          <a:xfrm>
            <a:off x="7092280" y="4365104"/>
            <a:ext cx="648072" cy="0"/>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P.166</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自由余</a:t>
            </a:r>
            <a:r>
              <a:rPr kumimoji="1" lang="ja-JP" altLang="en-US" dirty="0" smtClean="0">
                <a:latin typeface="メイリオ" pitchFamily="50" charset="-128"/>
                <a:ea typeface="メイリオ" pitchFamily="50" charset="-128"/>
              </a:rPr>
              <a:t>裕時間の定義</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a:t>
            </a:r>
            <a:r>
              <a:rPr lang="en-US" altLang="ja-JP" sz="2800" dirty="0" err="1" smtClean="0">
                <a:solidFill>
                  <a:schemeClr val="tx2"/>
                </a:solidFill>
                <a:latin typeface="メイリオ" pitchFamily="50" charset="-128"/>
                <a:ea typeface="メイリオ" pitchFamily="50" charset="-128"/>
              </a:rPr>
              <a:t>i</a:t>
            </a:r>
            <a:r>
              <a:rPr lang="en-US" altLang="ja-JP" sz="2800" dirty="0" smtClean="0">
                <a:solidFill>
                  <a:schemeClr val="tx2"/>
                </a:solidFill>
                <a:latin typeface="メイリオ" pitchFamily="50" charset="-128"/>
                <a:ea typeface="メイリオ" pitchFamily="50" charset="-128"/>
              </a:rPr>
              <a:t>, k)</a:t>
            </a:r>
            <a:r>
              <a:rPr lang="ja-JP" altLang="en-US" sz="2800" dirty="0" smtClean="0">
                <a:solidFill>
                  <a:schemeClr val="tx2"/>
                </a:solidFill>
                <a:latin typeface="メイリオ" pitchFamily="50" charset="-128"/>
                <a:ea typeface="メイリオ" pitchFamily="50" charset="-128"/>
              </a:rPr>
              <a:t>の</a:t>
            </a:r>
            <a:r>
              <a:rPr lang="ja-JP" altLang="en-US" sz="2800" b="1" dirty="0" smtClean="0">
                <a:solidFill>
                  <a:srgbClr val="C00000"/>
                </a:solidFill>
                <a:latin typeface="メイリオ" pitchFamily="50" charset="-128"/>
                <a:ea typeface="メイリオ" pitchFamily="50" charset="-128"/>
              </a:rPr>
              <a:t>自由余裕時間</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ノード</a:t>
            </a:r>
            <a:r>
              <a:rPr lang="en-US" altLang="ja-JP" sz="2800" dirty="0" smtClean="0">
                <a:solidFill>
                  <a:schemeClr val="tx2"/>
                </a:solidFill>
                <a:latin typeface="メイリオ" pitchFamily="50" charset="-128"/>
                <a:ea typeface="メイリオ" pitchFamily="50" charset="-128"/>
              </a:rPr>
              <a:t>k</a:t>
            </a:r>
            <a:r>
              <a:rPr lang="ja-JP" altLang="en-US" sz="2800" dirty="0" smtClean="0">
                <a:solidFill>
                  <a:schemeClr val="tx2"/>
                </a:solidFill>
                <a:latin typeface="メイリオ" pitchFamily="50" charset="-128"/>
                <a:ea typeface="メイリオ" pitchFamily="50" charset="-128"/>
              </a:rPr>
              <a:t>の最早開始時刻から，ノード</a:t>
            </a:r>
            <a:r>
              <a:rPr lang="en-US" altLang="ja-JP" sz="2800" dirty="0" err="1" smtClean="0">
                <a:solidFill>
                  <a:schemeClr val="tx2"/>
                </a:solidFill>
                <a:latin typeface="メイリオ" pitchFamily="50" charset="-128"/>
                <a:ea typeface="メイリオ" pitchFamily="50" charset="-128"/>
              </a:rPr>
              <a:t>i</a:t>
            </a:r>
            <a:r>
              <a:rPr lang="ja-JP" altLang="en-US" sz="2800" dirty="0" smtClean="0">
                <a:solidFill>
                  <a:schemeClr val="tx2"/>
                </a:solidFill>
                <a:latin typeface="メイリオ" pitchFamily="50" charset="-128"/>
                <a:ea typeface="メイリオ" pitchFamily="50" charset="-128"/>
              </a:rPr>
              <a:t>の最早完了時刻と作業時間を差し引いたもの</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自動計算用：</a:t>
            </a:r>
            <a:r>
              <a:rPr lang="ja-JP" altLang="en-US" sz="2800" u="sng" dirty="0" smtClean="0">
                <a:solidFill>
                  <a:schemeClr val="tx2"/>
                </a:solidFill>
                <a:latin typeface="メイリオ" pitchFamily="50" charset="-128"/>
                <a:ea typeface="メイリオ" pitchFamily="50" charset="-128"/>
              </a:rPr>
              <a:t>作業</a:t>
            </a:r>
            <a:r>
              <a:rPr lang="en-US" altLang="ja-JP" sz="2800" u="sng" dirty="0" smtClean="0">
                <a:solidFill>
                  <a:schemeClr val="tx2"/>
                </a:solidFill>
                <a:latin typeface="メイリオ" pitchFamily="50" charset="-128"/>
                <a:ea typeface="メイリオ" pitchFamily="50" charset="-128"/>
              </a:rPr>
              <a:t>(</a:t>
            </a:r>
            <a:r>
              <a:rPr lang="en-US" altLang="ja-JP" sz="2800" u="sng" dirty="0" err="1" smtClean="0">
                <a:solidFill>
                  <a:schemeClr val="tx2"/>
                </a:solidFill>
                <a:latin typeface="メイリオ" pitchFamily="50" charset="-128"/>
                <a:ea typeface="メイリオ" pitchFamily="50" charset="-128"/>
              </a:rPr>
              <a:t>i</a:t>
            </a:r>
            <a:r>
              <a:rPr lang="en-US" altLang="ja-JP" sz="2800" u="sng" dirty="0" smtClean="0">
                <a:solidFill>
                  <a:schemeClr val="tx2"/>
                </a:solidFill>
                <a:latin typeface="メイリオ" pitchFamily="50" charset="-128"/>
                <a:ea typeface="メイリオ" pitchFamily="50" charset="-128"/>
              </a:rPr>
              <a:t>, k)</a:t>
            </a:r>
            <a:r>
              <a:rPr lang="ja-JP" altLang="en-US" sz="2800" u="sng" dirty="0" smtClean="0">
                <a:solidFill>
                  <a:schemeClr val="tx2"/>
                </a:solidFill>
                <a:latin typeface="メイリオ" pitchFamily="50" charset="-128"/>
                <a:ea typeface="メイリオ" pitchFamily="50" charset="-128"/>
              </a:rPr>
              <a:t>の全ての後続作業の最早開始時刻の最小値から，作業</a:t>
            </a:r>
            <a:r>
              <a:rPr lang="en-US" altLang="ja-JP" sz="2800" u="sng" dirty="0" smtClean="0">
                <a:solidFill>
                  <a:schemeClr val="tx2"/>
                </a:solidFill>
                <a:latin typeface="メイリオ" pitchFamily="50" charset="-128"/>
                <a:ea typeface="メイリオ" pitchFamily="50" charset="-128"/>
              </a:rPr>
              <a:t>(</a:t>
            </a:r>
            <a:r>
              <a:rPr lang="en-US" altLang="ja-JP" sz="2800" u="sng" dirty="0" err="1" smtClean="0">
                <a:solidFill>
                  <a:schemeClr val="tx2"/>
                </a:solidFill>
                <a:latin typeface="メイリオ" pitchFamily="50" charset="-128"/>
                <a:ea typeface="メイリオ" pitchFamily="50" charset="-128"/>
              </a:rPr>
              <a:t>i</a:t>
            </a:r>
            <a:r>
              <a:rPr lang="en-US" altLang="ja-JP" sz="2800" u="sng" dirty="0" smtClean="0">
                <a:solidFill>
                  <a:schemeClr val="tx2"/>
                </a:solidFill>
                <a:latin typeface="メイリオ" pitchFamily="50" charset="-128"/>
                <a:ea typeface="メイリオ" pitchFamily="50" charset="-128"/>
              </a:rPr>
              <a:t>, k)</a:t>
            </a:r>
            <a:r>
              <a:rPr lang="ja-JP" altLang="en-US" sz="2800" u="sng" dirty="0" smtClean="0">
                <a:solidFill>
                  <a:schemeClr val="tx2"/>
                </a:solidFill>
                <a:latin typeface="メイリオ" pitchFamily="50" charset="-128"/>
                <a:ea typeface="メイリオ" pitchFamily="50" charset="-128"/>
              </a:rPr>
              <a:t>の</a:t>
            </a:r>
            <a:r>
              <a:rPr lang="ja-JP" altLang="en-US" sz="2800" b="1" u="sng" dirty="0" smtClean="0">
                <a:solidFill>
                  <a:schemeClr val="tx2"/>
                </a:solidFill>
                <a:latin typeface="メイリオ" pitchFamily="50" charset="-128"/>
                <a:ea typeface="メイリオ" pitchFamily="50" charset="-128"/>
              </a:rPr>
              <a:t>最早完了時刻を引いたもの</a:t>
            </a:r>
            <a:r>
              <a:rPr lang="en-US" altLang="ja-JP" sz="2800" b="1" u="sng" dirty="0" smtClean="0">
                <a:solidFill>
                  <a:schemeClr val="tx2"/>
                </a:solidFill>
                <a:latin typeface="メイリオ" pitchFamily="50" charset="-128"/>
                <a:ea typeface="メイリオ" pitchFamily="50" charset="-128"/>
              </a:rPr>
              <a:t>(</a:t>
            </a:r>
            <a:r>
              <a:rPr lang="ja-JP" altLang="en-US" sz="2800" b="1" u="sng" dirty="0" smtClean="0">
                <a:solidFill>
                  <a:schemeClr val="tx2"/>
                </a:solidFill>
                <a:latin typeface="メイリオ" pitchFamily="50" charset="-128"/>
                <a:ea typeface="メイリオ" pitchFamily="50" charset="-128"/>
              </a:rPr>
              <a:t>用語注意</a:t>
            </a:r>
            <a:r>
              <a:rPr lang="en-US" altLang="ja-JP" sz="2800" b="1" u="sng"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先行作業は全て最早に作業開始できる</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後続作業に迷惑をかけない</a:t>
            </a:r>
            <a:endParaRPr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アローダイアグラムの構築</a:t>
            </a:r>
            <a:endParaRPr lang="en-US" altLang="ja-JP" sz="3000" dirty="0" smtClean="0">
              <a:solidFill>
                <a:schemeClr val="bg1">
                  <a:lumMod val="95000"/>
                </a:schemeClr>
              </a:solidFill>
              <a:latin typeface="メイリオ" pitchFamily="50" charset="-128"/>
              <a:ea typeface="メイリオ" pitchFamily="50" charset="-128"/>
            </a:endParaRPr>
          </a:p>
          <a:p>
            <a:r>
              <a:rPr lang="en-US" altLang="ja-JP" sz="3000" dirty="0" smtClean="0">
                <a:solidFill>
                  <a:schemeClr val="bg1">
                    <a:lumMod val="95000"/>
                  </a:schemeClr>
                </a:solidFill>
                <a:latin typeface="メイリオ" pitchFamily="50" charset="-128"/>
                <a:ea typeface="メイリオ" pitchFamily="50" charset="-128"/>
              </a:rPr>
              <a:t>PERT</a:t>
            </a:r>
            <a:r>
              <a:rPr lang="ja-JP" altLang="en-US" sz="3000" dirty="0" smtClean="0">
                <a:solidFill>
                  <a:schemeClr val="bg1">
                    <a:lumMod val="95000"/>
                  </a:schemeClr>
                </a:solidFill>
                <a:latin typeface="メイリオ" pitchFamily="50" charset="-128"/>
                <a:ea typeface="メイリオ" pitchFamily="50" charset="-128"/>
              </a:rPr>
              <a:t>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クリティカルパスの見つけ方</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表を用いた自動計算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作業時間見積もりの不確実さ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計画変更</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日程管理</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en-US" altLang="ja-JP" sz="4000" dirty="0" smtClean="0">
                <a:latin typeface="メイリオ" pitchFamily="50" charset="-128"/>
                <a:ea typeface="メイリオ" pitchFamily="50" charset="-128"/>
              </a:rPr>
              <a:t>PERT</a:t>
            </a:r>
            <a:r>
              <a:rPr kumimoji="1" lang="ja-JP" altLang="en-US" sz="4000" dirty="0" smtClean="0">
                <a:latin typeface="メイリオ" pitchFamily="50" charset="-128"/>
                <a:ea typeface="メイリオ" pitchFamily="50" charset="-128"/>
              </a:rPr>
              <a:t>計算</a:t>
            </a:r>
            <a:r>
              <a:rPr kumimoji="1" lang="en-US" altLang="ja-JP" sz="4000" dirty="0" smtClean="0">
                <a:latin typeface="メイリオ" pitchFamily="50" charset="-128"/>
                <a:ea typeface="メイリオ" pitchFamily="50" charset="-128"/>
              </a:rPr>
              <a:t>4</a:t>
            </a:r>
            <a:r>
              <a:rPr kumimoji="1" lang="ja-JP" altLang="en-US" sz="4000" dirty="0" smtClean="0">
                <a:latin typeface="メイリオ" pitchFamily="50" charset="-128"/>
                <a:ea typeface="メイリオ" pitchFamily="50" charset="-128"/>
              </a:rPr>
              <a:t>：クリティカルパス</a:t>
            </a:r>
            <a:endParaRPr kumimoji="1" lang="ja-JP" altLang="en-US" sz="4000"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r>
              <a:rPr lang="ja-JP" altLang="en-US" sz="2800" b="1" u="sng" dirty="0" smtClean="0">
                <a:solidFill>
                  <a:schemeClr val="tx2"/>
                </a:solidFill>
                <a:latin typeface="メイリオ" pitchFamily="50" charset="-128"/>
                <a:ea typeface="メイリオ" pitchFamily="50" charset="-128"/>
              </a:rPr>
              <a:t>余裕時間の全くない一連の作業</a:t>
            </a:r>
            <a:endParaRPr lang="en-US" altLang="ja-JP" sz="2800" b="1" u="sng"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計算法：余裕時間のない作業をつなげたもの</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赤文字は各作業の全余裕時間</a:t>
            </a:r>
            <a:r>
              <a:rPr lang="en-US" altLang="ja-JP" sz="2800"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クリティカルパス：</a:t>
            </a:r>
            <a:r>
              <a:rPr lang="en-US" altLang="ja-JP" dirty="0" smtClean="0">
                <a:solidFill>
                  <a:schemeClr val="tx2"/>
                </a:solidFill>
                <a:latin typeface="メイリオ" pitchFamily="50" charset="-128"/>
                <a:ea typeface="メイリオ" pitchFamily="50" charset="-128"/>
              </a:rPr>
              <a:t>A-C-E-F</a:t>
            </a:r>
          </a:p>
          <a:p>
            <a:pPr lvl="1"/>
            <a:r>
              <a:rPr lang="ja-JP" altLang="en-US" dirty="0" smtClean="0">
                <a:solidFill>
                  <a:schemeClr val="tx2"/>
                </a:solidFill>
                <a:latin typeface="メイリオ" pitchFamily="50" charset="-128"/>
                <a:ea typeface="メイリオ" pitchFamily="50" charset="-128"/>
              </a:rPr>
              <a:t>プロジェクト所要時間：</a:t>
            </a:r>
            <a:r>
              <a:rPr lang="en-US" altLang="ja-JP" dirty="0" smtClean="0">
                <a:solidFill>
                  <a:schemeClr val="tx2"/>
                </a:solidFill>
                <a:latin typeface="メイリオ" pitchFamily="50" charset="-128"/>
                <a:ea typeface="メイリオ" pitchFamily="50" charset="-128"/>
              </a:rPr>
              <a:t>15</a:t>
            </a:r>
          </a:p>
        </p:txBody>
      </p:sp>
      <p:sp>
        <p:nvSpPr>
          <p:cNvPr id="5" name="円/楕円 4"/>
          <p:cNvSpPr/>
          <p:nvPr/>
        </p:nvSpPr>
        <p:spPr>
          <a:xfrm>
            <a:off x="3779912" y="580526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6" name="直線矢印コネクタ 5"/>
          <p:cNvCxnSpPr>
            <a:stCxn id="8" idx="6"/>
            <a:endCxn id="7" idx="2"/>
          </p:cNvCxnSpPr>
          <p:nvPr/>
        </p:nvCxnSpPr>
        <p:spPr>
          <a:xfrm flipV="1">
            <a:off x="1619672" y="4653136"/>
            <a:ext cx="1080120" cy="108012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2699792" y="429309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899592" y="537321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56521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0" name="直線矢印コネクタ 9"/>
          <p:cNvCxnSpPr>
            <a:stCxn id="8" idx="6"/>
            <a:endCxn id="5" idx="2"/>
          </p:cNvCxnSpPr>
          <p:nvPr/>
        </p:nvCxnSpPr>
        <p:spPr>
          <a:xfrm>
            <a:off x="1619672" y="5733256"/>
            <a:ext cx="2160240"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7" idx="5"/>
            <a:endCxn id="5" idx="1"/>
          </p:cNvCxnSpPr>
          <p:nvPr/>
        </p:nvCxnSpPr>
        <p:spPr>
          <a:xfrm>
            <a:off x="3314419" y="4907723"/>
            <a:ext cx="570946" cy="1002994"/>
          </a:xfrm>
          <a:prstGeom prst="straightConnector1">
            <a:avLst/>
          </a:prstGeom>
          <a:ln w="63500" cmpd="sng">
            <a:solidFill>
              <a:srgbClr val="C00000"/>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6"/>
            <a:endCxn id="9" idx="2"/>
          </p:cNvCxnSpPr>
          <p:nvPr/>
        </p:nvCxnSpPr>
        <p:spPr>
          <a:xfrm>
            <a:off x="3419872" y="4653136"/>
            <a:ext cx="2232248" cy="57606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6"/>
            <a:endCxn id="9" idx="2"/>
          </p:cNvCxnSpPr>
          <p:nvPr/>
        </p:nvCxnSpPr>
        <p:spPr>
          <a:xfrm flipV="1">
            <a:off x="4499992" y="5229200"/>
            <a:ext cx="1152128" cy="936104"/>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971600" y="4695527"/>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15" name="テキスト ボックス 14"/>
          <p:cNvSpPr txBox="1"/>
          <p:nvPr/>
        </p:nvSpPr>
        <p:spPr>
          <a:xfrm>
            <a:off x="1619672" y="6021288"/>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B(8)</a:t>
            </a:r>
            <a:r>
              <a:rPr lang="en-US" altLang="ja-JP" sz="2400" dirty="0" smtClean="0">
                <a:solidFill>
                  <a:schemeClr val="tx2"/>
                </a:solidFill>
                <a:latin typeface="メイリオ" pitchFamily="50" charset="-128"/>
                <a:ea typeface="メイリオ" pitchFamily="50" charset="-128"/>
              </a:rPr>
              <a:t>:</a:t>
            </a:r>
            <a:r>
              <a:rPr lang="en-US" altLang="ja-JP" sz="2400" dirty="0" smtClean="0">
                <a:solidFill>
                  <a:srgbClr val="C00000"/>
                </a:solidFill>
                <a:latin typeface="メイリオ" pitchFamily="50" charset="-128"/>
                <a:ea typeface="メイリオ" pitchFamily="50" charset="-128"/>
              </a:rPr>
              <a:t>1</a:t>
            </a:r>
            <a:endParaRPr kumimoji="1" lang="ja-JP" altLang="en-US" sz="2400" dirty="0">
              <a:solidFill>
                <a:srgbClr val="C00000"/>
              </a:solidFill>
              <a:latin typeface="メイリオ" pitchFamily="50" charset="-128"/>
              <a:ea typeface="メイリオ" pitchFamily="50" charset="-128"/>
            </a:endParaRPr>
          </a:p>
        </p:txBody>
      </p:sp>
      <p:sp>
        <p:nvSpPr>
          <p:cNvPr id="16" name="テキスト ボックス 15"/>
          <p:cNvSpPr txBox="1"/>
          <p:nvPr/>
        </p:nvSpPr>
        <p:spPr>
          <a:xfrm>
            <a:off x="4067944" y="4437112"/>
            <a:ext cx="1368152"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a:t>
            </a:r>
            <a:r>
              <a:rPr kumimoji="1" lang="en-US" altLang="ja-JP" sz="2400" dirty="0" smtClean="0">
                <a:solidFill>
                  <a:srgbClr val="C00000"/>
                </a:solidFill>
                <a:latin typeface="メイリオ" pitchFamily="50" charset="-128"/>
                <a:ea typeface="メイリオ" pitchFamily="50" charset="-128"/>
              </a:rPr>
              <a:t>1</a:t>
            </a:r>
            <a:endParaRPr kumimoji="1" lang="ja-JP" altLang="en-US" sz="2400" dirty="0">
              <a:solidFill>
                <a:srgbClr val="C00000"/>
              </a:solidFill>
              <a:latin typeface="メイリオ" pitchFamily="50" charset="-128"/>
              <a:ea typeface="メイリオ" pitchFamily="50" charset="-128"/>
            </a:endParaRPr>
          </a:p>
        </p:txBody>
      </p:sp>
      <p:sp>
        <p:nvSpPr>
          <p:cNvPr id="17" name="テキスト ボックス 16"/>
          <p:cNvSpPr txBox="1"/>
          <p:nvPr/>
        </p:nvSpPr>
        <p:spPr>
          <a:xfrm>
            <a:off x="4932040" y="5733256"/>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a:t>
            </a:r>
            <a:r>
              <a:rPr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19" name="テキスト ボックス 18"/>
          <p:cNvSpPr txBox="1"/>
          <p:nvPr/>
        </p:nvSpPr>
        <p:spPr>
          <a:xfrm>
            <a:off x="2339752" y="522920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C(4):</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cxnSp>
        <p:nvCxnSpPr>
          <p:cNvPr id="20" name="直線矢印コネクタ 19"/>
          <p:cNvCxnSpPr>
            <a:stCxn id="9" idx="6"/>
            <a:endCxn id="23" idx="2"/>
          </p:cNvCxnSpPr>
          <p:nvPr/>
        </p:nvCxnSpPr>
        <p:spPr>
          <a:xfrm>
            <a:off x="6372200" y="5229200"/>
            <a:ext cx="1080120" cy="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74523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27" name="テキスト ボックス 26"/>
          <p:cNvSpPr txBox="1"/>
          <p:nvPr/>
        </p:nvSpPr>
        <p:spPr>
          <a:xfrm>
            <a:off x="6300192" y="4725144"/>
            <a:ext cx="1152128"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F</a:t>
            </a:r>
            <a:r>
              <a:rPr kumimoji="1" lang="en-US" altLang="ja-JP" sz="2400" dirty="0" smtClean="0">
                <a:solidFill>
                  <a:schemeClr val="tx2"/>
                </a:solidFill>
                <a:latin typeface="メイリオ" pitchFamily="50" charset="-128"/>
                <a:ea typeface="メイリオ" pitchFamily="50" charset="-128"/>
              </a:rPr>
              <a:t>(2)</a:t>
            </a:r>
            <a:r>
              <a:rPr lang="en-US" altLang="ja-JP" sz="2400" dirty="0" smtClean="0">
                <a:solidFill>
                  <a:schemeClr val="tx2"/>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28" name="正方形/長方形 27"/>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P.183</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dirty="0" smtClean="0">
                <a:latin typeface="メイリオ" pitchFamily="50" charset="-128"/>
                <a:ea typeface="メイリオ" pitchFamily="50" charset="-128"/>
              </a:rPr>
              <a:t>クリティカルパスの変更</a:t>
            </a:r>
            <a:endParaRPr kumimoji="1" lang="ja-JP" altLang="en-US"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251520" y="1770112"/>
            <a:ext cx="8568952"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a:t>
            </a:r>
            <a:endParaRPr lang="en-US" altLang="ja-JP" sz="2800" dirty="0" smtClean="0">
              <a:solidFill>
                <a:schemeClr val="tx2"/>
              </a:solidFill>
              <a:latin typeface="メイリオ" pitchFamily="50" charset="-128"/>
              <a:ea typeface="メイリオ" pitchFamily="50" charset="-128"/>
            </a:endParaRPr>
          </a:p>
          <a:p>
            <a:pPr>
              <a:spcBef>
                <a:spcPts val="0"/>
              </a:spcBef>
            </a:pP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E</a:t>
            </a:r>
            <a:r>
              <a:rPr lang="ja-JP" altLang="en-US" sz="2800" dirty="0" smtClean="0">
                <a:solidFill>
                  <a:schemeClr val="tx2"/>
                </a:solidFill>
                <a:latin typeface="メイリオ" pitchFamily="50" charset="-128"/>
                <a:ea typeface="メイリオ" pitchFamily="50" charset="-128"/>
              </a:rPr>
              <a:t>が</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単位時間増えるとプロジェクト所要時間が</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単位長くなる</a:t>
            </a:r>
            <a:endParaRPr lang="en-US" altLang="ja-JP" sz="2800" dirty="0" smtClean="0">
              <a:solidFill>
                <a:schemeClr val="tx2"/>
              </a:solidFill>
              <a:latin typeface="メイリオ" pitchFamily="50" charset="-128"/>
              <a:ea typeface="メイリオ" pitchFamily="50" charset="-128"/>
            </a:endParaRPr>
          </a:p>
          <a:p>
            <a:r>
              <a:rPr lang="ja-JP" altLang="en-US" sz="2800" b="1" u="sng" dirty="0" smtClean="0">
                <a:solidFill>
                  <a:srgbClr val="008000"/>
                </a:solidFill>
                <a:latin typeface="メイリオ" pitchFamily="50" charset="-128"/>
                <a:ea typeface="メイリオ" pitchFamily="50" charset="-128"/>
              </a:rPr>
              <a:t>作業</a:t>
            </a:r>
            <a:r>
              <a:rPr lang="en-US" altLang="ja-JP" sz="2800" b="1" u="sng" dirty="0" smtClean="0">
                <a:solidFill>
                  <a:srgbClr val="008000"/>
                </a:solidFill>
                <a:latin typeface="メイリオ" pitchFamily="50" charset="-128"/>
                <a:ea typeface="メイリオ" pitchFamily="50" charset="-128"/>
              </a:rPr>
              <a:t>D</a:t>
            </a:r>
            <a:r>
              <a:rPr lang="ja-JP" altLang="en-US" sz="2800" b="1" u="sng" dirty="0" smtClean="0">
                <a:solidFill>
                  <a:srgbClr val="008000"/>
                </a:solidFill>
                <a:latin typeface="メイリオ" pitchFamily="50" charset="-128"/>
                <a:ea typeface="メイリオ" pitchFamily="50" charset="-128"/>
              </a:rPr>
              <a:t>が</a:t>
            </a:r>
            <a:r>
              <a:rPr lang="en-US" altLang="ja-JP" sz="2800" b="1" u="sng" dirty="0" smtClean="0">
                <a:solidFill>
                  <a:srgbClr val="008000"/>
                </a:solidFill>
                <a:latin typeface="メイリオ" pitchFamily="50" charset="-128"/>
                <a:ea typeface="メイリオ" pitchFamily="50" charset="-128"/>
              </a:rPr>
              <a:t>2</a:t>
            </a:r>
            <a:r>
              <a:rPr lang="ja-JP" altLang="en-US" sz="2800" b="1" u="sng" dirty="0" smtClean="0">
                <a:solidFill>
                  <a:srgbClr val="008000"/>
                </a:solidFill>
                <a:latin typeface="メイリオ" pitchFamily="50" charset="-128"/>
                <a:ea typeface="メイリオ" pitchFamily="50" charset="-128"/>
              </a:rPr>
              <a:t>単位時間増える</a:t>
            </a:r>
            <a:r>
              <a:rPr lang="ja-JP" altLang="en-US" sz="2800" dirty="0" smtClean="0">
                <a:solidFill>
                  <a:schemeClr val="tx2"/>
                </a:solidFill>
                <a:latin typeface="メイリオ" pitchFamily="50" charset="-128"/>
                <a:ea typeface="メイリオ" pitchFamily="50" charset="-128"/>
              </a:rPr>
              <a:t>と，クリティカルパスが変わる</a:t>
            </a:r>
            <a:endParaRPr lang="en-US" altLang="ja-JP" dirty="0" smtClean="0">
              <a:solidFill>
                <a:schemeClr val="tx2"/>
              </a:solidFill>
              <a:latin typeface="メイリオ" pitchFamily="50" charset="-128"/>
              <a:ea typeface="メイリオ" pitchFamily="50" charset="-128"/>
            </a:endParaRPr>
          </a:p>
        </p:txBody>
      </p:sp>
      <p:sp>
        <p:nvSpPr>
          <p:cNvPr id="5" name="円/楕円 4"/>
          <p:cNvSpPr/>
          <p:nvPr/>
        </p:nvSpPr>
        <p:spPr>
          <a:xfrm>
            <a:off x="3779912" y="580526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6" name="直線矢印コネクタ 5"/>
          <p:cNvCxnSpPr>
            <a:stCxn id="8" idx="6"/>
            <a:endCxn id="7" idx="2"/>
          </p:cNvCxnSpPr>
          <p:nvPr/>
        </p:nvCxnSpPr>
        <p:spPr>
          <a:xfrm flipV="1">
            <a:off x="1619672" y="4653136"/>
            <a:ext cx="1080120" cy="108012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7" name="円/楕円 6"/>
          <p:cNvSpPr/>
          <p:nvPr/>
        </p:nvSpPr>
        <p:spPr>
          <a:xfrm>
            <a:off x="2699792" y="429309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899592" y="537321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9" name="円/楕円 8"/>
          <p:cNvSpPr/>
          <p:nvPr/>
        </p:nvSpPr>
        <p:spPr>
          <a:xfrm>
            <a:off x="56521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10" name="直線矢印コネクタ 9"/>
          <p:cNvCxnSpPr>
            <a:stCxn id="8" idx="6"/>
            <a:endCxn id="5" idx="2"/>
          </p:cNvCxnSpPr>
          <p:nvPr/>
        </p:nvCxnSpPr>
        <p:spPr>
          <a:xfrm>
            <a:off x="1619672" y="5733256"/>
            <a:ext cx="2160240"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7" idx="5"/>
            <a:endCxn id="5" idx="1"/>
          </p:cNvCxnSpPr>
          <p:nvPr/>
        </p:nvCxnSpPr>
        <p:spPr>
          <a:xfrm>
            <a:off x="3314419" y="4907723"/>
            <a:ext cx="570946" cy="1002994"/>
          </a:xfrm>
          <a:prstGeom prst="straightConnector1">
            <a:avLst/>
          </a:prstGeom>
          <a:ln w="25400" cmpd="sng">
            <a:solidFill>
              <a:schemeClr val="tx2"/>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6"/>
            <a:endCxn id="9" idx="2"/>
          </p:cNvCxnSpPr>
          <p:nvPr/>
        </p:nvCxnSpPr>
        <p:spPr>
          <a:xfrm>
            <a:off x="3419872" y="4653136"/>
            <a:ext cx="2232248" cy="576064"/>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6"/>
            <a:endCxn id="9" idx="2"/>
          </p:cNvCxnSpPr>
          <p:nvPr/>
        </p:nvCxnSpPr>
        <p:spPr>
          <a:xfrm flipV="1">
            <a:off x="4499992" y="5229200"/>
            <a:ext cx="1152128" cy="93610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971600" y="4695527"/>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15" name="テキスト ボックス 14"/>
          <p:cNvSpPr txBox="1"/>
          <p:nvPr/>
        </p:nvSpPr>
        <p:spPr>
          <a:xfrm>
            <a:off x="1619672" y="6021288"/>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B(8)</a:t>
            </a:r>
            <a:r>
              <a:rPr lang="en-US" altLang="ja-JP" sz="2400" dirty="0" smtClean="0">
                <a:solidFill>
                  <a:schemeClr val="tx2"/>
                </a:solidFill>
                <a:latin typeface="メイリオ" pitchFamily="50" charset="-128"/>
                <a:ea typeface="メイリオ" pitchFamily="50" charset="-128"/>
              </a:rPr>
              <a:t>:</a:t>
            </a:r>
            <a:r>
              <a:rPr lang="en-US" altLang="ja-JP" sz="2400" dirty="0" smtClean="0">
                <a:solidFill>
                  <a:srgbClr val="C00000"/>
                </a:solidFill>
                <a:latin typeface="メイリオ" pitchFamily="50" charset="-128"/>
                <a:ea typeface="メイリオ" pitchFamily="50" charset="-128"/>
              </a:rPr>
              <a:t>2</a:t>
            </a:r>
            <a:endParaRPr kumimoji="1" lang="ja-JP" altLang="en-US" sz="2400" dirty="0">
              <a:solidFill>
                <a:srgbClr val="C00000"/>
              </a:solidFill>
              <a:latin typeface="メイリオ" pitchFamily="50" charset="-128"/>
              <a:ea typeface="メイリオ" pitchFamily="50" charset="-128"/>
            </a:endParaRPr>
          </a:p>
        </p:txBody>
      </p:sp>
      <p:sp>
        <p:nvSpPr>
          <p:cNvPr id="16" name="テキスト ボックス 15"/>
          <p:cNvSpPr txBox="1"/>
          <p:nvPr/>
        </p:nvSpPr>
        <p:spPr>
          <a:xfrm>
            <a:off x="4067944" y="4437112"/>
            <a:ext cx="1368152"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a:t>
            </a:r>
            <a:r>
              <a:rPr kumimoji="1" lang="en-US" altLang="ja-JP" sz="2400" b="1" dirty="0" smtClean="0">
                <a:solidFill>
                  <a:srgbClr val="008000"/>
                </a:solidFill>
                <a:latin typeface="メイリオ" pitchFamily="50" charset="-128"/>
                <a:ea typeface="メイリオ" pitchFamily="50" charset="-128"/>
              </a:rPr>
              <a:t>9</a:t>
            </a:r>
            <a:r>
              <a:rPr kumimoji="1" lang="en-US" altLang="ja-JP" sz="2400" dirty="0" smtClean="0">
                <a:solidFill>
                  <a:schemeClr val="tx2"/>
                </a:solidFill>
                <a:latin typeface="メイリオ" pitchFamily="50" charset="-128"/>
                <a:ea typeface="メイリオ" pitchFamily="50" charset="-128"/>
              </a:rPr>
              <a:t>):</a:t>
            </a:r>
            <a:r>
              <a:rPr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
        <p:nvSpPr>
          <p:cNvPr id="17" name="テキスト ボックス 16"/>
          <p:cNvSpPr txBox="1"/>
          <p:nvPr/>
        </p:nvSpPr>
        <p:spPr>
          <a:xfrm>
            <a:off x="4932040" y="5733256"/>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a:t>
            </a:r>
            <a:r>
              <a:rPr lang="en-US" altLang="ja-JP" sz="2400" dirty="0" smtClean="0">
                <a:solidFill>
                  <a:srgbClr val="C00000"/>
                </a:solidFill>
                <a:latin typeface="メイリオ" pitchFamily="50" charset="-128"/>
                <a:ea typeface="メイリオ" pitchFamily="50" charset="-128"/>
              </a:rPr>
              <a:t>1</a:t>
            </a:r>
            <a:endParaRPr kumimoji="1" lang="ja-JP" altLang="en-US" sz="2400" dirty="0">
              <a:solidFill>
                <a:srgbClr val="C00000"/>
              </a:solidFill>
              <a:latin typeface="メイリオ" pitchFamily="50" charset="-128"/>
              <a:ea typeface="メイリオ" pitchFamily="50" charset="-128"/>
            </a:endParaRPr>
          </a:p>
        </p:txBody>
      </p:sp>
      <p:sp>
        <p:nvSpPr>
          <p:cNvPr id="18" name="テキスト ボックス 17"/>
          <p:cNvSpPr txBox="1"/>
          <p:nvPr/>
        </p:nvSpPr>
        <p:spPr>
          <a:xfrm>
            <a:off x="2339752" y="522920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C(4):</a:t>
            </a:r>
            <a:r>
              <a:rPr kumimoji="1" lang="en-US" altLang="ja-JP" sz="2400" dirty="0" smtClean="0">
                <a:solidFill>
                  <a:srgbClr val="C00000"/>
                </a:solidFill>
                <a:latin typeface="メイリオ" pitchFamily="50" charset="-128"/>
                <a:ea typeface="メイリオ" pitchFamily="50" charset="-128"/>
              </a:rPr>
              <a:t>1</a:t>
            </a:r>
            <a:endParaRPr kumimoji="1" lang="ja-JP" altLang="en-US" sz="2400" b="1" dirty="0">
              <a:solidFill>
                <a:srgbClr val="C00000"/>
              </a:solidFill>
              <a:latin typeface="メイリオ" pitchFamily="50" charset="-128"/>
              <a:ea typeface="メイリオ" pitchFamily="50" charset="-128"/>
            </a:endParaRPr>
          </a:p>
        </p:txBody>
      </p:sp>
      <p:cxnSp>
        <p:nvCxnSpPr>
          <p:cNvPr id="19" name="直線矢印コネクタ 18"/>
          <p:cNvCxnSpPr>
            <a:stCxn id="9" idx="6"/>
            <a:endCxn id="20" idx="2"/>
          </p:cNvCxnSpPr>
          <p:nvPr/>
        </p:nvCxnSpPr>
        <p:spPr>
          <a:xfrm>
            <a:off x="6372200" y="5229200"/>
            <a:ext cx="1080120" cy="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74523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21" name="テキスト ボックス 20"/>
          <p:cNvSpPr txBox="1"/>
          <p:nvPr/>
        </p:nvSpPr>
        <p:spPr>
          <a:xfrm>
            <a:off x="6300192" y="4725144"/>
            <a:ext cx="1152128"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F</a:t>
            </a:r>
            <a:r>
              <a:rPr kumimoji="1" lang="en-US" altLang="ja-JP" sz="2400" dirty="0" smtClean="0">
                <a:solidFill>
                  <a:schemeClr val="tx2"/>
                </a:solidFill>
                <a:latin typeface="メイリオ" pitchFamily="50" charset="-128"/>
                <a:ea typeface="メイリオ" pitchFamily="50" charset="-128"/>
              </a:rPr>
              <a:t>(2)</a:t>
            </a:r>
            <a:r>
              <a:rPr lang="en-US" altLang="ja-JP" sz="2400" dirty="0" smtClean="0">
                <a:solidFill>
                  <a:schemeClr val="tx2"/>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アローダイアグラムの構築</a:t>
            </a:r>
            <a:endParaRPr lang="en-US" altLang="ja-JP" sz="3000" dirty="0" smtClean="0">
              <a:solidFill>
                <a:schemeClr val="bg1">
                  <a:lumMod val="95000"/>
                </a:schemeClr>
              </a:solidFill>
              <a:latin typeface="メイリオ" pitchFamily="50" charset="-128"/>
              <a:ea typeface="メイリオ" pitchFamily="50" charset="-128"/>
            </a:endParaRPr>
          </a:p>
          <a:p>
            <a:r>
              <a:rPr lang="en-US" altLang="ja-JP" sz="3000" dirty="0" smtClean="0">
                <a:solidFill>
                  <a:schemeClr val="bg1">
                    <a:lumMod val="95000"/>
                  </a:schemeClr>
                </a:solidFill>
                <a:latin typeface="メイリオ" pitchFamily="50" charset="-128"/>
                <a:ea typeface="メイリオ" pitchFamily="50" charset="-128"/>
              </a:rPr>
              <a:t>PERT</a:t>
            </a:r>
            <a:r>
              <a:rPr lang="ja-JP" altLang="en-US" sz="3000" dirty="0" smtClean="0">
                <a:solidFill>
                  <a:schemeClr val="bg1">
                    <a:lumMod val="95000"/>
                  </a:schemeClr>
                </a:solidFill>
                <a:latin typeface="メイリオ" pitchFamily="50" charset="-128"/>
                <a:ea typeface="メイリオ" pitchFamily="50" charset="-128"/>
              </a:rPr>
              <a:t>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クリティカルパスの見つけ方</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表を用いた自動計算</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作業時間見積もりの不確実さ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計画変更</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日程管理</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sz="3600" dirty="0" smtClean="0">
                <a:latin typeface="メイリオ" pitchFamily="50" charset="-128"/>
                <a:ea typeface="メイリオ" pitchFamily="50" charset="-128"/>
              </a:rPr>
              <a:t>アローダイアグラムを使わない計算</a:t>
            </a:r>
            <a:endParaRPr kumimoji="1" lang="ja-JP" altLang="en-US" sz="3600" dirty="0">
              <a:latin typeface="メイリオ" pitchFamily="50" charset="-128"/>
              <a:ea typeface="メイリオ" pitchFamily="50" charset="-128"/>
            </a:endParaRPr>
          </a:p>
        </p:txBody>
      </p:sp>
      <p:sp>
        <p:nvSpPr>
          <p:cNvPr id="4" name="コンテンツ プレースホルダ 3"/>
          <p:cNvSpPr>
            <a:spLocks noGrp="1"/>
          </p:cNvSpPr>
          <p:nvPr>
            <p:ph sz="quarter" idx="1"/>
          </p:nvPr>
        </p:nvSpPr>
        <p:spPr>
          <a:xfrm>
            <a:off x="467544" y="1770112"/>
            <a:ext cx="8280920" cy="4323184"/>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例題</a:t>
            </a:r>
            <a:endParaRPr lang="en-US" altLang="ja-JP" dirty="0" smtClean="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P.179</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
        <p:nvSpPr>
          <p:cNvPr id="6" name="円/楕円 5"/>
          <p:cNvSpPr/>
          <p:nvPr/>
        </p:nvSpPr>
        <p:spPr>
          <a:xfrm>
            <a:off x="971600" y="3717032"/>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1</a:t>
            </a:r>
            <a:endParaRPr kumimoji="1" lang="ja-JP" altLang="en-US" sz="2400" b="1" dirty="0">
              <a:solidFill>
                <a:schemeClr val="tx2"/>
              </a:solidFill>
              <a:latin typeface="メイリオ" pitchFamily="50" charset="-128"/>
              <a:ea typeface="メイリオ" pitchFamily="50" charset="-128"/>
            </a:endParaRPr>
          </a:p>
        </p:txBody>
      </p:sp>
      <p:sp>
        <p:nvSpPr>
          <p:cNvPr id="7" name="円/楕円 6"/>
          <p:cNvSpPr/>
          <p:nvPr/>
        </p:nvSpPr>
        <p:spPr>
          <a:xfrm>
            <a:off x="2411760" y="30689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2</a:t>
            </a:r>
            <a:endParaRPr kumimoji="1" lang="ja-JP" altLang="en-US" sz="2400" b="1" dirty="0">
              <a:solidFill>
                <a:schemeClr val="tx2"/>
              </a:solidFill>
              <a:latin typeface="メイリオ" pitchFamily="50" charset="-128"/>
              <a:ea typeface="メイリオ" pitchFamily="50" charset="-128"/>
            </a:endParaRPr>
          </a:p>
        </p:txBody>
      </p:sp>
      <p:sp>
        <p:nvSpPr>
          <p:cNvPr id="8" name="円/楕円 7"/>
          <p:cNvSpPr/>
          <p:nvPr/>
        </p:nvSpPr>
        <p:spPr>
          <a:xfrm>
            <a:off x="2411760" y="4293096"/>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p:txBody>
      </p:sp>
      <p:sp>
        <p:nvSpPr>
          <p:cNvPr id="9" name="円/楕円 8"/>
          <p:cNvSpPr/>
          <p:nvPr/>
        </p:nvSpPr>
        <p:spPr>
          <a:xfrm>
            <a:off x="3995936" y="256490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4</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3995936" y="3717032"/>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p:txBody>
      </p:sp>
      <p:sp>
        <p:nvSpPr>
          <p:cNvPr id="11" name="円/楕円 10"/>
          <p:cNvSpPr/>
          <p:nvPr/>
        </p:nvSpPr>
        <p:spPr>
          <a:xfrm>
            <a:off x="3995936" y="4941168"/>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6</a:t>
            </a:r>
            <a:endParaRPr kumimoji="1" lang="ja-JP" altLang="en-US" sz="2400" b="1" dirty="0">
              <a:solidFill>
                <a:schemeClr val="tx2"/>
              </a:solidFill>
              <a:latin typeface="メイリオ" pitchFamily="50" charset="-128"/>
              <a:ea typeface="メイリオ" pitchFamily="50" charset="-128"/>
            </a:endParaRPr>
          </a:p>
        </p:txBody>
      </p:sp>
      <p:sp>
        <p:nvSpPr>
          <p:cNvPr id="12" name="円/楕円 11"/>
          <p:cNvSpPr/>
          <p:nvPr/>
        </p:nvSpPr>
        <p:spPr>
          <a:xfrm>
            <a:off x="5652120" y="256490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p:txBody>
      </p:sp>
      <p:sp>
        <p:nvSpPr>
          <p:cNvPr id="13" name="円/楕円 12"/>
          <p:cNvSpPr/>
          <p:nvPr/>
        </p:nvSpPr>
        <p:spPr>
          <a:xfrm>
            <a:off x="5652120" y="3717032"/>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p:txBody>
      </p:sp>
      <p:sp>
        <p:nvSpPr>
          <p:cNvPr id="14" name="円/楕円 13"/>
          <p:cNvSpPr/>
          <p:nvPr/>
        </p:nvSpPr>
        <p:spPr>
          <a:xfrm>
            <a:off x="5652120" y="4941168"/>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p:txBody>
      </p:sp>
      <p:sp>
        <p:nvSpPr>
          <p:cNvPr id="18" name="円/楕円 17"/>
          <p:cNvSpPr/>
          <p:nvPr/>
        </p:nvSpPr>
        <p:spPr>
          <a:xfrm>
            <a:off x="7452320" y="364502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2"/>
                </a:solidFill>
                <a:latin typeface="メイリオ" pitchFamily="50" charset="-128"/>
                <a:ea typeface="メイリオ" pitchFamily="50" charset="-128"/>
              </a:rPr>
              <a:t>10</a:t>
            </a:r>
            <a:endParaRPr kumimoji="1" lang="ja-JP" altLang="en-US" b="1" dirty="0">
              <a:solidFill>
                <a:schemeClr val="tx2"/>
              </a:solidFill>
              <a:latin typeface="メイリオ" pitchFamily="50" charset="-128"/>
              <a:ea typeface="メイリオ" pitchFamily="50" charset="-128"/>
            </a:endParaRPr>
          </a:p>
        </p:txBody>
      </p:sp>
      <p:cxnSp>
        <p:nvCxnSpPr>
          <p:cNvPr id="20" name="直線矢印コネクタ 19"/>
          <p:cNvCxnSpPr>
            <a:stCxn id="6" idx="6"/>
            <a:endCxn id="7" idx="2"/>
          </p:cNvCxnSpPr>
          <p:nvPr/>
        </p:nvCxnSpPr>
        <p:spPr>
          <a:xfrm flipV="1">
            <a:off x="1547664" y="3356992"/>
            <a:ext cx="864096" cy="64807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6" idx="6"/>
            <a:endCxn id="8" idx="2"/>
          </p:cNvCxnSpPr>
          <p:nvPr/>
        </p:nvCxnSpPr>
        <p:spPr>
          <a:xfrm>
            <a:off x="1547664" y="4005064"/>
            <a:ext cx="864096" cy="576064"/>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7" idx="6"/>
            <a:endCxn id="9" idx="2"/>
          </p:cNvCxnSpPr>
          <p:nvPr/>
        </p:nvCxnSpPr>
        <p:spPr>
          <a:xfrm flipV="1">
            <a:off x="2987824" y="2852936"/>
            <a:ext cx="1008112" cy="50405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7" idx="6"/>
            <a:endCxn id="10" idx="2"/>
          </p:cNvCxnSpPr>
          <p:nvPr/>
        </p:nvCxnSpPr>
        <p:spPr>
          <a:xfrm>
            <a:off x="2987824" y="3356992"/>
            <a:ext cx="1008112" cy="64807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8" idx="6"/>
            <a:endCxn id="10" idx="2"/>
          </p:cNvCxnSpPr>
          <p:nvPr/>
        </p:nvCxnSpPr>
        <p:spPr>
          <a:xfrm flipV="1">
            <a:off x="2987824" y="4005064"/>
            <a:ext cx="1008112" cy="576064"/>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8" idx="6"/>
            <a:endCxn id="11" idx="2"/>
          </p:cNvCxnSpPr>
          <p:nvPr/>
        </p:nvCxnSpPr>
        <p:spPr>
          <a:xfrm>
            <a:off x="2987824" y="4581128"/>
            <a:ext cx="1008112" cy="64807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9" idx="6"/>
            <a:endCxn id="12" idx="2"/>
          </p:cNvCxnSpPr>
          <p:nvPr/>
        </p:nvCxnSpPr>
        <p:spPr>
          <a:xfrm>
            <a:off x="4572000" y="2852936"/>
            <a:ext cx="1080120"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stCxn id="10" idx="6"/>
            <a:endCxn id="13" idx="2"/>
          </p:cNvCxnSpPr>
          <p:nvPr/>
        </p:nvCxnSpPr>
        <p:spPr>
          <a:xfrm>
            <a:off x="4572000" y="4005064"/>
            <a:ext cx="1080120"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11" idx="6"/>
            <a:endCxn id="14" idx="2"/>
          </p:cNvCxnSpPr>
          <p:nvPr/>
        </p:nvCxnSpPr>
        <p:spPr>
          <a:xfrm>
            <a:off x="4572000" y="5229200"/>
            <a:ext cx="1080120"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11" idx="6"/>
            <a:endCxn id="13" idx="2"/>
          </p:cNvCxnSpPr>
          <p:nvPr/>
        </p:nvCxnSpPr>
        <p:spPr>
          <a:xfrm flipV="1">
            <a:off x="4572000" y="4005064"/>
            <a:ext cx="1080120" cy="122413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14" idx="0"/>
            <a:endCxn id="13" idx="4"/>
          </p:cNvCxnSpPr>
          <p:nvPr/>
        </p:nvCxnSpPr>
        <p:spPr>
          <a:xfrm flipV="1">
            <a:off x="5940152" y="4293096"/>
            <a:ext cx="0" cy="648072"/>
          </a:xfrm>
          <a:prstGeom prst="straightConnector1">
            <a:avLst/>
          </a:prstGeom>
          <a:ln w="1905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13" idx="0"/>
            <a:endCxn id="12" idx="4"/>
          </p:cNvCxnSpPr>
          <p:nvPr/>
        </p:nvCxnSpPr>
        <p:spPr>
          <a:xfrm flipV="1">
            <a:off x="5940152" y="3140968"/>
            <a:ext cx="0" cy="576064"/>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14" idx="6"/>
            <a:endCxn id="18" idx="2"/>
          </p:cNvCxnSpPr>
          <p:nvPr/>
        </p:nvCxnSpPr>
        <p:spPr>
          <a:xfrm flipV="1">
            <a:off x="6228184" y="4005064"/>
            <a:ext cx="1224136" cy="122413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stCxn id="13" idx="6"/>
            <a:endCxn id="18" idx="2"/>
          </p:cNvCxnSpPr>
          <p:nvPr/>
        </p:nvCxnSpPr>
        <p:spPr>
          <a:xfrm>
            <a:off x="6228184" y="4005064"/>
            <a:ext cx="1224136"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12" idx="6"/>
            <a:endCxn id="18" idx="2"/>
          </p:cNvCxnSpPr>
          <p:nvPr/>
        </p:nvCxnSpPr>
        <p:spPr>
          <a:xfrm>
            <a:off x="6228184" y="2852936"/>
            <a:ext cx="1224136" cy="1152128"/>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438798" y="3244914"/>
            <a:ext cx="756938"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A</a:t>
            </a:r>
            <a:r>
              <a:rPr lang="en-US" altLang="ja-JP" sz="2000" dirty="0" smtClean="0">
                <a:solidFill>
                  <a:schemeClr val="tx2"/>
                </a:solidFill>
                <a:latin typeface="メイリオ" pitchFamily="50" charset="-128"/>
                <a:ea typeface="メイリオ" pitchFamily="50" charset="-128"/>
              </a:rPr>
              <a:t>(3)</a:t>
            </a:r>
            <a:endParaRPr lang="ja-JP" altLang="en-US" sz="2000" dirty="0">
              <a:solidFill>
                <a:schemeClr val="tx2"/>
              </a:solidFill>
              <a:latin typeface="メイリオ" pitchFamily="50" charset="-128"/>
              <a:ea typeface="メイリオ" pitchFamily="50" charset="-128"/>
            </a:endParaRPr>
          </a:p>
        </p:txBody>
      </p:sp>
      <p:sp>
        <p:nvSpPr>
          <p:cNvPr id="65" name="正方形/長方形 64"/>
          <p:cNvSpPr/>
          <p:nvPr/>
        </p:nvSpPr>
        <p:spPr>
          <a:xfrm>
            <a:off x="1439600" y="4325034"/>
            <a:ext cx="755335"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B</a:t>
            </a:r>
            <a:r>
              <a:rPr lang="en-US" altLang="ja-JP" sz="2000" dirty="0" smtClean="0">
                <a:solidFill>
                  <a:schemeClr val="tx2"/>
                </a:solidFill>
                <a:latin typeface="メイリオ" pitchFamily="50" charset="-128"/>
                <a:ea typeface="メイリオ" pitchFamily="50" charset="-128"/>
              </a:rPr>
              <a:t>(5)</a:t>
            </a:r>
            <a:endParaRPr lang="ja-JP" altLang="en-US" sz="2000" dirty="0">
              <a:solidFill>
                <a:schemeClr val="tx2"/>
              </a:solidFill>
              <a:latin typeface="メイリオ" pitchFamily="50" charset="-128"/>
              <a:ea typeface="メイリオ" pitchFamily="50" charset="-128"/>
            </a:endParaRPr>
          </a:p>
        </p:txBody>
      </p:sp>
      <p:sp>
        <p:nvSpPr>
          <p:cNvPr id="66" name="正方形/長方形 65"/>
          <p:cNvSpPr/>
          <p:nvPr/>
        </p:nvSpPr>
        <p:spPr>
          <a:xfrm>
            <a:off x="2987023" y="2636912"/>
            <a:ext cx="758541"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C</a:t>
            </a:r>
            <a:r>
              <a:rPr lang="en-US" altLang="ja-JP" sz="2000" dirty="0" smtClean="0">
                <a:solidFill>
                  <a:schemeClr val="tx2"/>
                </a:solidFill>
                <a:latin typeface="メイリオ" pitchFamily="50" charset="-128"/>
                <a:ea typeface="メイリオ" pitchFamily="50" charset="-128"/>
              </a:rPr>
              <a:t>(5)</a:t>
            </a:r>
            <a:endParaRPr lang="ja-JP" altLang="en-US" sz="2000" dirty="0">
              <a:solidFill>
                <a:schemeClr val="tx2"/>
              </a:solidFill>
              <a:latin typeface="メイリオ" pitchFamily="50" charset="-128"/>
              <a:ea typeface="メイリオ" pitchFamily="50" charset="-128"/>
            </a:endParaRPr>
          </a:p>
        </p:txBody>
      </p:sp>
      <p:sp>
        <p:nvSpPr>
          <p:cNvPr id="67" name="正方形/長方形 66"/>
          <p:cNvSpPr/>
          <p:nvPr/>
        </p:nvSpPr>
        <p:spPr>
          <a:xfrm>
            <a:off x="3341451" y="3284984"/>
            <a:ext cx="769763"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D</a:t>
            </a:r>
            <a:r>
              <a:rPr lang="en-US" altLang="ja-JP" sz="2000" dirty="0" smtClean="0">
                <a:solidFill>
                  <a:schemeClr val="tx2"/>
                </a:solidFill>
                <a:latin typeface="メイリオ" pitchFamily="50" charset="-128"/>
                <a:ea typeface="メイリオ" pitchFamily="50" charset="-128"/>
              </a:rPr>
              <a:t>(6)</a:t>
            </a:r>
            <a:endParaRPr lang="ja-JP" altLang="en-US" sz="2000" dirty="0">
              <a:solidFill>
                <a:schemeClr val="tx2"/>
              </a:solidFill>
              <a:latin typeface="メイリオ" pitchFamily="50" charset="-128"/>
              <a:ea typeface="メイリオ" pitchFamily="50" charset="-128"/>
            </a:endParaRPr>
          </a:p>
        </p:txBody>
      </p:sp>
      <p:sp>
        <p:nvSpPr>
          <p:cNvPr id="68" name="正方形/長方形 67"/>
          <p:cNvSpPr/>
          <p:nvPr/>
        </p:nvSpPr>
        <p:spPr>
          <a:xfrm>
            <a:off x="2998244" y="3933056"/>
            <a:ext cx="736099"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E</a:t>
            </a:r>
            <a:r>
              <a:rPr lang="en-US" altLang="ja-JP" sz="2000" dirty="0" smtClean="0">
                <a:solidFill>
                  <a:schemeClr val="tx2"/>
                </a:solidFill>
                <a:latin typeface="メイリオ" pitchFamily="50" charset="-128"/>
                <a:ea typeface="メイリオ" pitchFamily="50" charset="-128"/>
              </a:rPr>
              <a:t>(3)</a:t>
            </a:r>
            <a:endParaRPr lang="ja-JP" altLang="en-US" sz="2000" dirty="0">
              <a:solidFill>
                <a:schemeClr val="tx2"/>
              </a:solidFill>
              <a:latin typeface="メイリオ" pitchFamily="50" charset="-128"/>
              <a:ea typeface="メイリオ" pitchFamily="50" charset="-128"/>
            </a:endParaRPr>
          </a:p>
        </p:txBody>
      </p:sp>
      <p:sp>
        <p:nvSpPr>
          <p:cNvPr id="69" name="正方形/長方形 68"/>
          <p:cNvSpPr/>
          <p:nvPr/>
        </p:nvSpPr>
        <p:spPr>
          <a:xfrm>
            <a:off x="2931044" y="4869160"/>
            <a:ext cx="726481"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F</a:t>
            </a:r>
            <a:r>
              <a:rPr lang="en-US" altLang="ja-JP" sz="2000" dirty="0" smtClean="0">
                <a:solidFill>
                  <a:schemeClr val="tx2"/>
                </a:solidFill>
                <a:latin typeface="メイリオ" pitchFamily="50" charset="-128"/>
                <a:ea typeface="メイリオ" pitchFamily="50" charset="-128"/>
              </a:rPr>
              <a:t>(2)</a:t>
            </a:r>
            <a:endParaRPr lang="ja-JP" altLang="en-US" sz="2000" dirty="0">
              <a:solidFill>
                <a:schemeClr val="tx2"/>
              </a:solidFill>
              <a:latin typeface="メイリオ" pitchFamily="50" charset="-128"/>
              <a:ea typeface="メイリオ" pitchFamily="50" charset="-128"/>
            </a:endParaRPr>
          </a:p>
        </p:txBody>
      </p:sp>
      <p:sp>
        <p:nvSpPr>
          <p:cNvPr id="70" name="正方形/長方形 69"/>
          <p:cNvSpPr/>
          <p:nvPr/>
        </p:nvSpPr>
        <p:spPr>
          <a:xfrm>
            <a:off x="4712009" y="2420888"/>
            <a:ext cx="766557"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G</a:t>
            </a:r>
            <a:r>
              <a:rPr lang="en-US" altLang="ja-JP" sz="2000" dirty="0" smtClean="0">
                <a:solidFill>
                  <a:schemeClr val="tx2"/>
                </a:solidFill>
                <a:latin typeface="メイリオ" pitchFamily="50" charset="-128"/>
                <a:ea typeface="メイリオ" pitchFamily="50" charset="-128"/>
              </a:rPr>
              <a:t>(4)</a:t>
            </a:r>
            <a:endParaRPr lang="ja-JP" altLang="en-US" sz="2000" dirty="0">
              <a:solidFill>
                <a:schemeClr val="tx2"/>
              </a:solidFill>
              <a:latin typeface="メイリオ" pitchFamily="50" charset="-128"/>
              <a:ea typeface="メイリオ" pitchFamily="50" charset="-128"/>
            </a:endParaRPr>
          </a:p>
        </p:txBody>
      </p:sp>
      <p:sp>
        <p:nvSpPr>
          <p:cNvPr id="71" name="正方形/長方形 70"/>
          <p:cNvSpPr/>
          <p:nvPr/>
        </p:nvSpPr>
        <p:spPr>
          <a:xfrm>
            <a:off x="4708001" y="3573016"/>
            <a:ext cx="774571"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H</a:t>
            </a:r>
            <a:r>
              <a:rPr lang="en-US" altLang="ja-JP" sz="2000" dirty="0" smtClean="0">
                <a:solidFill>
                  <a:schemeClr val="tx2"/>
                </a:solidFill>
                <a:latin typeface="メイリオ" pitchFamily="50" charset="-128"/>
                <a:ea typeface="メイリオ" pitchFamily="50" charset="-128"/>
              </a:rPr>
              <a:t>(4)</a:t>
            </a:r>
            <a:endParaRPr lang="ja-JP" altLang="en-US" sz="2000" dirty="0">
              <a:solidFill>
                <a:schemeClr val="tx2"/>
              </a:solidFill>
              <a:latin typeface="メイリオ" pitchFamily="50" charset="-128"/>
              <a:ea typeface="メイリオ" pitchFamily="50" charset="-128"/>
            </a:endParaRPr>
          </a:p>
        </p:txBody>
      </p:sp>
      <p:sp>
        <p:nvSpPr>
          <p:cNvPr id="72" name="正方形/長方形 71"/>
          <p:cNvSpPr/>
          <p:nvPr/>
        </p:nvSpPr>
        <p:spPr>
          <a:xfrm>
            <a:off x="4530449" y="4293096"/>
            <a:ext cx="697627"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I</a:t>
            </a:r>
            <a:r>
              <a:rPr lang="en-US" altLang="ja-JP" sz="2000" dirty="0" smtClean="0">
                <a:solidFill>
                  <a:schemeClr val="tx2"/>
                </a:solidFill>
                <a:latin typeface="メイリオ" pitchFamily="50" charset="-128"/>
                <a:ea typeface="メイリオ" pitchFamily="50" charset="-128"/>
              </a:rPr>
              <a:t>(6)</a:t>
            </a:r>
            <a:endParaRPr lang="ja-JP" altLang="en-US" sz="2000" dirty="0">
              <a:solidFill>
                <a:schemeClr val="tx2"/>
              </a:solidFill>
              <a:latin typeface="メイリオ" pitchFamily="50" charset="-128"/>
              <a:ea typeface="メイリオ" pitchFamily="50" charset="-128"/>
            </a:endParaRPr>
          </a:p>
        </p:txBody>
      </p:sp>
      <p:sp>
        <p:nvSpPr>
          <p:cNvPr id="73" name="正方形/長方形 72"/>
          <p:cNvSpPr/>
          <p:nvPr/>
        </p:nvSpPr>
        <p:spPr>
          <a:xfrm>
            <a:off x="4818481" y="5229200"/>
            <a:ext cx="697627"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J</a:t>
            </a:r>
            <a:r>
              <a:rPr lang="en-US" altLang="ja-JP" sz="2000" dirty="0" smtClean="0">
                <a:solidFill>
                  <a:schemeClr val="tx2"/>
                </a:solidFill>
                <a:latin typeface="メイリオ" pitchFamily="50" charset="-128"/>
                <a:ea typeface="メイリオ" pitchFamily="50" charset="-128"/>
              </a:rPr>
              <a:t>(7)</a:t>
            </a:r>
            <a:endParaRPr lang="ja-JP" altLang="en-US" sz="2000" dirty="0">
              <a:solidFill>
                <a:schemeClr val="tx2"/>
              </a:solidFill>
              <a:latin typeface="メイリオ" pitchFamily="50" charset="-128"/>
              <a:ea typeface="メイリオ" pitchFamily="50" charset="-128"/>
            </a:endParaRPr>
          </a:p>
        </p:txBody>
      </p:sp>
      <p:sp>
        <p:nvSpPr>
          <p:cNvPr id="74" name="正方形/長方形 73"/>
          <p:cNvSpPr/>
          <p:nvPr/>
        </p:nvSpPr>
        <p:spPr>
          <a:xfrm>
            <a:off x="5940153" y="3284984"/>
            <a:ext cx="758541"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K</a:t>
            </a:r>
            <a:r>
              <a:rPr lang="en-US" altLang="ja-JP" sz="2000" dirty="0" smtClean="0">
                <a:solidFill>
                  <a:schemeClr val="tx2"/>
                </a:solidFill>
                <a:latin typeface="メイリオ" pitchFamily="50" charset="-128"/>
                <a:ea typeface="メイリオ" pitchFamily="50" charset="-128"/>
              </a:rPr>
              <a:t>(2)</a:t>
            </a:r>
            <a:endParaRPr lang="ja-JP" altLang="en-US" sz="2000" dirty="0">
              <a:solidFill>
                <a:schemeClr val="tx2"/>
              </a:solidFill>
              <a:latin typeface="メイリオ" pitchFamily="50" charset="-128"/>
              <a:ea typeface="メイリオ" pitchFamily="50" charset="-128"/>
            </a:endParaRPr>
          </a:p>
        </p:txBody>
      </p:sp>
      <p:sp>
        <p:nvSpPr>
          <p:cNvPr id="75" name="正方形/長方形 74"/>
          <p:cNvSpPr/>
          <p:nvPr/>
        </p:nvSpPr>
        <p:spPr>
          <a:xfrm>
            <a:off x="6678667" y="2924944"/>
            <a:ext cx="721672"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L</a:t>
            </a:r>
            <a:r>
              <a:rPr lang="en-US" altLang="ja-JP" sz="2000" dirty="0" smtClean="0">
                <a:solidFill>
                  <a:schemeClr val="tx2"/>
                </a:solidFill>
                <a:latin typeface="メイリオ" pitchFamily="50" charset="-128"/>
                <a:ea typeface="メイリオ" pitchFamily="50" charset="-128"/>
              </a:rPr>
              <a:t>(4)</a:t>
            </a:r>
            <a:endParaRPr lang="ja-JP" altLang="en-US" sz="2000" dirty="0">
              <a:solidFill>
                <a:schemeClr val="tx2"/>
              </a:solidFill>
              <a:latin typeface="メイリオ" pitchFamily="50" charset="-128"/>
              <a:ea typeface="メイリオ" pitchFamily="50" charset="-128"/>
            </a:endParaRPr>
          </a:p>
        </p:txBody>
      </p:sp>
      <p:sp>
        <p:nvSpPr>
          <p:cNvPr id="76" name="正方形/長方形 75"/>
          <p:cNvSpPr/>
          <p:nvPr/>
        </p:nvSpPr>
        <p:spPr>
          <a:xfrm>
            <a:off x="6207345" y="4005064"/>
            <a:ext cx="800219"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M</a:t>
            </a:r>
            <a:r>
              <a:rPr lang="en-US" altLang="ja-JP" sz="2000" dirty="0" smtClean="0">
                <a:solidFill>
                  <a:schemeClr val="tx2"/>
                </a:solidFill>
                <a:latin typeface="メイリオ" pitchFamily="50" charset="-128"/>
                <a:ea typeface="メイリオ" pitchFamily="50" charset="-128"/>
              </a:rPr>
              <a:t>(5)</a:t>
            </a:r>
            <a:endParaRPr lang="ja-JP" altLang="en-US" sz="2000" dirty="0">
              <a:solidFill>
                <a:schemeClr val="tx2"/>
              </a:solidFill>
              <a:latin typeface="メイリオ" pitchFamily="50" charset="-128"/>
              <a:ea typeface="メイリオ" pitchFamily="50" charset="-128"/>
            </a:endParaRPr>
          </a:p>
        </p:txBody>
      </p:sp>
      <p:sp>
        <p:nvSpPr>
          <p:cNvPr id="77" name="正方形/長方形 76"/>
          <p:cNvSpPr/>
          <p:nvPr/>
        </p:nvSpPr>
        <p:spPr>
          <a:xfrm>
            <a:off x="6723422" y="4653136"/>
            <a:ext cx="776175" cy="400110"/>
          </a:xfrm>
          <a:prstGeom prst="rect">
            <a:avLst/>
          </a:prstGeom>
        </p:spPr>
        <p:txBody>
          <a:bodyPr wrap="none">
            <a:spAutoFit/>
          </a:bodyPr>
          <a:lstStyle/>
          <a:p>
            <a:pPr algn="ctr"/>
            <a:r>
              <a:rPr lang="en-US" altLang="ja-JP" sz="2000" b="1" dirty="0" smtClean="0">
                <a:solidFill>
                  <a:schemeClr val="tx2"/>
                </a:solidFill>
                <a:latin typeface="メイリオ" pitchFamily="50" charset="-128"/>
                <a:ea typeface="メイリオ" pitchFamily="50" charset="-128"/>
              </a:rPr>
              <a:t>N</a:t>
            </a:r>
            <a:r>
              <a:rPr lang="en-US" altLang="ja-JP" sz="2000" dirty="0" smtClean="0">
                <a:solidFill>
                  <a:schemeClr val="tx2"/>
                </a:solidFill>
                <a:latin typeface="メイリオ" pitchFamily="50" charset="-128"/>
                <a:ea typeface="メイリオ" pitchFamily="50" charset="-128"/>
              </a:rPr>
              <a:t>(4)</a:t>
            </a:r>
            <a:endParaRPr lang="ja-JP" altLang="en-US" sz="20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最早開始時刻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最早</a:t>
            </a:r>
            <a:r>
              <a:rPr kumimoji="1" lang="ja-JP" altLang="en-US" sz="3300" b="1" dirty="0" smtClean="0">
                <a:solidFill>
                  <a:srgbClr val="C00000"/>
                </a:solidFill>
                <a:latin typeface="メイリオ" pitchFamily="50" charset="-128"/>
                <a:ea typeface="メイリオ" pitchFamily="50" charset="-128"/>
              </a:rPr>
              <a:t>完了</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82454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先行作業</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最早開始時刻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最早完了時刻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F</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最早開始時刻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最早</a:t>
            </a:r>
            <a:r>
              <a:rPr kumimoji="1" lang="ja-JP" altLang="en-US" sz="3300" b="1" dirty="0" smtClean="0">
                <a:solidFill>
                  <a:srgbClr val="C00000"/>
                </a:solidFill>
                <a:latin typeface="メイリオ" pitchFamily="50" charset="-128"/>
                <a:ea typeface="メイリオ" pitchFamily="50" charset="-128"/>
              </a:rPr>
              <a:t>完了</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82454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0" dirty="0" smtClean="0">
                          <a:solidFill>
                            <a:schemeClr val="tx2"/>
                          </a:solidFill>
                          <a:latin typeface="メイリオ" pitchFamily="50" charset="-128"/>
                          <a:ea typeface="メイリオ" pitchFamily="50" charset="-128"/>
                        </a:rPr>
                        <a:t>先行作業</a:t>
                      </a:r>
                      <a:endParaRPr kumimoji="1" lang="ja-JP" altLang="en-US" sz="22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最早開始時刻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最早完了時刻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3</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0</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F</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4" name="円/楕円 3"/>
          <p:cNvSpPr/>
          <p:nvPr/>
        </p:nvSpPr>
        <p:spPr>
          <a:xfrm>
            <a:off x="3635896" y="220486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635896" y="2708920"/>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a:off x="4427984" y="2492896"/>
            <a:ext cx="1224136" cy="0"/>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4427984" y="2996952"/>
            <a:ext cx="1224136" cy="0"/>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最早開始時刻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最早</a:t>
            </a:r>
            <a:r>
              <a:rPr kumimoji="1" lang="ja-JP" altLang="en-US" sz="3300" b="1" dirty="0" smtClean="0">
                <a:solidFill>
                  <a:srgbClr val="C00000"/>
                </a:solidFill>
                <a:latin typeface="メイリオ" pitchFamily="50" charset="-128"/>
                <a:ea typeface="メイリオ" pitchFamily="50" charset="-128"/>
              </a:rPr>
              <a:t>完了</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先行作業</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最早開始時刻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最早完了時刻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F</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7" name="円/楕円 6"/>
          <p:cNvSpPr/>
          <p:nvPr/>
        </p:nvSpPr>
        <p:spPr>
          <a:xfrm>
            <a:off x="3635896" y="328498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a:off x="1259632" y="2492896"/>
            <a:ext cx="64087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flipV="1">
            <a:off x="1115616" y="2564904"/>
            <a:ext cx="2664296" cy="1008112"/>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467544" y="220486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p:nvPr/>
        </p:nvCxnSpPr>
        <p:spPr>
          <a:xfrm flipH="1">
            <a:off x="6156176" y="2636912"/>
            <a:ext cx="1584176" cy="79208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5508104" y="3284984"/>
            <a:ext cx="936104" cy="576064"/>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084168" y="4077072"/>
            <a:ext cx="2160240" cy="1008112"/>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先行作業の　最早完了時刻</a:t>
            </a:r>
            <a:endParaRPr kumimoji="1" lang="ja-JP" altLang="en-US" sz="2400" b="1" dirty="0">
              <a:solidFill>
                <a:schemeClr val="tx2"/>
              </a:solidFill>
              <a:latin typeface="メイリオ" pitchFamily="50" charset="-128"/>
              <a:ea typeface="メイリオ" pitchFamily="50" charset="-128"/>
            </a:endParaRPr>
          </a:p>
        </p:txBody>
      </p:sp>
      <p:cxnSp>
        <p:nvCxnSpPr>
          <p:cNvPr id="20" name="直線コネクタ 19"/>
          <p:cNvCxnSpPr/>
          <p:nvPr/>
        </p:nvCxnSpPr>
        <p:spPr>
          <a:xfrm flipH="1" flipV="1">
            <a:off x="6084168" y="3717032"/>
            <a:ext cx="216024" cy="43204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6300192" y="3573016"/>
            <a:ext cx="1080120"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5763120" y="3356992"/>
            <a:ext cx="393056" cy="461665"/>
          </a:xfrm>
          <a:prstGeom prst="rect">
            <a:avLst/>
          </a:prstGeom>
        </p:spPr>
        <p:txBody>
          <a:bodyPr wrap="none">
            <a:spAutoFit/>
          </a:bodyPr>
          <a:lstStyle/>
          <a:p>
            <a:pPr lvl="0"/>
            <a:r>
              <a:rPr lang="en-US" altLang="ja-JP" sz="2400" b="1" dirty="0" smtClean="0">
                <a:solidFill>
                  <a:srgbClr val="C00000"/>
                </a:solidFill>
                <a:latin typeface="メイリオ" pitchFamily="50" charset="-128"/>
                <a:ea typeface="メイリオ" pitchFamily="50" charset="-128"/>
              </a:rPr>
              <a:t>3</a:t>
            </a:r>
            <a:endParaRPr lang="ja-JP" altLang="en-US" sz="2400" b="1" dirty="0">
              <a:solidFill>
                <a:srgbClr val="C00000"/>
              </a:solidFill>
              <a:latin typeface="メイリオ" pitchFamily="50" charset="-128"/>
              <a:ea typeface="メイリオ" pitchFamily="50" charset="-128"/>
            </a:endParaRPr>
          </a:p>
        </p:txBody>
      </p:sp>
      <p:sp>
        <p:nvSpPr>
          <p:cNvPr id="15" name="正方形/長方形 14"/>
          <p:cNvSpPr/>
          <p:nvPr/>
        </p:nvSpPr>
        <p:spPr>
          <a:xfrm>
            <a:off x="7380312" y="3399383"/>
            <a:ext cx="1322798" cy="461665"/>
          </a:xfrm>
          <a:prstGeom prst="rect">
            <a:avLst/>
          </a:prstGeom>
        </p:spPr>
        <p:txBody>
          <a:bodyPr wrap="none">
            <a:spAutoFit/>
          </a:bodyPr>
          <a:lstStyle/>
          <a:p>
            <a:pPr lvl="0"/>
            <a:r>
              <a:rPr lang="en-US" altLang="ja-JP" sz="2400" b="1" dirty="0" smtClean="0">
                <a:solidFill>
                  <a:srgbClr val="C00000"/>
                </a:solidFill>
                <a:latin typeface="メイリオ" pitchFamily="50" charset="-128"/>
                <a:ea typeface="メイリオ" pitchFamily="50" charset="-128"/>
              </a:rPr>
              <a:t>3+5=8</a:t>
            </a:r>
            <a:endParaRPr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childTnLst>
                          </p:cTn>
                        </p:par>
                        <p:par>
                          <p:cTn id="22" fill="hold">
                            <p:stCondLst>
                              <p:cond delay="500"/>
                            </p:stCondLst>
                            <p:childTnLst>
                              <p:par>
                                <p:cTn id="23" presetID="22" presetClass="entr" presetSubtype="2"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par>
                          <p:cTn id="26" fill="hold">
                            <p:stCondLst>
                              <p:cond delay="1000"/>
                            </p:stCondLst>
                            <p:childTnLst>
                              <p:par>
                                <p:cTn id="27" presetID="9"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dissolv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dissolve">
                                      <p:cBhvr>
                                        <p:cTn id="34" dur="500"/>
                                        <p:tgtEl>
                                          <p:spTgt spid="17"/>
                                        </p:tgtEl>
                                      </p:cBhvr>
                                    </p:animEffect>
                                  </p:childTnLst>
                                </p:cTn>
                              </p:par>
                            </p:childTnLst>
                          </p:cTn>
                        </p:par>
                        <p:par>
                          <p:cTn id="35" fill="hold">
                            <p:stCondLst>
                              <p:cond delay="500"/>
                            </p:stCondLst>
                            <p:childTnLst>
                              <p:par>
                                <p:cTn id="36" presetID="9" presetClass="entr" presetSubtype="0" fill="hold"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dissolve">
                                      <p:cBhvr>
                                        <p:cTn id="38" dur="500"/>
                                        <p:tgtEl>
                                          <p:spTgt spid="20"/>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dissolve">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left)">
                                      <p:cBhvr>
                                        <p:cTn id="46" dur="500"/>
                                        <p:tgtEl>
                                          <p:spTgt spid="21"/>
                                        </p:tgtEl>
                                      </p:cBhvr>
                                    </p:animEffect>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dissolve">
                                      <p:cBhvr>
                                        <p:cTn id="5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7" grpId="0" animBg="1"/>
      <p:bldP spid="18" grpId="0" animBg="1"/>
      <p:bldP spid="13" grpId="0"/>
      <p:bldP spid="1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最早開始時刻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最早</a:t>
            </a:r>
            <a:r>
              <a:rPr kumimoji="1" lang="ja-JP" altLang="en-US" sz="3300" b="1" dirty="0" smtClean="0">
                <a:solidFill>
                  <a:srgbClr val="C00000"/>
                </a:solidFill>
                <a:latin typeface="メイリオ" pitchFamily="50" charset="-128"/>
                <a:ea typeface="メイリオ" pitchFamily="50" charset="-128"/>
              </a:rPr>
              <a:t>完了</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先行作業</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最早開始時刻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最早完了時刻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5+3=8</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F</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5+2</a:t>
                      </a:r>
                      <a:r>
                        <a:rPr kumimoji="1" lang="ja-JP" altLang="en-US" sz="2400" b="1" dirty="0" smtClean="0">
                          <a:solidFill>
                            <a:srgbClr val="C00000"/>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7</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7" name="円/楕円 6"/>
          <p:cNvSpPr/>
          <p:nvPr/>
        </p:nvSpPr>
        <p:spPr>
          <a:xfrm>
            <a:off x="3635896" y="436510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a:off x="1259632" y="2996952"/>
            <a:ext cx="64087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flipV="1">
            <a:off x="1259632" y="3140968"/>
            <a:ext cx="2520280" cy="151216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467544" y="2708920"/>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p:nvPr/>
        </p:nvCxnSpPr>
        <p:spPr>
          <a:xfrm flipH="1">
            <a:off x="6300192" y="3140968"/>
            <a:ext cx="1512168" cy="144016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5508104" y="4365104"/>
            <a:ext cx="936104" cy="576064"/>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6300192" y="4653136"/>
            <a:ext cx="10081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手法</a:t>
            </a:r>
            <a:r>
              <a:rPr lang="en-US" altLang="ja-JP" dirty="0" smtClean="0">
                <a:latin typeface="メイリオ" pitchFamily="50" charset="-128"/>
                <a:ea typeface="メイリオ" pitchFamily="50" charset="-128"/>
              </a:rPr>
              <a:t>2</a:t>
            </a:r>
            <a:r>
              <a:rPr lang="ja-JP" altLang="en-US" dirty="0" smtClean="0">
                <a:latin typeface="メイリオ" pitchFamily="50" charset="-128"/>
                <a:ea typeface="メイリオ" pitchFamily="50" charset="-128"/>
              </a:rPr>
              <a:t>：ガントチャート</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495800"/>
          </a:xfrm>
        </p:spPr>
        <p:txBody>
          <a:bodyPr>
            <a:normAutofit/>
          </a:bodyPr>
          <a:lstStyle/>
          <a:p>
            <a:r>
              <a:rPr kumimoji="1" lang="ja-JP" altLang="en-US" sz="2800" dirty="0" smtClean="0">
                <a:solidFill>
                  <a:schemeClr val="tx2"/>
                </a:solidFill>
                <a:latin typeface="メイリオ" pitchFamily="50" charset="-128"/>
                <a:ea typeface="メイリオ" pitchFamily="50" charset="-128"/>
              </a:rPr>
              <a:t>時間の進行管理のために，作業のつながりを棒グラフで表現したもの</a:t>
            </a:r>
            <a:endParaRPr kumimoji="1" lang="en-US" altLang="ja-JP" sz="2800" dirty="0" smtClean="0">
              <a:solidFill>
                <a:schemeClr val="tx2"/>
              </a:solidFill>
              <a:latin typeface="メイリオ" pitchFamily="50" charset="-128"/>
              <a:ea typeface="メイリオ" pitchFamily="50" charset="-128"/>
            </a:endParaRPr>
          </a:p>
        </p:txBody>
      </p:sp>
      <p:cxnSp>
        <p:nvCxnSpPr>
          <p:cNvPr id="5" name="直線コネクタ 4"/>
          <p:cNvCxnSpPr/>
          <p:nvPr/>
        </p:nvCxnSpPr>
        <p:spPr>
          <a:xfrm>
            <a:off x="251520" y="3068960"/>
            <a:ext cx="0" cy="31683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51520" y="3284984"/>
            <a:ext cx="1296144"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A</a:t>
            </a:r>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p:txBody>
      </p:sp>
      <p:sp>
        <p:nvSpPr>
          <p:cNvPr id="8" name="正方形/長方形 7"/>
          <p:cNvSpPr/>
          <p:nvPr/>
        </p:nvSpPr>
        <p:spPr>
          <a:xfrm>
            <a:off x="1547664" y="3284984"/>
            <a:ext cx="1008112"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B</a:t>
            </a:r>
            <a:r>
              <a:rPr kumimoji="1" lang="en-US" altLang="ja-JP" sz="2800" dirty="0" smtClean="0">
                <a:solidFill>
                  <a:schemeClr val="tx2"/>
                </a:solidFill>
                <a:latin typeface="メイリオ" pitchFamily="50" charset="-128"/>
                <a:ea typeface="メイリオ" pitchFamily="50" charset="-128"/>
              </a:rPr>
              <a:t>(2)</a:t>
            </a:r>
            <a:endParaRPr kumimoji="1" lang="ja-JP" altLang="en-US" sz="2800" dirty="0">
              <a:solidFill>
                <a:schemeClr val="tx2"/>
              </a:solidFill>
              <a:latin typeface="メイリオ" pitchFamily="50" charset="-128"/>
              <a:ea typeface="メイリオ" pitchFamily="50" charset="-128"/>
            </a:endParaRPr>
          </a:p>
        </p:txBody>
      </p:sp>
      <p:sp>
        <p:nvSpPr>
          <p:cNvPr id="9" name="正方形/長方形 8"/>
          <p:cNvSpPr/>
          <p:nvPr/>
        </p:nvSpPr>
        <p:spPr>
          <a:xfrm>
            <a:off x="251520" y="4365104"/>
            <a:ext cx="1296144"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C</a:t>
            </a:r>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p:txBody>
      </p:sp>
      <p:sp>
        <p:nvSpPr>
          <p:cNvPr id="10" name="正方形/長方形 9"/>
          <p:cNvSpPr/>
          <p:nvPr/>
        </p:nvSpPr>
        <p:spPr>
          <a:xfrm>
            <a:off x="251520" y="5445224"/>
            <a:ext cx="1656184"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D</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cxnSp>
        <p:nvCxnSpPr>
          <p:cNvPr id="12" name="直線コネクタ 11"/>
          <p:cNvCxnSpPr/>
          <p:nvPr/>
        </p:nvCxnSpPr>
        <p:spPr>
          <a:xfrm>
            <a:off x="2555776" y="3068960"/>
            <a:ext cx="0" cy="31683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2411760" y="2708920"/>
            <a:ext cx="343364" cy="400110"/>
          </a:xfrm>
          <a:prstGeom prst="rect">
            <a:avLst/>
          </a:prstGeom>
        </p:spPr>
        <p:txBody>
          <a:bodyPr wrap="none">
            <a:spAutoFit/>
          </a:bodyPr>
          <a:lstStyle/>
          <a:p>
            <a:r>
              <a:rPr lang="en-US" altLang="ja-JP" sz="2000" dirty="0" smtClean="0">
                <a:solidFill>
                  <a:schemeClr val="tx2"/>
                </a:solidFill>
                <a:latin typeface="メイリオ" pitchFamily="50" charset="-128"/>
                <a:ea typeface="メイリオ" pitchFamily="50" charset="-128"/>
              </a:rPr>
              <a:t>5</a:t>
            </a:r>
            <a:endParaRPr lang="ja-JP" altLang="en-US" sz="2000" dirty="0"/>
          </a:p>
        </p:txBody>
      </p:sp>
      <p:sp>
        <p:nvSpPr>
          <p:cNvPr id="14" name="正方形/長方形 13"/>
          <p:cNvSpPr/>
          <p:nvPr/>
        </p:nvSpPr>
        <p:spPr>
          <a:xfrm>
            <a:off x="107504" y="2708920"/>
            <a:ext cx="343364" cy="400110"/>
          </a:xfrm>
          <a:prstGeom prst="rect">
            <a:avLst/>
          </a:prstGeom>
        </p:spPr>
        <p:txBody>
          <a:bodyPr wrap="none">
            <a:spAutoFit/>
          </a:bodyPr>
          <a:lstStyle/>
          <a:p>
            <a:r>
              <a:rPr lang="en-US" altLang="ja-JP" sz="2000" dirty="0" smtClean="0">
                <a:solidFill>
                  <a:schemeClr val="tx2"/>
                </a:solidFill>
                <a:latin typeface="メイリオ" pitchFamily="50" charset="-128"/>
                <a:ea typeface="メイリオ" pitchFamily="50" charset="-128"/>
              </a:rPr>
              <a:t>0</a:t>
            </a:r>
            <a:endParaRPr lang="ja-JP" altLang="en-US" sz="2000" dirty="0"/>
          </a:p>
        </p:txBody>
      </p:sp>
      <p:cxnSp>
        <p:nvCxnSpPr>
          <p:cNvPr id="18" name="直線矢印コネクタ 17"/>
          <p:cNvCxnSpPr>
            <a:stCxn id="9" idx="3"/>
          </p:cNvCxnSpPr>
          <p:nvPr/>
        </p:nvCxnSpPr>
        <p:spPr>
          <a:xfrm>
            <a:off x="1547664" y="4653136"/>
            <a:ext cx="1008112" cy="0"/>
          </a:xfrm>
          <a:prstGeom prst="straightConnector1">
            <a:avLst/>
          </a:prstGeom>
          <a:ln w="317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1907704" y="5445224"/>
            <a:ext cx="1656184"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H</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sp>
        <p:nvSpPr>
          <p:cNvPr id="23" name="正方形/長方形 22"/>
          <p:cNvSpPr/>
          <p:nvPr/>
        </p:nvSpPr>
        <p:spPr>
          <a:xfrm>
            <a:off x="4716016" y="3284984"/>
            <a:ext cx="1512168"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F</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sp>
        <p:nvSpPr>
          <p:cNvPr id="24" name="正方形/長方形 23"/>
          <p:cNvSpPr/>
          <p:nvPr/>
        </p:nvSpPr>
        <p:spPr>
          <a:xfrm>
            <a:off x="6228184" y="3284984"/>
            <a:ext cx="1152128"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I</a:t>
            </a:r>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p:txBody>
      </p:sp>
      <p:cxnSp>
        <p:nvCxnSpPr>
          <p:cNvPr id="27" name="直線コネクタ 26"/>
          <p:cNvCxnSpPr/>
          <p:nvPr/>
        </p:nvCxnSpPr>
        <p:spPr>
          <a:xfrm>
            <a:off x="4427984" y="3068960"/>
            <a:ext cx="0" cy="31683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211960" y="2708920"/>
            <a:ext cx="559388" cy="400110"/>
          </a:xfrm>
          <a:prstGeom prst="rect">
            <a:avLst/>
          </a:prstGeom>
        </p:spPr>
        <p:txBody>
          <a:bodyPr wrap="square">
            <a:spAutoFit/>
          </a:bodyPr>
          <a:lstStyle/>
          <a:p>
            <a:r>
              <a:rPr lang="en-US" altLang="ja-JP" sz="2000" dirty="0" smtClean="0">
                <a:solidFill>
                  <a:schemeClr val="tx2"/>
                </a:solidFill>
                <a:latin typeface="メイリオ" pitchFamily="50" charset="-128"/>
                <a:ea typeface="メイリオ" pitchFamily="50" charset="-128"/>
              </a:rPr>
              <a:t>10</a:t>
            </a:r>
            <a:endParaRPr lang="ja-JP" altLang="en-US" sz="2000" dirty="0"/>
          </a:p>
        </p:txBody>
      </p:sp>
      <p:cxnSp>
        <p:nvCxnSpPr>
          <p:cNvPr id="29" name="直線コネクタ 28"/>
          <p:cNvCxnSpPr/>
          <p:nvPr/>
        </p:nvCxnSpPr>
        <p:spPr>
          <a:xfrm>
            <a:off x="6228184" y="3068960"/>
            <a:ext cx="0" cy="31683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5956828" y="2708920"/>
            <a:ext cx="559388" cy="400110"/>
          </a:xfrm>
          <a:prstGeom prst="rect">
            <a:avLst/>
          </a:prstGeom>
        </p:spPr>
        <p:txBody>
          <a:bodyPr wrap="square">
            <a:spAutoFit/>
          </a:bodyPr>
          <a:lstStyle/>
          <a:p>
            <a:r>
              <a:rPr lang="en-US" altLang="ja-JP" sz="2000" dirty="0" smtClean="0">
                <a:solidFill>
                  <a:schemeClr val="tx2"/>
                </a:solidFill>
                <a:latin typeface="メイリオ" pitchFamily="50" charset="-128"/>
                <a:ea typeface="メイリオ" pitchFamily="50" charset="-128"/>
              </a:rPr>
              <a:t>15</a:t>
            </a:r>
            <a:endParaRPr lang="ja-JP" altLang="en-US" sz="2000" dirty="0"/>
          </a:p>
        </p:txBody>
      </p:sp>
      <p:cxnSp>
        <p:nvCxnSpPr>
          <p:cNvPr id="31" name="直線コネクタ 30"/>
          <p:cNvCxnSpPr/>
          <p:nvPr/>
        </p:nvCxnSpPr>
        <p:spPr>
          <a:xfrm>
            <a:off x="8172400" y="3068960"/>
            <a:ext cx="0" cy="31683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7956376" y="2708920"/>
            <a:ext cx="559388" cy="400110"/>
          </a:xfrm>
          <a:prstGeom prst="rect">
            <a:avLst/>
          </a:prstGeom>
        </p:spPr>
        <p:txBody>
          <a:bodyPr wrap="square">
            <a:spAutoFit/>
          </a:bodyPr>
          <a:lstStyle/>
          <a:p>
            <a:r>
              <a:rPr lang="en-US" altLang="ja-JP" sz="2000" dirty="0" smtClean="0">
                <a:solidFill>
                  <a:schemeClr val="tx2"/>
                </a:solidFill>
                <a:latin typeface="メイリオ" pitchFamily="50" charset="-128"/>
                <a:ea typeface="メイリオ" pitchFamily="50" charset="-128"/>
              </a:rPr>
              <a:t>20</a:t>
            </a:r>
            <a:endParaRPr lang="ja-JP" altLang="en-US" sz="2000" dirty="0"/>
          </a:p>
        </p:txBody>
      </p:sp>
      <p:sp>
        <p:nvSpPr>
          <p:cNvPr id="34" name="正方形/長方形 33"/>
          <p:cNvSpPr/>
          <p:nvPr/>
        </p:nvSpPr>
        <p:spPr>
          <a:xfrm>
            <a:off x="4716016" y="4365104"/>
            <a:ext cx="1224136"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G</a:t>
            </a:r>
            <a:r>
              <a:rPr kumimoji="1" lang="en-US" altLang="ja-JP" sz="2800" dirty="0" smtClean="0">
                <a:solidFill>
                  <a:schemeClr val="tx2"/>
                </a:solidFill>
                <a:latin typeface="メイリオ" pitchFamily="50" charset="-128"/>
                <a:ea typeface="メイリオ" pitchFamily="50" charset="-128"/>
              </a:rPr>
              <a:t>(3)</a:t>
            </a:r>
            <a:endParaRPr kumimoji="1" lang="ja-JP" altLang="en-US" sz="2800" dirty="0">
              <a:solidFill>
                <a:schemeClr val="tx2"/>
              </a:solidFill>
              <a:latin typeface="メイリオ" pitchFamily="50" charset="-128"/>
              <a:ea typeface="メイリオ" pitchFamily="50" charset="-128"/>
            </a:endParaRPr>
          </a:p>
        </p:txBody>
      </p:sp>
      <p:cxnSp>
        <p:nvCxnSpPr>
          <p:cNvPr id="35" name="直線コネクタ 34"/>
          <p:cNvCxnSpPr/>
          <p:nvPr/>
        </p:nvCxnSpPr>
        <p:spPr>
          <a:xfrm>
            <a:off x="6228184" y="3140968"/>
            <a:ext cx="0" cy="1728192"/>
          </a:xfrm>
          <a:prstGeom prst="line">
            <a:avLst/>
          </a:prstGeom>
          <a:ln w="635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4" idx="3"/>
          </p:cNvCxnSpPr>
          <p:nvPr/>
        </p:nvCxnSpPr>
        <p:spPr>
          <a:xfrm>
            <a:off x="5940152" y="4653136"/>
            <a:ext cx="360040" cy="0"/>
          </a:xfrm>
          <a:prstGeom prst="straightConnector1">
            <a:avLst/>
          </a:prstGeom>
          <a:ln w="317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21" idx="3"/>
          </p:cNvCxnSpPr>
          <p:nvPr/>
        </p:nvCxnSpPr>
        <p:spPr>
          <a:xfrm>
            <a:off x="3563888" y="5733256"/>
            <a:ext cx="3816424" cy="0"/>
          </a:xfrm>
          <a:prstGeom prst="straightConnector1">
            <a:avLst/>
          </a:prstGeom>
          <a:ln w="317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7380312" y="3284984"/>
            <a:ext cx="1440160"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J</a:t>
            </a:r>
            <a:r>
              <a:rPr kumimoji="1" lang="en-US" altLang="ja-JP" sz="2800" dirty="0" smtClean="0">
                <a:solidFill>
                  <a:schemeClr val="tx2"/>
                </a:solidFill>
                <a:latin typeface="メイリオ" pitchFamily="50" charset="-128"/>
                <a:ea typeface="メイリオ" pitchFamily="50" charset="-128"/>
              </a:rPr>
              <a:t>(4)</a:t>
            </a:r>
            <a:endParaRPr kumimoji="1" lang="ja-JP" altLang="en-US" sz="2800" dirty="0">
              <a:solidFill>
                <a:schemeClr val="tx2"/>
              </a:solidFill>
              <a:latin typeface="メイリオ" pitchFamily="50" charset="-128"/>
              <a:ea typeface="メイリオ" pitchFamily="50" charset="-128"/>
            </a:endParaRPr>
          </a:p>
        </p:txBody>
      </p:sp>
      <p:sp>
        <p:nvSpPr>
          <p:cNvPr id="19" name="正方形/長方形 18"/>
          <p:cNvSpPr/>
          <p:nvPr/>
        </p:nvSpPr>
        <p:spPr>
          <a:xfrm>
            <a:off x="2555776" y="3284984"/>
            <a:ext cx="2160240" cy="57606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2"/>
                </a:solidFill>
                <a:latin typeface="メイリオ" pitchFamily="50" charset="-128"/>
                <a:ea typeface="メイリオ" pitchFamily="50" charset="-128"/>
              </a:rPr>
              <a:t>E</a:t>
            </a:r>
            <a:r>
              <a:rPr kumimoji="1" lang="en-US" altLang="ja-JP" sz="2800" dirty="0" smtClean="0">
                <a:solidFill>
                  <a:schemeClr val="tx2"/>
                </a:solidFill>
                <a:latin typeface="メイリオ" pitchFamily="50" charset="-128"/>
                <a:ea typeface="メイリオ" pitchFamily="50" charset="-128"/>
              </a:rPr>
              <a:t>(6)</a:t>
            </a:r>
            <a:endParaRPr kumimoji="1" lang="ja-JP" altLang="en-US" sz="2800" dirty="0">
              <a:solidFill>
                <a:schemeClr val="tx2"/>
              </a:solidFill>
              <a:latin typeface="メイリオ" pitchFamily="50" charset="-128"/>
              <a:ea typeface="メイリオ" pitchFamily="50" charset="-128"/>
            </a:endParaRPr>
          </a:p>
        </p:txBody>
      </p:sp>
      <p:cxnSp>
        <p:nvCxnSpPr>
          <p:cNvPr id="33" name="直線コネクタ 32"/>
          <p:cNvCxnSpPr/>
          <p:nvPr/>
        </p:nvCxnSpPr>
        <p:spPr>
          <a:xfrm>
            <a:off x="4716016" y="3140968"/>
            <a:ext cx="0" cy="1728192"/>
          </a:xfrm>
          <a:prstGeom prst="line">
            <a:avLst/>
          </a:prstGeom>
          <a:ln w="635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555776" y="3140968"/>
            <a:ext cx="0" cy="1728192"/>
          </a:xfrm>
          <a:prstGeom prst="line">
            <a:avLst/>
          </a:prstGeom>
          <a:ln w="635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7380312" y="3140968"/>
            <a:ext cx="0" cy="3168352"/>
          </a:xfrm>
          <a:prstGeom prst="line">
            <a:avLst/>
          </a:prstGeom>
          <a:ln w="635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P.167</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最早開始時刻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最早</a:t>
            </a:r>
            <a:r>
              <a:rPr kumimoji="1" lang="ja-JP" altLang="en-US" sz="3300" b="1" dirty="0" smtClean="0">
                <a:solidFill>
                  <a:srgbClr val="C00000"/>
                </a:solidFill>
                <a:latin typeface="メイリオ" pitchFamily="50" charset="-128"/>
                <a:ea typeface="メイリオ" pitchFamily="50" charset="-128"/>
              </a:rPr>
              <a:t>完了</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先行作業</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最早開始時刻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最早完了時刻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5+3=8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F</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5+2</a:t>
                      </a:r>
                      <a:r>
                        <a:rPr kumimoji="1" lang="ja-JP" altLang="en-US" sz="2400" b="1" dirty="0" smtClean="0">
                          <a:solidFill>
                            <a:schemeClr val="tx2"/>
                          </a:solidFill>
                          <a:latin typeface="メイリオ" pitchFamily="50" charset="-128"/>
                          <a:ea typeface="メイリオ" pitchFamily="50" charset="-128"/>
                        </a:rPr>
                        <a:t>＝</a:t>
                      </a:r>
                      <a:r>
                        <a:rPr kumimoji="1"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8</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8+4</a:t>
                      </a:r>
                      <a:r>
                        <a:rPr kumimoji="1" lang="ja-JP" altLang="en-US" sz="2400" b="1" dirty="0" smtClean="0">
                          <a:solidFill>
                            <a:srgbClr val="C00000"/>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12</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7" name="円/楕円 6"/>
          <p:cNvSpPr/>
          <p:nvPr/>
        </p:nvSpPr>
        <p:spPr>
          <a:xfrm>
            <a:off x="3635896" y="5373216"/>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a:off x="1331640" y="3573016"/>
            <a:ext cx="64087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flipV="1">
            <a:off x="1331640" y="3717032"/>
            <a:ext cx="2520280" cy="187220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467544" y="328498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p:nvPr/>
        </p:nvCxnSpPr>
        <p:spPr>
          <a:xfrm flipH="1">
            <a:off x="6300192" y="3717032"/>
            <a:ext cx="1512168" cy="144016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5508104" y="5373216"/>
            <a:ext cx="936104" cy="576064"/>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6300192" y="5661248"/>
            <a:ext cx="10081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最早開始時刻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最早</a:t>
            </a:r>
            <a:r>
              <a:rPr kumimoji="1" lang="ja-JP" altLang="en-US" sz="3300" b="1" dirty="0" smtClean="0">
                <a:solidFill>
                  <a:srgbClr val="C00000"/>
                </a:solidFill>
                <a:latin typeface="メイリオ" pitchFamily="50" charset="-128"/>
                <a:ea typeface="メイリオ" pitchFamily="50" charset="-128"/>
              </a:rPr>
              <a:t>完了</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先行作業</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最早開始時刻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chemeClr val="tx2"/>
                          </a:solidFill>
                          <a:latin typeface="メイリオ" pitchFamily="50" charset="-128"/>
                          <a:ea typeface="メイリオ" pitchFamily="50" charset="-128"/>
                        </a:rPr>
                        <a:t>最早完了時刻</a:t>
                      </a:r>
                      <a:endParaRPr kumimoji="1" lang="ja-JP" altLang="en-US" sz="22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A</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3</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F</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B</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C</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12</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D,E</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7" name="円/楕円 6"/>
          <p:cNvSpPr/>
          <p:nvPr/>
        </p:nvSpPr>
        <p:spPr>
          <a:xfrm>
            <a:off x="3707904" y="5877272"/>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a:off x="1331640" y="4077072"/>
            <a:ext cx="64087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flipV="1">
            <a:off x="1187624" y="4149080"/>
            <a:ext cx="2592288" cy="2016224"/>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539552" y="3789040"/>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p:nvPr/>
        </p:nvCxnSpPr>
        <p:spPr>
          <a:xfrm flipH="1">
            <a:off x="6156176" y="4221088"/>
            <a:ext cx="1584176" cy="187220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5508104" y="5877272"/>
            <a:ext cx="936104" cy="576064"/>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a:off x="6228184" y="6165304"/>
            <a:ext cx="10081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539552" y="436510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flipH="1" flipV="1">
            <a:off x="1187624" y="4653136"/>
            <a:ext cx="2592288" cy="1584176"/>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a:off x="6300192" y="4653136"/>
            <a:ext cx="1512168" cy="151216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1331640" y="4581128"/>
            <a:ext cx="64087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923928" y="4509120"/>
            <a:ext cx="2160240" cy="1224136"/>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先行作業の　最早完了時刻の</a:t>
            </a:r>
            <a:r>
              <a:rPr kumimoji="1" lang="ja-JP" altLang="en-US" sz="2400" b="1" dirty="0" smtClean="0">
                <a:solidFill>
                  <a:srgbClr val="C00000"/>
                </a:solidFill>
                <a:latin typeface="メイリオ" pitchFamily="50" charset="-128"/>
                <a:ea typeface="メイリオ" pitchFamily="50" charset="-128"/>
              </a:rPr>
              <a:t>最大値</a:t>
            </a:r>
            <a:endParaRPr kumimoji="1" lang="ja-JP" altLang="en-US" sz="2400" b="1" dirty="0">
              <a:solidFill>
                <a:srgbClr val="C00000"/>
              </a:solidFill>
              <a:latin typeface="メイリオ" pitchFamily="50" charset="-128"/>
              <a:ea typeface="メイリオ" pitchFamily="50" charset="-128"/>
            </a:endParaRPr>
          </a:p>
        </p:txBody>
      </p:sp>
      <p:sp>
        <p:nvSpPr>
          <p:cNvPr id="18" name="正方形/長方形 17"/>
          <p:cNvSpPr/>
          <p:nvPr/>
        </p:nvSpPr>
        <p:spPr>
          <a:xfrm>
            <a:off x="5796136" y="5991671"/>
            <a:ext cx="393056" cy="461665"/>
          </a:xfrm>
          <a:prstGeom prst="rect">
            <a:avLst/>
          </a:prstGeom>
        </p:spPr>
        <p:txBody>
          <a:bodyPr wrap="none">
            <a:spAutoFit/>
          </a:bodyPr>
          <a:lstStyle/>
          <a:p>
            <a:pPr lvl="0"/>
            <a:r>
              <a:rPr lang="en-US" altLang="ja-JP" sz="2400" b="1" dirty="0" smtClean="0">
                <a:solidFill>
                  <a:srgbClr val="C00000"/>
                </a:solidFill>
                <a:latin typeface="メイリオ" pitchFamily="50" charset="-128"/>
                <a:ea typeface="メイリオ" pitchFamily="50" charset="-128"/>
              </a:rPr>
              <a:t>9</a:t>
            </a:r>
            <a:endParaRPr lang="ja-JP" altLang="en-US" sz="2400" b="1" dirty="0">
              <a:solidFill>
                <a:srgbClr val="C00000"/>
              </a:solidFill>
              <a:latin typeface="メイリオ" pitchFamily="50" charset="-128"/>
              <a:ea typeface="メイリオ" pitchFamily="50" charset="-128"/>
            </a:endParaRPr>
          </a:p>
        </p:txBody>
      </p:sp>
      <p:sp>
        <p:nvSpPr>
          <p:cNvPr id="19" name="正方形/長方形 18"/>
          <p:cNvSpPr/>
          <p:nvPr/>
        </p:nvSpPr>
        <p:spPr>
          <a:xfrm>
            <a:off x="7289284" y="5991671"/>
            <a:ext cx="1531188" cy="461665"/>
          </a:xfrm>
          <a:prstGeom prst="rect">
            <a:avLst/>
          </a:prstGeom>
        </p:spPr>
        <p:txBody>
          <a:bodyPr wrap="none">
            <a:spAutoFit/>
          </a:bodyPr>
          <a:lstStyle/>
          <a:p>
            <a:pPr lvl="0"/>
            <a:r>
              <a:rPr lang="en-US" altLang="ja-JP" sz="2400" b="1" dirty="0" smtClean="0">
                <a:solidFill>
                  <a:srgbClr val="C00000"/>
                </a:solidFill>
                <a:latin typeface="メイリオ" pitchFamily="50" charset="-128"/>
                <a:ea typeface="メイリオ" pitchFamily="50" charset="-128"/>
              </a:rPr>
              <a:t>9+4=13</a:t>
            </a:r>
            <a:endParaRPr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dissolve">
                                      <p:cBhvr>
                                        <p:cTn id="14" dur="500"/>
                                        <p:tgtEl>
                                          <p:spTgt spid="11"/>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par>
                                <p:cTn id="23" presetID="22" presetClass="entr" presetSubtype="8"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left)">
                                      <p:cBhvr>
                                        <p:cTn id="25" dur="500"/>
                                        <p:tgtEl>
                                          <p:spTgt spid="24"/>
                                        </p:tgtEl>
                                      </p:cBhvr>
                                    </p:animEffect>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up)">
                                      <p:cBhvr>
                                        <p:cTn id="29" dur="500"/>
                                        <p:tgtEl>
                                          <p:spTgt spid="14"/>
                                        </p:tgtEl>
                                      </p:cBhvr>
                                    </p:animEffect>
                                  </p:childTnLst>
                                </p:cTn>
                              </p:par>
                              <p:par>
                                <p:cTn id="30" presetID="22" presetClass="entr" presetSubtype="1" fill="hold"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dissolve">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dissolve">
                                      <p:cBhvr>
                                        <p:cTn id="42" dur="500"/>
                                        <p:tgtEl>
                                          <p:spTgt spid="18"/>
                                        </p:tgtEl>
                                      </p:cBhvr>
                                    </p:animEffect>
                                  </p:childTnLst>
                                </p:cTn>
                              </p:par>
                            </p:childTnLst>
                          </p:cTn>
                        </p:par>
                        <p:par>
                          <p:cTn id="43" fill="hold">
                            <p:stCondLst>
                              <p:cond delay="500"/>
                            </p:stCondLst>
                            <p:childTnLst>
                              <p:par>
                                <p:cTn id="44" presetID="9" presetClass="entr" presetSubtype="0"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childTnLst>
                          </p:cTn>
                        </p:par>
                        <p:par>
                          <p:cTn id="52" fill="hold">
                            <p:stCondLst>
                              <p:cond delay="500"/>
                            </p:stCondLst>
                            <p:childTnLst>
                              <p:par>
                                <p:cTn id="53" presetID="9"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dissolve">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3" grpId="0" animBg="1"/>
      <p:bldP spid="25" grpId="0" animBg="1"/>
      <p:bldP spid="18" grpId="0"/>
      <p:bldP spid="1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最遅完了時刻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最遅</a:t>
            </a:r>
            <a:r>
              <a:rPr lang="ja-JP" altLang="en-US" sz="3300" b="1" dirty="0" smtClean="0">
                <a:solidFill>
                  <a:srgbClr val="C00000"/>
                </a:solidFill>
                <a:latin typeface="メイリオ" pitchFamily="50" charset="-128"/>
                <a:ea typeface="メイリオ" pitchFamily="50" charset="-128"/>
              </a:rPr>
              <a:t>開始</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後続作業</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最遅開始時刻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最遅完了時刻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I</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J</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7</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最遅完了時刻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最遅</a:t>
            </a:r>
            <a:r>
              <a:rPr lang="ja-JP" altLang="en-US" sz="3300" b="1" dirty="0" smtClean="0">
                <a:solidFill>
                  <a:srgbClr val="C00000"/>
                </a:solidFill>
                <a:latin typeface="メイリオ" pitchFamily="50" charset="-128"/>
                <a:ea typeface="メイリオ" pitchFamily="50" charset="-128"/>
              </a:rPr>
              <a:t>開始</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後続作業</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最遅開始時刻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最遅完了時刻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I</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J</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7</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20-4</a:t>
                      </a:r>
                      <a:r>
                        <a:rPr kumimoji="1" lang="ja-JP" altLang="en-US" sz="2400" b="1" dirty="0" smtClean="0">
                          <a:solidFill>
                            <a:srgbClr val="C00000"/>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16</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20</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20-5</a:t>
                      </a:r>
                      <a:r>
                        <a:rPr kumimoji="1" lang="ja-JP" altLang="en-US" sz="2400" b="1" dirty="0" smtClean="0">
                          <a:solidFill>
                            <a:srgbClr val="C00000"/>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15</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20</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20-4</a:t>
                      </a:r>
                      <a:r>
                        <a:rPr kumimoji="1" lang="ja-JP" altLang="en-US" sz="2400" b="1" dirty="0" smtClean="0">
                          <a:solidFill>
                            <a:srgbClr val="C00000"/>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16</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20</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7" name="正方形/長方形 6"/>
          <p:cNvSpPr/>
          <p:nvPr/>
        </p:nvSpPr>
        <p:spPr>
          <a:xfrm>
            <a:off x="6588224" y="3429000"/>
            <a:ext cx="2376264" cy="1224136"/>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打ち上げの最早開始時刻が</a:t>
            </a:r>
            <a:r>
              <a:rPr kumimoji="1" lang="en-US" altLang="ja-JP" sz="2400" b="1" dirty="0" smtClean="0">
                <a:solidFill>
                  <a:schemeClr val="tx2"/>
                </a:solidFill>
                <a:latin typeface="メイリオ" pitchFamily="50" charset="-128"/>
                <a:ea typeface="メイリオ" pitchFamily="50" charset="-128"/>
              </a:rPr>
              <a:t>20</a:t>
            </a:r>
            <a:r>
              <a:rPr kumimoji="1" lang="ja-JP" altLang="en-US" sz="2400" b="1" dirty="0" smtClean="0">
                <a:solidFill>
                  <a:schemeClr val="tx2"/>
                </a:solidFill>
                <a:latin typeface="メイリオ" pitchFamily="50" charset="-128"/>
                <a:ea typeface="メイリオ" pitchFamily="50" charset="-128"/>
              </a:rPr>
              <a:t>になったので</a:t>
            </a:r>
            <a:endParaRPr kumimoji="1" lang="ja-JP" altLang="en-US" sz="2400" b="1" dirty="0">
              <a:solidFill>
                <a:schemeClr val="tx2"/>
              </a:solidFill>
              <a:latin typeface="メイリオ" pitchFamily="50" charset="-128"/>
              <a:ea typeface="メイリオ" pitchFamily="50" charset="-128"/>
            </a:endParaRPr>
          </a:p>
        </p:txBody>
      </p:sp>
      <p:sp>
        <p:nvSpPr>
          <p:cNvPr id="8" name="円/楕円 7"/>
          <p:cNvSpPr/>
          <p:nvPr/>
        </p:nvSpPr>
        <p:spPr>
          <a:xfrm>
            <a:off x="7524328" y="4797152"/>
            <a:ext cx="936104" cy="1728192"/>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flipH="1">
            <a:off x="8244408" y="4653136"/>
            <a:ext cx="216024" cy="72008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最遅完了時刻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最遅</a:t>
            </a:r>
            <a:r>
              <a:rPr lang="ja-JP" altLang="en-US" sz="3300" b="1" dirty="0" smtClean="0">
                <a:solidFill>
                  <a:srgbClr val="C00000"/>
                </a:solidFill>
                <a:latin typeface="メイリオ" pitchFamily="50" charset="-128"/>
                <a:ea typeface="メイリオ" pitchFamily="50" charset="-128"/>
              </a:rPr>
              <a:t>開始</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後続作業</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最遅開始時刻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最遅完了時刻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I</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J</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7</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9" name="円/楕円 8"/>
          <p:cNvSpPr/>
          <p:nvPr/>
        </p:nvSpPr>
        <p:spPr>
          <a:xfrm>
            <a:off x="3635896" y="436510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467544" y="4869160"/>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p:cNvCxnSpPr/>
          <p:nvPr/>
        </p:nvCxnSpPr>
        <p:spPr>
          <a:xfrm flipH="1">
            <a:off x="1115616" y="4653136"/>
            <a:ext cx="2736304" cy="43204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1187624" y="5157192"/>
            <a:ext cx="46085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5508104" y="4869160"/>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flipV="1">
            <a:off x="6300192" y="4725144"/>
            <a:ext cx="1440160" cy="43204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7524328" y="436510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p:nvPr/>
        </p:nvCxnSpPr>
        <p:spPr>
          <a:xfrm flipH="1">
            <a:off x="6804248" y="4653136"/>
            <a:ext cx="89959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5940152" y="3140968"/>
            <a:ext cx="2088232" cy="1008112"/>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後続作業の</a:t>
            </a:r>
            <a:endParaRPr kumimoji="1" lang="en-US" altLang="ja-JP" sz="2400" b="1" dirty="0" smtClean="0">
              <a:solidFill>
                <a:schemeClr val="tx2"/>
              </a:solidFill>
              <a:latin typeface="メイリオ" pitchFamily="50" charset="-128"/>
              <a:ea typeface="メイリオ" pitchFamily="50" charset="-128"/>
            </a:endParaRPr>
          </a:p>
          <a:p>
            <a:pPr algn="ctr"/>
            <a:r>
              <a:rPr kumimoji="1" lang="ja-JP" altLang="en-US" sz="2400" b="1" dirty="0" smtClean="0">
                <a:solidFill>
                  <a:schemeClr val="tx2"/>
                </a:solidFill>
                <a:latin typeface="メイリオ" pitchFamily="50" charset="-128"/>
                <a:ea typeface="メイリオ" pitchFamily="50" charset="-128"/>
              </a:rPr>
              <a:t>最</a:t>
            </a:r>
            <a:r>
              <a:rPr lang="ja-JP" altLang="en-US" sz="2400" b="1" dirty="0" smtClean="0">
                <a:solidFill>
                  <a:schemeClr val="tx2"/>
                </a:solidFill>
                <a:latin typeface="メイリオ" pitchFamily="50" charset="-128"/>
                <a:ea typeface="メイリオ" pitchFamily="50" charset="-128"/>
              </a:rPr>
              <a:t>遅開始時刻</a:t>
            </a:r>
            <a:endParaRPr kumimoji="1" lang="ja-JP" altLang="en-US" sz="2400" b="1" dirty="0">
              <a:solidFill>
                <a:schemeClr val="tx2"/>
              </a:solidFill>
              <a:latin typeface="メイリオ" pitchFamily="50" charset="-128"/>
              <a:ea typeface="メイリオ" pitchFamily="50" charset="-128"/>
            </a:endParaRPr>
          </a:p>
        </p:txBody>
      </p:sp>
      <p:cxnSp>
        <p:nvCxnSpPr>
          <p:cNvPr id="31" name="直線矢印コネクタ 30"/>
          <p:cNvCxnSpPr/>
          <p:nvPr/>
        </p:nvCxnSpPr>
        <p:spPr>
          <a:xfrm>
            <a:off x="7452320" y="4005064"/>
            <a:ext cx="360040" cy="50405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7668344" y="4437112"/>
            <a:ext cx="601447" cy="461665"/>
          </a:xfrm>
          <a:prstGeom prst="rect">
            <a:avLst/>
          </a:prstGeom>
        </p:spPr>
        <p:txBody>
          <a:bodyPr wrap="none">
            <a:spAutoFit/>
          </a:bodyPr>
          <a:lstStyle/>
          <a:p>
            <a:pPr lvl="0"/>
            <a:r>
              <a:rPr lang="en-US" altLang="ja-JP" sz="2400" b="1" dirty="0" smtClean="0">
                <a:solidFill>
                  <a:srgbClr val="C00000"/>
                </a:solidFill>
                <a:latin typeface="メイリオ" pitchFamily="50" charset="-128"/>
                <a:ea typeface="メイリオ" pitchFamily="50" charset="-128"/>
              </a:rPr>
              <a:t>16</a:t>
            </a:r>
            <a:endParaRPr lang="ja-JP" altLang="en-US" sz="2400" b="1" dirty="0">
              <a:solidFill>
                <a:srgbClr val="C00000"/>
              </a:solidFill>
              <a:latin typeface="メイリオ" pitchFamily="50" charset="-128"/>
              <a:ea typeface="メイリオ" pitchFamily="50" charset="-128"/>
            </a:endParaRPr>
          </a:p>
        </p:txBody>
      </p:sp>
      <p:sp>
        <p:nvSpPr>
          <p:cNvPr id="16" name="正方形/長方形 15"/>
          <p:cNvSpPr/>
          <p:nvPr/>
        </p:nvSpPr>
        <p:spPr>
          <a:xfrm>
            <a:off x="5125583" y="4437112"/>
            <a:ext cx="1678665" cy="461665"/>
          </a:xfrm>
          <a:prstGeom prst="rect">
            <a:avLst/>
          </a:prstGeom>
        </p:spPr>
        <p:txBody>
          <a:bodyPr wrap="none">
            <a:spAutoFit/>
          </a:bodyPr>
          <a:lstStyle/>
          <a:p>
            <a:pPr lvl="0"/>
            <a:r>
              <a:rPr lang="en-US" altLang="ja-JP" sz="2400" b="1" dirty="0" smtClean="0">
                <a:solidFill>
                  <a:srgbClr val="C00000"/>
                </a:solidFill>
                <a:latin typeface="メイリオ" pitchFamily="50" charset="-128"/>
                <a:ea typeface="メイリオ" pitchFamily="50" charset="-128"/>
              </a:rPr>
              <a:t>16-2</a:t>
            </a:r>
            <a:r>
              <a:rPr lang="ja-JP" altLang="en-US" sz="2400" b="1" dirty="0" smtClean="0">
                <a:solidFill>
                  <a:srgbClr val="C00000"/>
                </a:solidFill>
                <a:latin typeface="メイリオ" pitchFamily="50" charset="-128"/>
                <a:ea typeface="メイリオ" pitchFamily="50" charset="-128"/>
              </a:rPr>
              <a:t>＝</a:t>
            </a:r>
            <a:r>
              <a:rPr lang="en-US" altLang="ja-JP" sz="2400" b="1" dirty="0" smtClean="0">
                <a:solidFill>
                  <a:srgbClr val="C00000"/>
                </a:solidFill>
                <a:latin typeface="メイリオ" pitchFamily="50" charset="-128"/>
                <a:ea typeface="メイリオ" pitchFamily="50" charset="-128"/>
              </a:rPr>
              <a:t>14</a:t>
            </a:r>
            <a:endParaRPr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right)">
                                      <p:cBhvr>
                                        <p:cTn id="12" dur="500"/>
                                        <p:tgtEl>
                                          <p:spTgt spid="12"/>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down)">
                                      <p:cBhvr>
                                        <p:cTn id="30" dur="500"/>
                                        <p:tgtEl>
                                          <p:spTgt spid="21"/>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dissolve">
                                      <p:cBhvr>
                                        <p:cTn id="34" dur="500"/>
                                        <p:tgtEl>
                                          <p:spTgt spid="2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childTnLst>
                          </p:cTn>
                        </p:par>
                        <p:par>
                          <p:cTn id="38" fill="hold">
                            <p:stCondLst>
                              <p:cond delay="1000"/>
                            </p:stCondLst>
                            <p:childTnLst>
                              <p:par>
                                <p:cTn id="39" presetID="9" presetClass="entr" presetSubtype="0"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dissolve">
                                      <p:cBhvr>
                                        <p:cTn id="41" dur="500"/>
                                        <p:tgtEl>
                                          <p:spTgt spid="30"/>
                                        </p:tgtEl>
                                      </p:cBhvr>
                                    </p:animEffect>
                                  </p:childTnLst>
                                </p:cTn>
                              </p:par>
                              <p:par>
                                <p:cTn id="42" presetID="9" presetClass="entr" presetSubtype="0"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dissolv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wipe(right)">
                                      <p:cBhvr>
                                        <p:cTn id="49" dur="500"/>
                                        <p:tgtEl>
                                          <p:spTgt spid="28"/>
                                        </p:tgtEl>
                                      </p:cBhvr>
                                    </p:animEffect>
                                  </p:childTnLst>
                                </p:cTn>
                              </p:par>
                            </p:childTnLst>
                          </p:cTn>
                        </p:par>
                        <p:par>
                          <p:cTn id="50" fill="hold">
                            <p:stCondLst>
                              <p:cond delay="500"/>
                            </p:stCondLst>
                            <p:childTnLst>
                              <p:par>
                                <p:cTn id="51" presetID="9" presetClass="entr" presetSubtype="0"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dissolve">
                                      <p:cBhvr>
                                        <p:cTn id="5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9" grpId="0" animBg="1"/>
      <p:bldP spid="26" grpId="0" animBg="1"/>
      <p:bldP spid="30" grpId="0" animBg="1"/>
      <p:bldP spid="14" grpId="0"/>
      <p:bldP spid="1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最遅完了時刻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最遅</a:t>
            </a:r>
            <a:r>
              <a:rPr lang="ja-JP" altLang="en-US" sz="3300" b="1" dirty="0" smtClean="0">
                <a:solidFill>
                  <a:srgbClr val="C00000"/>
                </a:solidFill>
                <a:latin typeface="メイリオ" pitchFamily="50" charset="-128"/>
                <a:ea typeface="メイリオ" pitchFamily="50" charset="-128"/>
              </a:rPr>
              <a:t>開始</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後続作業</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最遅開始時刻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最遅完了時刻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I</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J</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7</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14-7</a:t>
                      </a:r>
                      <a:r>
                        <a:rPr kumimoji="1" lang="ja-JP" altLang="en-US" sz="2400" b="1" dirty="0" smtClean="0">
                          <a:solidFill>
                            <a:srgbClr val="C00000"/>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7</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rgbClr val="C00000"/>
                          </a:solidFill>
                          <a:latin typeface="メイリオ" pitchFamily="50" charset="-128"/>
                          <a:ea typeface="メイリオ" pitchFamily="50" charset="-128"/>
                        </a:rPr>
                        <a:t>14</a:t>
                      </a:r>
                      <a:endParaRPr kumimoji="1" lang="ja-JP" altLang="en-US" sz="24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9" name="円/楕円 8"/>
          <p:cNvSpPr/>
          <p:nvPr/>
        </p:nvSpPr>
        <p:spPr>
          <a:xfrm>
            <a:off x="3419872" y="3789040"/>
            <a:ext cx="1368152"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467544" y="436510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p:cNvCxnSpPr/>
          <p:nvPr/>
        </p:nvCxnSpPr>
        <p:spPr>
          <a:xfrm flipH="1">
            <a:off x="1187624" y="4293096"/>
            <a:ext cx="2664296" cy="288032"/>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1187624" y="4653136"/>
            <a:ext cx="46085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5508104" y="4365104"/>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p:nvPr/>
        </p:nvCxnSpPr>
        <p:spPr>
          <a:xfrm flipV="1">
            <a:off x="6300192" y="4221088"/>
            <a:ext cx="1512168" cy="36004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7596336" y="3789040"/>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p:nvPr/>
        </p:nvCxnSpPr>
        <p:spPr>
          <a:xfrm flipH="1">
            <a:off x="6876256" y="4077072"/>
            <a:ext cx="89959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5220072" y="2348880"/>
            <a:ext cx="2088232" cy="1296144"/>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後続作業の</a:t>
            </a:r>
            <a:endParaRPr kumimoji="1" lang="en-US" altLang="ja-JP" sz="2400" b="1" dirty="0" smtClean="0">
              <a:solidFill>
                <a:schemeClr val="tx2"/>
              </a:solidFill>
              <a:latin typeface="メイリオ" pitchFamily="50" charset="-128"/>
              <a:ea typeface="メイリオ" pitchFamily="50" charset="-128"/>
            </a:endParaRPr>
          </a:p>
          <a:p>
            <a:pPr algn="ctr"/>
            <a:r>
              <a:rPr kumimoji="1" lang="ja-JP" altLang="en-US" sz="2400" b="1" dirty="0" smtClean="0">
                <a:solidFill>
                  <a:schemeClr val="tx2"/>
                </a:solidFill>
                <a:latin typeface="メイリオ" pitchFamily="50" charset="-128"/>
                <a:ea typeface="メイリオ" pitchFamily="50" charset="-128"/>
              </a:rPr>
              <a:t>最</a:t>
            </a:r>
            <a:r>
              <a:rPr lang="ja-JP" altLang="en-US" sz="2400" b="1" dirty="0" smtClean="0">
                <a:solidFill>
                  <a:schemeClr val="tx2"/>
                </a:solidFill>
                <a:latin typeface="メイリオ" pitchFamily="50" charset="-128"/>
                <a:ea typeface="メイリオ" pitchFamily="50" charset="-128"/>
              </a:rPr>
              <a:t>遅開始時刻</a:t>
            </a:r>
            <a:endParaRPr lang="en-US" altLang="ja-JP" sz="2400" b="1" dirty="0" smtClean="0">
              <a:solidFill>
                <a:schemeClr val="tx2"/>
              </a:solidFill>
              <a:latin typeface="メイリオ" pitchFamily="50" charset="-128"/>
              <a:ea typeface="メイリオ" pitchFamily="50" charset="-128"/>
            </a:endParaRPr>
          </a:p>
          <a:p>
            <a:pPr algn="ctr"/>
            <a:r>
              <a:rPr kumimoji="1" lang="ja-JP" altLang="en-US" sz="2400" b="1" dirty="0" smtClean="0">
                <a:solidFill>
                  <a:schemeClr val="tx2"/>
                </a:solidFill>
                <a:latin typeface="メイリオ" pitchFamily="50" charset="-128"/>
                <a:ea typeface="メイリオ" pitchFamily="50" charset="-128"/>
              </a:rPr>
              <a:t>の</a:t>
            </a:r>
            <a:r>
              <a:rPr kumimoji="1" lang="ja-JP" altLang="en-US" sz="2400" b="1" dirty="0" smtClean="0">
                <a:solidFill>
                  <a:srgbClr val="C00000"/>
                </a:solidFill>
                <a:latin typeface="メイリオ" pitchFamily="50" charset="-128"/>
                <a:ea typeface="メイリオ" pitchFamily="50" charset="-128"/>
              </a:rPr>
              <a:t>最小値</a:t>
            </a:r>
            <a:endParaRPr kumimoji="1" lang="ja-JP" altLang="en-US" sz="2400" b="1" dirty="0">
              <a:solidFill>
                <a:srgbClr val="C00000"/>
              </a:solidFill>
              <a:latin typeface="メイリオ" pitchFamily="50" charset="-128"/>
              <a:ea typeface="メイリオ" pitchFamily="50" charset="-128"/>
            </a:endParaRPr>
          </a:p>
        </p:txBody>
      </p:sp>
      <p:cxnSp>
        <p:nvCxnSpPr>
          <p:cNvPr id="31" name="直線矢印コネクタ 30"/>
          <p:cNvCxnSpPr/>
          <p:nvPr/>
        </p:nvCxnSpPr>
        <p:spPr>
          <a:xfrm>
            <a:off x="7164288" y="3356992"/>
            <a:ext cx="576064" cy="57606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円/楕円 15"/>
          <p:cNvSpPr/>
          <p:nvPr/>
        </p:nvSpPr>
        <p:spPr>
          <a:xfrm>
            <a:off x="467544" y="5373216"/>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67544" y="5877272"/>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H="1">
            <a:off x="1187624" y="4293096"/>
            <a:ext cx="2808312" cy="1368152"/>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a:off x="1187624" y="4293096"/>
            <a:ext cx="2880320" cy="187220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7" name="円/楕円 26"/>
          <p:cNvSpPr/>
          <p:nvPr/>
        </p:nvSpPr>
        <p:spPr>
          <a:xfrm>
            <a:off x="5508104" y="5373216"/>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5508104" y="5877272"/>
            <a:ext cx="936104" cy="576064"/>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矢印コネクタ 31"/>
          <p:cNvCxnSpPr/>
          <p:nvPr/>
        </p:nvCxnSpPr>
        <p:spPr>
          <a:xfrm>
            <a:off x="1187624" y="5661248"/>
            <a:ext cx="46085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1187624" y="6165304"/>
            <a:ext cx="4608512" cy="0"/>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300192" y="4293096"/>
            <a:ext cx="1656184" cy="1368152"/>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6300192" y="4293096"/>
            <a:ext cx="1872208" cy="1872208"/>
          </a:xfrm>
          <a:prstGeom prst="straightConnector1">
            <a:avLst/>
          </a:prstGeom>
          <a:ln w="25400">
            <a:solidFill>
              <a:srgbClr val="00206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kumimoji="1" lang="ja-JP" altLang="en-US" sz="4000" b="1" dirty="0" smtClean="0">
                <a:solidFill>
                  <a:srgbClr val="C00000"/>
                </a:solidFill>
                <a:latin typeface="メイリオ" pitchFamily="50" charset="-128"/>
                <a:ea typeface="メイリオ" pitchFamily="50" charset="-128"/>
              </a:rPr>
              <a:t>最遅完了時刻</a:t>
            </a:r>
            <a:r>
              <a:rPr kumimoji="1" lang="ja-JP" altLang="en-US" sz="4000" dirty="0" smtClean="0">
                <a:latin typeface="メイリオ" pitchFamily="50" charset="-128"/>
                <a:ea typeface="メイリオ" pitchFamily="50" charset="-128"/>
              </a:rPr>
              <a:t>の計算，</a:t>
            </a:r>
            <a:r>
              <a:rPr kumimoji="1" lang="ja-JP" altLang="en-US" sz="3300" dirty="0" smtClean="0">
                <a:latin typeface="メイリオ" pitchFamily="50" charset="-128"/>
                <a:ea typeface="メイリオ" pitchFamily="50" charset="-128"/>
              </a:rPr>
              <a:t>最遅</a:t>
            </a:r>
            <a:r>
              <a:rPr lang="ja-JP" altLang="en-US" sz="3300" b="1" dirty="0" smtClean="0">
                <a:solidFill>
                  <a:srgbClr val="C00000"/>
                </a:solidFill>
                <a:latin typeface="メイリオ" pitchFamily="50" charset="-128"/>
                <a:ea typeface="メイリオ" pitchFamily="50" charset="-128"/>
              </a:rPr>
              <a:t>開始</a:t>
            </a:r>
            <a:r>
              <a:rPr kumimoji="1" lang="ja-JP" altLang="en-US" sz="3300" dirty="0" smtClean="0">
                <a:latin typeface="メイリオ" pitchFamily="50" charset="-128"/>
                <a:ea typeface="メイリオ" pitchFamily="50" charset="-128"/>
              </a:rPr>
              <a:t>時刻の計算</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179512" y="1700804"/>
          <a:ext cx="8784976" cy="4745680"/>
        </p:xfrm>
        <a:graphic>
          <a:graphicData uri="http://schemas.openxmlformats.org/drawingml/2006/table">
            <a:tbl>
              <a:tblPr firstRow="1" bandRow="1"/>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1944216">
                  <a:extLst>
                    <a:ext uri="{9D8B030D-6E8A-4147-A177-3AD203B41FA5}">
                      <a16:colId xmlns:a16="http://schemas.microsoft.com/office/drawing/2014/main" val="20004"/>
                    </a:ext>
                  </a:extLst>
                </a:gridCol>
              </a:tblGrid>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作業番号</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dirty="0" smtClean="0">
                          <a:solidFill>
                            <a:schemeClr val="tx2"/>
                          </a:solidFill>
                          <a:latin typeface="メイリオ" pitchFamily="50" charset="-128"/>
                          <a:ea typeface="メイリオ" pitchFamily="50" charset="-128"/>
                        </a:rPr>
                        <a:t>所要時間</a:t>
                      </a:r>
                      <a:endParaRPr kumimoji="1" lang="ja-JP" altLang="en-US" sz="22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後続作業</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最遅開始時刻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200" b="1" dirty="0" smtClean="0">
                          <a:solidFill>
                            <a:srgbClr val="C00000"/>
                          </a:solidFill>
                          <a:latin typeface="メイリオ" pitchFamily="50" charset="-128"/>
                          <a:ea typeface="メイリオ" pitchFamily="50" charset="-128"/>
                        </a:rPr>
                        <a:t>最遅完了時刻</a:t>
                      </a:r>
                      <a:endParaRPr kumimoji="1" lang="ja-JP" altLang="en-US" sz="22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G</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16-4</a:t>
                      </a:r>
                      <a:r>
                        <a:rPr kumimoji="1" lang="ja-JP" altLang="en-US" sz="2400" b="1" dirty="0" smtClean="0">
                          <a:solidFill>
                            <a:schemeClr val="tx2"/>
                          </a:solidFill>
                          <a:latin typeface="メイリオ" pitchFamily="50" charset="-128"/>
                          <a:ea typeface="メイリオ" pitchFamily="50" charset="-128"/>
                        </a:rPr>
                        <a:t>＝</a:t>
                      </a:r>
                      <a:r>
                        <a:rPr kumimoji="1" lang="en-US" altLang="ja-JP" sz="2400" b="1" dirty="0" smtClean="0">
                          <a:solidFill>
                            <a:schemeClr val="tx2"/>
                          </a:solidFill>
                          <a:latin typeface="メイリオ" pitchFamily="50" charset="-128"/>
                          <a:ea typeface="メイリオ" pitchFamily="50" charset="-128"/>
                        </a:rPr>
                        <a:t>12</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H</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err="1"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14-4</a:t>
                      </a:r>
                      <a:r>
                        <a:rPr kumimoji="1" lang="ja-JP" altLang="en-US" sz="2400" b="1" dirty="0" smtClean="0">
                          <a:solidFill>
                            <a:schemeClr val="tx2"/>
                          </a:solidFill>
                          <a:latin typeface="メイリオ" pitchFamily="50" charset="-128"/>
                          <a:ea typeface="メイリオ" pitchFamily="50" charset="-128"/>
                        </a:rPr>
                        <a:t>＝</a:t>
                      </a:r>
                      <a:r>
                        <a:rPr kumimoji="1" lang="en-US" altLang="ja-JP" sz="2400" b="1" dirty="0" smtClean="0">
                          <a:solidFill>
                            <a:schemeClr val="tx2"/>
                          </a:solidFill>
                          <a:latin typeface="メイリオ" pitchFamily="50" charset="-128"/>
                          <a:ea typeface="メイリオ" pitchFamily="50" charset="-128"/>
                        </a:rPr>
                        <a:t>10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I</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6</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14-6</a:t>
                      </a:r>
                      <a:r>
                        <a:rPr kumimoji="1" lang="ja-JP" altLang="en-US" sz="2400" b="1" dirty="0" smtClean="0">
                          <a:solidFill>
                            <a:schemeClr val="tx2"/>
                          </a:solidFill>
                          <a:latin typeface="メイリオ" pitchFamily="50" charset="-128"/>
                          <a:ea typeface="メイリオ" pitchFamily="50" charset="-128"/>
                        </a:rPr>
                        <a:t>＝</a:t>
                      </a:r>
                      <a:r>
                        <a:rPr kumimoji="1"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J</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7</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K,M,N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K</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2</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14</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L</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3601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M</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5</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15</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3606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N</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dirty="0" smtClean="0">
                          <a:solidFill>
                            <a:schemeClr val="tx2"/>
                          </a:solidFill>
                          <a:latin typeface="メイリオ" pitchFamily="50" charset="-128"/>
                          <a:ea typeface="メイリオ" pitchFamily="50" charset="-128"/>
                        </a:rPr>
                        <a:t>4</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400" dirty="0" err="1" smtClean="0">
                          <a:solidFill>
                            <a:schemeClr val="tx2"/>
                          </a:solidFill>
                          <a:latin typeface="メイリオ" pitchFamily="50" charset="-128"/>
                          <a:ea typeface="メイリオ" pitchFamily="50" charset="-128"/>
                        </a:rPr>
                        <a:t>ー</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16</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400" b="1" dirty="0" smtClean="0">
                          <a:solidFill>
                            <a:schemeClr val="tx2"/>
                          </a:solidFill>
                          <a:latin typeface="メイリオ" pitchFamily="50" charset="-128"/>
                          <a:ea typeface="メイリオ" pitchFamily="50" charset="-128"/>
                        </a:rPr>
                        <a:t>20</a:t>
                      </a:r>
                      <a:endParaRPr kumimoji="1" lang="ja-JP" altLang="en-US" sz="24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lang="ja-JP" altLang="en-US" sz="4000" b="1" dirty="0" smtClean="0">
                <a:solidFill>
                  <a:srgbClr val="C00000"/>
                </a:solidFill>
                <a:latin typeface="メイリオ" pitchFamily="50" charset="-128"/>
                <a:ea typeface="メイリオ" pitchFamily="50" charset="-128"/>
              </a:rPr>
              <a:t>全余裕時間</a:t>
            </a:r>
            <a:r>
              <a:rPr kumimoji="1" lang="ja-JP" altLang="en-US" sz="4000" dirty="0" smtClean="0">
                <a:latin typeface="メイリオ" pitchFamily="50" charset="-128"/>
                <a:ea typeface="メイリオ" pitchFamily="50" charset="-128"/>
              </a:rPr>
              <a:t>の計算，</a:t>
            </a:r>
            <a:r>
              <a:rPr lang="ja-JP" altLang="en-US" sz="3300" b="1" dirty="0" smtClean="0">
                <a:solidFill>
                  <a:srgbClr val="C00000"/>
                </a:solidFill>
                <a:latin typeface="メイリオ" pitchFamily="50" charset="-128"/>
                <a:ea typeface="メイリオ" pitchFamily="50" charset="-128"/>
              </a:rPr>
              <a:t>自己中心の余裕</a:t>
            </a:r>
            <a:r>
              <a:rPr lang="ja-JP" altLang="en-US" sz="3300" dirty="0" smtClean="0">
                <a:latin typeface="メイリオ" pitchFamily="50" charset="-128"/>
                <a:ea typeface="メイリオ" pitchFamily="50" charset="-128"/>
              </a:rPr>
              <a:t>時間</a:t>
            </a:r>
            <a:endParaRPr kumimoji="1" lang="ja-JP" altLang="en-US" sz="33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467544" y="1770856"/>
          <a:ext cx="8280922" cy="4754488"/>
        </p:xfrm>
        <a:graphic>
          <a:graphicData uri="http://schemas.openxmlformats.org/drawingml/2006/table">
            <a:tbl>
              <a:tblPr firstRow="1" bandRow="1"/>
              <a:tblGrid>
                <a:gridCol w="915768">
                  <a:extLst>
                    <a:ext uri="{9D8B030D-6E8A-4147-A177-3AD203B41FA5}">
                      <a16:colId xmlns:a16="http://schemas.microsoft.com/office/drawing/2014/main" val="20000"/>
                    </a:ext>
                  </a:extLst>
                </a:gridCol>
                <a:gridCol w="1080524">
                  <a:extLst>
                    <a:ext uri="{9D8B030D-6E8A-4147-A177-3AD203B41FA5}">
                      <a16:colId xmlns:a16="http://schemas.microsoft.com/office/drawing/2014/main" val="20001"/>
                    </a:ext>
                  </a:extLst>
                </a:gridCol>
                <a:gridCol w="1256926">
                  <a:extLst>
                    <a:ext uri="{9D8B030D-6E8A-4147-A177-3AD203B41FA5}">
                      <a16:colId xmlns:a16="http://schemas.microsoft.com/office/drawing/2014/main" val="20002"/>
                    </a:ext>
                  </a:extLst>
                </a:gridCol>
                <a:gridCol w="1256926">
                  <a:extLst>
                    <a:ext uri="{9D8B030D-6E8A-4147-A177-3AD203B41FA5}">
                      <a16:colId xmlns:a16="http://schemas.microsoft.com/office/drawing/2014/main" val="20003"/>
                    </a:ext>
                  </a:extLst>
                </a:gridCol>
                <a:gridCol w="1256926">
                  <a:extLst>
                    <a:ext uri="{9D8B030D-6E8A-4147-A177-3AD203B41FA5}">
                      <a16:colId xmlns:a16="http://schemas.microsoft.com/office/drawing/2014/main" val="20004"/>
                    </a:ext>
                  </a:extLst>
                </a:gridCol>
                <a:gridCol w="1256926">
                  <a:extLst>
                    <a:ext uri="{9D8B030D-6E8A-4147-A177-3AD203B41FA5}">
                      <a16:colId xmlns:a16="http://schemas.microsoft.com/office/drawing/2014/main" val="20005"/>
                    </a:ext>
                  </a:extLst>
                </a:gridCol>
                <a:gridCol w="1256926">
                  <a:extLst>
                    <a:ext uri="{9D8B030D-6E8A-4147-A177-3AD203B41FA5}">
                      <a16:colId xmlns:a16="http://schemas.microsoft.com/office/drawing/2014/main" val="20006"/>
                    </a:ext>
                  </a:extLst>
                </a:gridCol>
              </a:tblGrid>
              <a:tr h="79208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作業番号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後続</a:t>
                      </a:r>
                      <a:endParaRPr kumimoji="1" lang="en-US" altLang="ja-JP" sz="2000" dirty="0" smtClean="0">
                        <a:solidFill>
                          <a:schemeClr val="tx2"/>
                        </a:solidFill>
                        <a:latin typeface="メイリオ" pitchFamily="50" charset="-128"/>
                        <a:ea typeface="メイリオ" pitchFamily="50" charset="-128"/>
                      </a:endParaRPr>
                    </a:p>
                    <a:p>
                      <a:r>
                        <a:rPr kumimoji="1" lang="ja-JP" altLang="en-US" sz="2000" dirty="0" smtClean="0">
                          <a:solidFill>
                            <a:schemeClr val="tx2"/>
                          </a:solidFill>
                          <a:latin typeface="メイリオ" pitchFamily="50" charset="-128"/>
                          <a:ea typeface="メイリオ" pitchFamily="50" charset="-128"/>
                        </a:rPr>
                        <a:t>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開始時刻</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最遅</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全余裕</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自由余裕時間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869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10</a:t>
                      </a: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2000" b="1" dirty="0" smtClean="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F</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K,M,N</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68269">
                <a:tc>
                  <a:txBody>
                    <a:bodyPr/>
                    <a:lstStyle/>
                    <a:p>
                      <a:r>
                        <a:rPr kumimoji="1" lang="en-US" altLang="ja-JP" sz="2000" dirty="0" smtClean="0">
                          <a:solidFill>
                            <a:schemeClr val="tx2"/>
                          </a:solidFill>
                          <a:latin typeface="メイリオ" pitchFamily="50" charset="-128"/>
                          <a:ea typeface="メイリオ" pitchFamily="50" charset="-128"/>
                        </a:rPr>
                        <a:t>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19</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68269">
                <a:tc>
                  <a:txBody>
                    <a:bodyPr/>
                    <a:lstStyle/>
                    <a:p>
                      <a:r>
                        <a:rPr kumimoji="1" lang="en-US" altLang="ja-JP" sz="2000" dirty="0" smtClean="0">
                          <a:solidFill>
                            <a:schemeClr val="tx2"/>
                          </a:solidFill>
                          <a:latin typeface="メイリオ" pitchFamily="50" charset="-128"/>
                          <a:ea typeface="メイリオ" pitchFamily="50" charset="-128"/>
                        </a:rPr>
                        <a:t>N</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sz="4000" b="1" dirty="0" smtClean="0">
                <a:solidFill>
                  <a:srgbClr val="C00000"/>
                </a:solidFill>
                <a:latin typeface="メイリオ" pitchFamily="50" charset="-128"/>
                <a:ea typeface="メイリオ" pitchFamily="50" charset="-128"/>
              </a:rPr>
              <a:t>全余裕時間</a:t>
            </a:r>
            <a:r>
              <a:rPr kumimoji="1" lang="ja-JP" altLang="en-US" sz="4000" dirty="0" smtClean="0">
                <a:latin typeface="メイリオ" pitchFamily="50" charset="-128"/>
                <a:ea typeface="メイリオ" pitchFamily="50" charset="-128"/>
              </a:rPr>
              <a:t>の計算，</a:t>
            </a:r>
            <a:r>
              <a:rPr lang="ja-JP" altLang="en-US" sz="2400" b="1" dirty="0" smtClean="0">
                <a:solidFill>
                  <a:srgbClr val="C00000"/>
                </a:solidFill>
                <a:latin typeface="メイリオ" pitchFamily="50" charset="-128"/>
                <a:ea typeface="メイリオ" pitchFamily="50" charset="-128"/>
              </a:rPr>
              <a:t>自己中心の余裕</a:t>
            </a:r>
            <a:r>
              <a:rPr lang="ja-JP" altLang="en-US" sz="2400" dirty="0" smtClean="0">
                <a:latin typeface="メイリオ" pitchFamily="50" charset="-128"/>
                <a:ea typeface="メイリオ" pitchFamily="50" charset="-128"/>
              </a:rPr>
              <a:t>時間</a:t>
            </a:r>
            <a:endParaRPr kumimoji="1" lang="ja-JP" altLang="en-US" sz="24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467544" y="1770856"/>
          <a:ext cx="8280922" cy="4754488"/>
        </p:xfrm>
        <a:graphic>
          <a:graphicData uri="http://schemas.openxmlformats.org/drawingml/2006/table">
            <a:tbl>
              <a:tblPr firstRow="1" bandRow="1"/>
              <a:tblGrid>
                <a:gridCol w="915768">
                  <a:extLst>
                    <a:ext uri="{9D8B030D-6E8A-4147-A177-3AD203B41FA5}">
                      <a16:colId xmlns:a16="http://schemas.microsoft.com/office/drawing/2014/main" val="20000"/>
                    </a:ext>
                  </a:extLst>
                </a:gridCol>
                <a:gridCol w="1080524">
                  <a:extLst>
                    <a:ext uri="{9D8B030D-6E8A-4147-A177-3AD203B41FA5}">
                      <a16:colId xmlns:a16="http://schemas.microsoft.com/office/drawing/2014/main" val="20001"/>
                    </a:ext>
                  </a:extLst>
                </a:gridCol>
                <a:gridCol w="1256926">
                  <a:extLst>
                    <a:ext uri="{9D8B030D-6E8A-4147-A177-3AD203B41FA5}">
                      <a16:colId xmlns:a16="http://schemas.microsoft.com/office/drawing/2014/main" val="20002"/>
                    </a:ext>
                  </a:extLst>
                </a:gridCol>
                <a:gridCol w="1256926">
                  <a:extLst>
                    <a:ext uri="{9D8B030D-6E8A-4147-A177-3AD203B41FA5}">
                      <a16:colId xmlns:a16="http://schemas.microsoft.com/office/drawing/2014/main" val="20003"/>
                    </a:ext>
                  </a:extLst>
                </a:gridCol>
                <a:gridCol w="1256926">
                  <a:extLst>
                    <a:ext uri="{9D8B030D-6E8A-4147-A177-3AD203B41FA5}">
                      <a16:colId xmlns:a16="http://schemas.microsoft.com/office/drawing/2014/main" val="20004"/>
                    </a:ext>
                  </a:extLst>
                </a:gridCol>
                <a:gridCol w="1256926">
                  <a:extLst>
                    <a:ext uri="{9D8B030D-6E8A-4147-A177-3AD203B41FA5}">
                      <a16:colId xmlns:a16="http://schemas.microsoft.com/office/drawing/2014/main" val="20005"/>
                    </a:ext>
                  </a:extLst>
                </a:gridCol>
                <a:gridCol w="1256926">
                  <a:extLst>
                    <a:ext uri="{9D8B030D-6E8A-4147-A177-3AD203B41FA5}">
                      <a16:colId xmlns:a16="http://schemas.microsoft.com/office/drawing/2014/main" val="20006"/>
                    </a:ext>
                  </a:extLst>
                </a:gridCol>
              </a:tblGrid>
              <a:tr h="79208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作業番号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後続</a:t>
                      </a:r>
                      <a:endParaRPr kumimoji="1" lang="en-US" altLang="ja-JP" sz="2000" dirty="0" smtClean="0">
                        <a:solidFill>
                          <a:schemeClr val="tx2"/>
                        </a:solidFill>
                        <a:latin typeface="メイリオ" pitchFamily="50" charset="-128"/>
                        <a:ea typeface="メイリオ" pitchFamily="50" charset="-128"/>
                      </a:endParaRPr>
                    </a:p>
                    <a:p>
                      <a:r>
                        <a:rPr kumimoji="1" lang="ja-JP" altLang="en-US" sz="2000" dirty="0" smtClean="0">
                          <a:solidFill>
                            <a:schemeClr val="tx2"/>
                          </a:solidFill>
                          <a:latin typeface="メイリオ" pitchFamily="50" charset="-128"/>
                          <a:ea typeface="メイリオ" pitchFamily="50" charset="-128"/>
                        </a:rPr>
                        <a:t>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開始時刻</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最遅</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全余裕</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自由余裕時間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869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10</a:t>
                      </a: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2</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F</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2000" b="1" dirty="0" smtClean="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K,M,N</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68269">
                <a:tc>
                  <a:txBody>
                    <a:bodyPr/>
                    <a:lstStyle/>
                    <a:p>
                      <a:r>
                        <a:rPr kumimoji="1" lang="en-US" altLang="ja-JP" sz="2000" dirty="0" smtClean="0">
                          <a:solidFill>
                            <a:schemeClr val="tx2"/>
                          </a:solidFill>
                          <a:latin typeface="メイリオ" pitchFamily="50" charset="-128"/>
                          <a:ea typeface="メイリオ" pitchFamily="50" charset="-128"/>
                        </a:rPr>
                        <a:t>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19</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68269">
                <a:tc>
                  <a:txBody>
                    <a:bodyPr/>
                    <a:lstStyle/>
                    <a:p>
                      <a:r>
                        <a:rPr kumimoji="1" lang="en-US" altLang="ja-JP" sz="2000" dirty="0" smtClean="0">
                          <a:solidFill>
                            <a:schemeClr val="tx2"/>
                          </a:solidFill>
                          <a:latin typeface="メイリオ" pitchFamily="50" charset="-128"/>
                          <a:ea typeface="メイリオ" pitchFamily="50" charset="-128"/>
                        </a:rPr>
                        <a:t>N</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7" name="円/楕円 6"/>
          <p:cNvSpPr/>
          <p:nvPr/>
        </p:nvSpPr>
        <p:spPr>
          <a:xfrm>
            <a:off x="3995936" y="2492896"/>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292080" y="2492896"/>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7" idx="6"/>
            <a:endCxn id="8" idx="2"/>
          </p:cNvCxnSpPr>
          <p:nvPr/>
        </p:nvCxnSpPr>
        <p:spPr>
          <a:xfrm>
            <a:off x="4716016" y="2744924"/>
            <a:ext cx="576064"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012160" y="2708920"/>
            <a:ext cx="720080"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3851920" y="3068960"/>
            <a:ext cx="2664296" cy="1296144"/>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2"/>
                </a:solidFill>
                <a:latin typeface="メイリオ" pitchFamily="50" charset="-128"/>
                <a:ea typeface="メイリオ" pitchFamily="50" charset="-128"/>
              </a:rPr>
              <a:t>最遅完了時刻から最早完了時刻までの自由時間</a:t>
            </a:r>
            <a:endParaRPr kumimoji="1"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sz="4000" b="1" dirty="0" smtClean="0">
                <a:solidFill>
                  <a:srgbClr val="C00000"/>
                </a:solidFill>
                <a:latin typeface="メイリオ" pitchFamily="50" charset="-128"/>
                <a:ea typeface="メイリオ" pitchFamily="50" charset="-128"/>
              </a:rPr>
              <a:t>全余裕時間</a:t>
            </a:r>
            <a:r>
              <a:rPr kumimoji="1" lang="ja-JP" altLang="en-US" sz="4000" dirty="0" smtClean="0">
                <a:latin typeface="メイリオ" pitchFamily="50" charset="-128"/>
                <a:ea typeface="メイリオ" pitchFamily="50" charset="-128"/>
              </a:rPr>
              <a:t>の計算，</a:t>
            </a:r>
            <a:r>
              <a:rPr lang="ja-JP" altLang="en-US" sz="2400" b="1" dirty="0" smtClean="0">
                <a:solidFill>
                  <a:srgbClr val="C00000"/>
                </a:solidFill>
                <a:latin typeface="メイリオ" pitchFamily="50" charset="-128"/>
                <a:ea typeface="メイリオ" pitchFamily="50" charset="-128"/>
              </a:rPr>
              <a:t>自己中心の余裕</a:t>
            </a:r>
            <a:r>
              <a:rPr lang="ja-JP" altLang="en-US" sz="2400" dirty="0" smtClean="0">
                <a:latin typeface="メイリオ" pitchFamily="50" charset="-128"/>
                <a:ea typeface="メイリオ" pitchFamily="50" charset="-128"/>
              </a:rPr>
              <a:t>時間</a:t>
            </a:r>
            <a:endParaRPr kumimoji="1" lang="ja-JP" altLang="en-US" sz="24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467544" y="1770856"/>
          <a:ext cx="8280922" cy="4754488"/>
        </p:xfrm>
        <a:graphic>
          <a:graphicData uri="http://schemas.openxmlformats.org/drawingml/2006/table">
            <a:tbl>
              <a:tblPr firstRow="1" bandRow="1"/>
              <a:tblGrid>
                <a:gridCol w="915768">
                  <a:extLst>
                    <a:ext uri="{9D8B030D-6E8A-4147-A177-3AD203B41FA5}">
                      <a16:colId xmlns:a16="http://schemas.microsoft.com/office/drawing/2014/main" val="20000"/>
                    </a:ext>
                  </a:extLst>
                </a:gridCol>
                <a:gridCol w="1080524">
                  <a:extLst>
                    <a:ext uri="{9D8B030D-6E8A-4147-A177-3AD203B41FA5}">
                      <a16:colId xmlns:a16="http://schemas.microsoft.com/office/drawing/2014/main" val="20001"/>
                    </a:ext>
                  </a:extLst>
                </a:gridCol>
                <a:gridCol w="1256926">
                  <a:extLst>
                    <a:ext uri="{9D8B030D-6E8A-4147-A177-3AD203B41FA5}">
                      <a16:colId xmlns:a16="http://schemas.microsoft.com/office/drawing/2014/main" val="20002"/>
                    </a:ext>
                  </a:extLst>
                </a:gridCol>
                <a:gridCol w="1256926">
                  <a:extLst>
                    <a:ext uri="{9D8B030D-6E8A-4147-A177-3AD203B41FA5}">
                      <a16:colId xmlns:a16="http://schemas.microsoft.com/office/drawing/2014/main" val="20003"/>
                    </a:ext>
                  </a:extLst>
                </a:gridCol>
                <a:gridCol w="1256926">
                  <a:extLst>
                    <a:ext uri="{9D8B030D-6E8A-4147-A177-3AD203B41FA5}">
                      <a16:colId xmlns:a16="http://schemas.microsoft.com/office/drawing/2014/main" val="20004"/>
                    </a:ext>
                  </a:extLst>
                </a:gridCol>
                <a:gridCol w="1256926">
                  <a:extLst>
                    <a:ext uri="{9D8B030D-6E8A-4147-A177-3AD203B41FA5}">
                      <a16:colId xmlns:a16="http://schemas.microsoft.com/office/drawing/2014/main" val="20005"/>
                    </a:ext>
                  </a:extLst>
                </a:gridCol>
                <a:gridCol w="1256926">
                  <a:extLst>
                    <a:ext uri="{9D8B030D-6E8A-4147-A177-3AD203B41FA5}">
                      <a16:colId xmlns:a16="http://schemas.microsoft.com/office/drawing/2014/main" val="20006"/>
                    </a:ext>
                  </a:extLst>
                </a:gridCol>
              </a:tblGrid>
              <a:tr h="79208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作業番号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後続</a:t>
                      </a:r>
                      <a:endParaRPr kumimoji="1" lang="en-US" altLang="ja-JP" sz="2000" dirty="0" smtClean="0">
                        <a:solidFill>
                          <a:schemeClr val="tx2"/>
                        </a:solidFill>
                        <a:latin typeface="メイリオ" pitchFamily="50" charset="-128"/>
                        <a:ea typeface="メイリオ" pitchFamily="50" charset="-128"/>
                      </a:endParaRPr>
                    </a:p>
                    <a:p>
                      <a:r>
                        <a:rPr kumimoji="1" lang="ja-JP" altLang="en-US" sz="2000" dirty="0" smtClean="0">
                          <a:solidFill>
                            <a:schemeClr val="tx2"/>
                          </a:solidFill>
                          <a:latin typeface="メイリオ" pitchFamily="50" charset="-128"/>
                          <a:ea typeface="メイリオ" pitchFamily="50" charset="-128"/>
                        </a:rPr>
                        <a:t>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開始時刻</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最遅</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全余裕</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自由余裕時間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869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10</a:t>
                      </a: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2</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F</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K,M,N</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68269">
                <a:tc>
                  <a:txBody>
                    <a:bodyPr/>
                    <a:lstStyle/>
                    <a:p>
                      <a:r>
                        <a:rPr kumimoji="1" lang="en-US" altLang="ja-JP" sz="2000" dirty="0" smtClean="0">
                          <a:solidFill>
                            <a:schemeClr val="tx2"/>
                          </a:solidFill>
                          <a:latin typeface="メイリオ" pitchFamily="50" charset="-128"/>
                          <a:ea typeface="メイリオ" pitchFamily="50" charset="-128"/>
                        </a:rPr>
                        <a:t>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19</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68269">
                <a:tc>
                  <a:txBody>
                    <a:bodyPr/>
                    <a:lstStyle/>
                    <a:p>
                      <a:r>
                        <a:rPr kumimoji="1" lang="en-US" altLang="ja-JP" sz="2000" dirty="0" smtClean="0">
                          <a:solidFill>
                            <a:schemeClr val="tx2"/>
                          </a:solidFill>
                          <a:latin typeface="メイリオ" pitchFamily="50" charset="-128"/>
                          <a:ea typeface="メイリオ" pitchFamily="50" charset="-128"/>
                        </a:rPr>
                        <a:t>N</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7" name="円/楕円 6"/>
          <p:cNvSpPr/>
          <p:nvPr/>
        </p:nvSpPr>
        <p:spPr>
          <a:xfrm>
            <a:off x="3995936" y="2492896"/>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292080" y="2492896"/>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7" idx="6"/>
            <a:endCxn id="8" idx="2"/>
          </p:cNvCxnSpPr>
          <p:nvPr/>
        </p:nvCxnSpPr>
        <p:spPr>
          <a:xfrm>
            <a:off x="4716016" y="2744924"/>
            <a:ext cx="576064"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012160" y="2708920"/>
            <a:ext cx="720080"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メイリオ" pitchFamily="50" charset="-128"/>
                <a:ea typeface="メイリオ" pitchFamily="50" charset="-128"/>
              </a:rPr>
              <a:t>PERT</a:t>
            </a:r>
            <a:r>
              <a:rPr kumimoji="1" lang="ja-JP" altLang="en-US" dirty="0" smtClean="0">
                <a:latin typeface="メイリオ" pitchFamily="50" charset="-128"/>
                <a:ea typeface="メイリオ" pitchFamily="50" charset="-128"/>
              </a:rPr>
              <a:t>による日程計画・管理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495800"/>
          </a:xfrm>
        </p:spPr>
        <p:txBody>
          <a:bodyPr>
            <a:normAutofit/>
          </a:bodyPr>
          <a:lstStyle/>
          <a:p>
            <a:r>
              <a:rPr kumimoji="1" lang="en-US" altLang="ja-JP" sz="2800" b="1" dirty="0" smtClean="0">
                <a:solidFill>
                  <a:srgbClr val="C00000"/>
                </a:solidFill>
                <a:latin typeface="メイリオ" pitchFamily="50" charset="-128"/>
                <a:ea typeface="メイリオ" pitchFamily="50" charset="-128"/>
              </a:rPr>
              <a:t>PERT</a:t>
            </a:r>
            <a:r>
              <a:rPr kumimoji="1" lang="en-US" altLang="ja-JP" sz="2800" b="1" dirty="0" smtClean="0">
                <a:solidFill>
                  <a:schemeClr val="tx2"/>
                </a:solidFill>
                <a:latin typeface="メイリオ" pitchFamily="50" charset="-128"/>
                <a:ea typeface="メイリオ" pitchFamily="50" charset="-128"/>
              </a:rPr>
              <a:t>(Program Evaluation and Review Technique), </a:t>
            </a:r>
            <a:r>
              <a:rPr kumimoji="1" lang="en-US" altLang="ja-JP" sz="2800" dirty="0" smtClean="0">
                <a:solidFill>
                  <a:schemeClr val="tx2"/>
                </a:solidFill>
                <a:latin typeface="メイリオ" pitchFamily="50" charset="-128"/>
                <a:ea typeface="メイリオ" pitchFamily="50" charset="-128"/>
              </a:rPr>
              <a:t>CPM(Critical Path Method)</a:t>
            </a:r>
          </a:p>
          <a:p>
            <a:r>
              <a:rPr kumimoji="1" lang="en-US" altLang="ja-JP" sz="2800" dirty="0" smtClean="0">
                <a:solidFill>
                  <a:schemeClr val="tx2"/>
                </a:solidFill>
                <a:latin typeface="メイリオ" pitchFamily="50" charset="-128"/>
                <a:ea typeface="メイリオ" pitchFamily="50" charset="-128"/>
              </a:rPr>
              <a:t> 1950</a:t>
            </a:r>
            <a:r>
              <a:rPr kumimoji="1" lang="ja-JP" altLang="en-US" sz="2800" dirty="0" smtClean="0">
                <a:solidFill>
                  <a:schemeClr val="tx2"/>
                </a:solidFill>
                <a:latin typeface="メイリオ" pitchFamily="50" charset="-128"/>
                <a:ea typeface="メイリオ" pitchFamily="50" charset="-128"/>
              </a:rPr>
              <a:t>年代に開発</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元々はアメリカ海軍が新兵器を開発する際に考案されたもの</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膨大な部分作業を統一的手法で一元管理することが可能に！</a:t>
            </a:r>
            <a:endParaRPr kumimoji="1" lang="en-US" altLang="ja-JP" sz="2800"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P.165</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sz="4000" b="1" dirty="0" smtClean="0">
                <a:solidFill>
                  <a:srgbClr val="C00000"/>
                </a:solidFill>
                <a:latin typeface="メイリオ" pitchFamily="50" charset="-128"/>
                <a:ea typeface="メイリオ" pitchFamily="50" charset="-128"/>
              </a:rPr>
              <a:t>全余裕時間</a:t>
            </a:r>
            <a:r>
              <a:rPr kumimoji="1" lang="ja-JP" altLang="en-US" sz="4000" dirty="0" smtClean="0">
                <a:latin typeface="メイリオ" pitchFamily="50" charset="-128"/>
                <a:ea typeface="メイリオ" pitchFamily="50" charset="-128"/>
              </a:rPr>
              <a:t>の計算，</a:t>
            </a:r>
            <a:r>
              <a:rPr lang="ja-JP" altLang="en-US" sz="2400" b="1" dirty="0" smtClean="0">
                <a:solidFill>
                  <a:srgbClr val="C00000"/>
                </a:solidFill>
                <a:latin typeface="メイリオ" pitchFamily="50" charset="-128"/>
                <a:ea typeface="メイリオ" pitchFamily="50" charset="-128"/>
              </a:rPr>
              <a:t>自己中心の余裕</a:t>
            </a:r>
            <a:r>
              <a:rPr lang="ja-JP" altLang="en-US" sz="2400" dirty="0" smtClean="0">
                <a:latin typeface="メイリオ" pitchFamily="50" charset="-128"/>
                <a:ea typeface="メイリオ" pitchFamily="50" charset="-128"/>
              </a:rPr>
              <a:t>時間</a:t>
            </a:r>
            <a:endParaRPr kumimoji="1" lang="ja-JP" altLang="en-US" sz="24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467544" y="1770856"/>
          <a:ext cx="8280922" cy="4754488"/>
        </p:xfrm>
        <a:graphic>
          <a:graphicData uri="http://schemas.openxmlformats.org/drawingml/2006/table">
            <a:tbl>
              <a:tblPr firstRow="1" bandRow="1"/>
              <a:tblGrid>
                <a:gridCol w="915768">
                  <a:extLst>
                    <a:ext uri="{9D8B030D-6E8A-4147-A177-3AD203B41FA5}">
                      <a16:colId xmlns:a16="http://schemas.microsoft.com/office/drawing/2014/main" val="20000"/>
                    </a:ext>
                  </a:extLst>
                </a:gridCol>
                <a:gridCol w="1080524">
                  <a:extLst>
                    <a:ext uri="{9D8B030D-6E8A-4147-A177-3AD203B41FA5}">
                      <a16:colId xmlns:a16="http://schemas.microsoft.com/office/drawing/2014/main" val="20001"/>
                    </a:ext>
                  </a:extLst>
                </a:gridCol>
                <a:gridCol w="1256926">
                  <a:extLst>
                    <a:ext uri="{9D8B030D-6E8A-4147-A177-3AD203B41FA5}">
                      <a16:colId xmlns:a16="http://schemas.microsoft.com/office/drawing/2014/main" val="20002"/>
                    </a:ext>
                  </a:extLst>
                </a:gridCol>
                <a:gridCol w="1256926">
                  <a:extLst>
                    <a:ext uri="{9D8B030D-6E8A-4147-A177-3AD203B41FA5}">
                      <a16:colId xmlns:a16="http://schemas.microsoft.com/office/drawing/2014/main" val="20003"/>
                    </a:ext>
                  </a:extLst>
                </a:gridCol>
                <a:gridCol w="1256926">
                  <a:extLst>
                    <a:ext uri="{9D8B030D-6E8A-4147-A177-3AD203B41FA5}">
                      <a16:colId xmlns:a16="http://schemas.microsoft.com/office/drawing/2014/main" val="20004"/>
                    </a:ext>
                  </a:extLst>
                </a:gridCol>
                <a:gridCol w="1256926">
                  <a:extLst>
                    <a:ext uri="{9D8B030D-6E8A-4147-A177-3AD203B41FA5}">
                      <a16:colId xmlns:a16="http://schemas.microsoft.com/office/drawing/2014/main" val="20005"/>
                    </a:ext>
                  </a:extLst>
                </a:gridCol>
                <a:gridCol w="1256926">
                  <a:extLst>
                    <a:ext uri="{9D8B030D-6E8A-4147-A177-3AD203B41FA5}">
                      <a16:colId xmlns:a16="http://schemas.microsoft.com/office/drawing/2014/main" val="20006"/>
                    </a:ext>
                  </a:extLst>
                </a:gridCol>
              </a:tblGrid>
              <a:tr h="79208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作業番号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後続</a:t>
                      </a:r>
                      <a:endParaRPr kumimoji="1" lang="en-US" altLang="ja-JP" sz="2000" dirty="0" smtClean="0">
                        <a:solidFill>
                          <a:schemeClr val="tx2"/>
                        </a:solidFill>
                        <a:latin typeface="メイリオ" pitchFamily="50" charset="-128"/>
                        <a:ea typeface="メイリオ" pitchFamily="50" charset="-128"/>
                      </a:endParaRPr>
                    </a:p>
                    <a:p>
                      <a:r>
                        <a:rPr kumimoji="1" lang="ja-JP" altLang="en-US" sz="2000" dirty="0" smtClean="0">
                          <a:solidFill>
                            <a:schemeClr val="tx2"/>
                          </a:solidFill>
                          <a:latin typeface="メイリオ" pitchFamily="50" charset="-128"/>
                          <a:ea typeface="メイリオ" pitchFamily="50" charset="-128"/>
                        </a:rPr>
                        <a:t>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開始時刻</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最遅</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全余裕</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自由余裕時間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869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10</a:t>
                      </a: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rgbClr val="C00000"/>
                          </a:solidFill>
                          <a:latin typeface="メイリオ" pitchFamily="50" charset="-128"/>
                          <a:ea typeface="メイリオ" pitchFamily="50" charset="-128"/>
                        </a:rPr>
                        <a:t>F</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0</a:t>
                      </a:r>
                      <a:r>
                        <a:rPr kumimoji="1" lang="en-US" altLang="ja-JP" sz="2000" b="1" dirty="0" smtClean="0">
                          <a:solidFill>
                            <a:schemeClr val="tx2"/>
                          </a:solidFill>
                          <a:latin typeface="メイリオ" pitchFamily="50" charset="-128"/>
                          <a:ea typeface="メイリオ" pitchFamily="50" charset="-128"/>
                        </a:rPr>
                        <a:t>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rgbClr val="C00000"/>
                          </a:solidFill>
                          <a:latin typeface="メイリオ" pitchFamily="50" charset="-128"/>
                          <a:ea typeface="メイリオ" pitchFamily="50" charset="-128"/>
                        </a:rPr>
                        <a:t>J</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K,M,N</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0</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rgbClr val="C00000"/>
                          </a:solidFill>
                          <a:latin typeface="メイリオ" pitchFamily="50" charset="-128"/>
                          <a:ea typeface="メイリオ" pitchFamily="50" charset="-128"/>
                        </a:rPr>
                        <a:t>K</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0</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rgbClr val="C00000"/>
                          </a:solidFill>
                          <a:latin typeface="メイリオ" pitchFamily="50" charset="-128"/>
                          <a:ea typeface="メイリオ" pitchFamily="50" charset="-128"/>
                        </a:rPr>
                        <a:t>L</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0</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68269">
                <a:tc>
                  <a:txBody>
                    <a:bodyPr/>
                    <a:lstStyle/>
                    <a:p>
                      <a:r>
                        <a:rPr kumimoji="1" lang="en-US" altLang="ja-JP" sz="2000" dirty="0" smtClean="0">
                          <a:solidFill>
                            <a:schemeClr val="tx2"/>
                          </a:solidFill>
                          <a:latin typeface="メイリオ" pitchFamily="50" charset="-128"/>
                          <a:ea typeface="メイリオ" pitchFamily="50" charset="-128"/>
                        </a:rPr>
                        <a:t>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19</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68269">
                <a:tc>
                  <a:txBody>
                    <a:bodyPr/>
                    <a:lstStyle/>
                    <a:p>
                      <a:r>
                        <a:rPr kumimoji="1" lang="en-US" altLang="ja-JP" sz="2000" dirty="0" smtClean="0">
                          <a:solidFill>
                            <a:schemeClr val="tx2"/>
                          </a:solidFill>
                          <a:latin typeface="メイリオ" pitchFamily="50" charset="-128"/>
                          <a:ea typeface="メイリオ" pitchFamily="50" charset="-128"/>
                        </a:rPr>
                        <a:t>N</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11" name="正方形/長方形 10"/>
          <p:cNvSpPr/>
          <p:nvPr/>
        </p:nvSpPr>
        <p:spPr>
          <a:xfrm>
            <a:off x="1619672" y="3501008"/>
            <a:ext cx="4032448" cy="1152128"/>
          </a:xfrm>
          <a:prstGeom prst="rect">
            <a:avLst/>
          </a:prstGeom>
          <a:solidFill>
            <a:srgbClr val="FFFF9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全余裕時間が</a:t>
            </a:r>
            <a:r>
              <a:rPr kumimoji="1" lang="en-US" altLang="ja-JP" sz="2400" b="1" dirty="0" smtClean="0">
                <a:solidFill>
                  <a:schemeClr val="tx2"/>
                </a:solidFill>
                <a:latin typeface="メイリオ" pitchFamily="50" charset="-128"/>
                <a:ea typeface="メイリオ" pitchFamily="50" charset="-128"/>
              </a:rPr>
              <a:t>0</a:t>
            </a:r>
            <a:r>
              <a:rPr kumimoji="1" lang="ja-JP" altLang="en-US" sz="2400" b="1" dirty="0" smtClean="0">
                <a:solidFill>
                  <a:schemeClr val="tx2"/>
                </a:solidFill>
                <a:latin typeface="メイリオ" pitchFamily="50" charset="-128"/>
                <a:ea typeface="メイリオ" pitchFamily="50" charset="-128"/>
              </a:rPr>
              <a:t>の作業が　クリティカルパス上の作業</a:t>
            </a:r>
            <a:endParaRPr kumimoji="1" lang="ja-JP" altLang="en-US" sz="24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lang="ja-JP" altLang="en-US" sz="4000" b="1" dirty="0" smtClean="0">
                <a:solidFill>
                  <a:srgbClr val="C00000"/>
                </a:solidFill>
                <a:latin typeface="メイリオ" pitchFamily="50" charset="-128"/>
                <a:ea typeface="メイリオ" pitchFamily="50" charset="-128"/>
              </a:rPr>
              <a:t>自由余裕時間</a:t>
            </a:r>
            <a:r>
              <a:rPr kumimoji="1" lang="ja-JP" altLang="en-US" sz="4000" dirty="0" smtClean="0">
                <a:latin typeface="メイリオ" pitchFamily="50" charset="-128"/>
                <a:ea typeface="メイリオ" pitchFamily="50" charset="-128"/>
              </a:rPr>
              <a:t>の計算</a:t>
            </a:r>
            <a:r>
              <a:rPr kumimoji="1" lang="ja-JP" altLang="en-US" sz="2700" dirty="0" smtClean="0">
                <a:latin typeface="メイリオ" pitchFamily="50" charset="-128"/>
                <a:ea typeface="メイリオ" pitchFamily="50" charset="-128"/>
              </a:rPr>
              <a:t>，</a:t>
            </a:r>
            <a:r>
              <a:rPr lang="ja-JP" altLang="en-US" sz="2700" b="1" dirty="0" smtClean="0">
                <a:solidFill>
                  <a:srgbClr val="C00000"/>
                </a:solidFill>
                <a:latin typeface="メイリオ" pitchFamily="50" charset="-128"/>
                <a:ea typeface="メイリオ" pitchFamily="50" charset="-128"/>
              </a:rPr>
              <a:t>他人に迷惑をかけない</a:t>
            </a:r>
            <a:r>
              <a:rPr lang="ja-JP" altLang="en-US" sz="2700" dirty="0" smtClean="0">
                <a:latin typeface="メイリオ" pitchFamily="50" charset="-128"/>
                <a:ea typeface="メイリオ" pitchFamily="50" charset="-128"/>
              </a:rPr>
              <a:t>時間</a:t>
            </a:r>
            <a:endParaRPr kumimoji="1" lang="ja-JP" altLang="en-US" sz="27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467544" y="1770856"/>
          <a:ext cx="8280922" cy="4754488"/>
        </p:xfrm>
        <a:graphic>
          <a:graphicData uri="http://schemas.openxmlformats.org/drawingml/2006/table">
            <a:tbl>
              <a:tblPr firstRow="1" bandRow="1"/>
              <a:tblGrid>
                <a:gridCol w="915768">
                  <a:extLst>
                    <a:ext uri="{9D8B030D-6E8A-4147-A177-3AD203B41FA5}">
                      <a16:colId xmlns:a16="http://schemas.microsoft.com/office/drawing/2014/main" val="20000"/>
                    </a:ext>
                  </a:extLst>
                </a:gridCol>
                <a:gridCol w="1080524">
                  <a:extLst>
                    <a:ext uri="{9D8B030D-6E8A-4147-A177-3AD203B41FA5}">
                      <a16:colId xmlns:a16="http://schemas.microsoft.com/office/drawing/2014/main" val="20001"/>
                    </a:ext>
                  </a:extLst>
                </a:gridCol>
                <a:gridCol w="1256926">
                  <a:extLst>
                    <a:ext uri="{9D8B030D-6E8A-4147-A177-3AD203B41FA5}">
                      <a16:colId xmlns:a16="http://schemas.microsoft.com/office/drawing/2014/main" val="20002"/>
                    </a:ext>
                  </a:extLst>
                </a:gridCol>
                <a:gridCol w="1256926">
                  <a:extLst>
                    <a:ext uri="{9D8B030D-6E8A-4147-A177-3AD203B41FA5}">
                      <a16:colId xmlns:a16="http://schemas.microsoft.com/office/drawing/2014/main" val="20003"/>
                    </a:ext>
                  </a:extLst>
                </a:gridCol>
                <a:gridCol w="1256926">
                  <a:extLst>
                    <a:ext uri="{9D8B030D-6E8A-4147-A177-3AD203B41FA5}">
                      <a16:colId xmlns:a16="http://schemas.microsoft.com/office/drawing/2014/main" val="20004"/>
                    </a:ext>
                  </a:extLst>
                </a:gridCol>
                <a:gridCol w="1256926">
                  <a:extLst>
                    <a:ext uri="{9D8B030D-6E8A-4147-A177-3AD203B41FA5}">
                      <a16:colId xmlns:a16="http://schemas.microsoft.com/office/drawing/2014/main" val="20005"/>
                    </a:ext>
                  </a:extLst>
                </a:gridCol>
                <a:gridCol w="1256926">
                  <a:extLst>
                    <a:ext uri="{9D8B030D-6E8A-4147-A177-3AD203B41FA5}">
                      <a16:colId xmlns:a16="http://schemas.microsoft.com/office/drawing/2014/main" val="20006"/>
                    </a:ext>
                  </a:extLst>
                </a:gridCol>
              </a:tblGrid>
              <a:tr h="79208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作業番号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後続</a:t>
                      </a:r>
                      <a:endParaRPr kumimoji="1" lang="en-US" altLang="ja-JP" sz="2000" dirty="0" smtClean="0">
                        <a:solidFill>
                          <a:schemeClr val="tx2"/>
                        </a:solidFill>
                        <a:latin typeface="メイリオ" pitchFamily="50" charset="-128"/>
                        <a:ea typeface="メイリオ" pitchFamily="50" charset="-128"/>
                      </a:endParaRPr>
                    </a:p>
                    <a:p>
                      <a:r>
                        <a:rPr kumimoji="1" lang="ja-JP" altLang="en-US" sz="2000" dirty="0" smtClean="0">
                          <a:solidFill>
                            <a:schemeClr val="tx2"/>
                          </a:solidFill>
                          <a:latin typeface="メイリオ" pitchFamily="50" charset="-128"/>
                          <a:ea typeface="メイリオ" pitchFamily="50" charset="-128"/>
                        </a:rPr>
                        <a:t>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開始時刻</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最遅</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全余裕</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自由余裕時間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869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10</a:t>
                      </a: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1</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F</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K,M,N</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68269">
                <a:tc>
                  <a:txBody>
                    <a:bodyPr/>
                    <a:lstStyle/>
                    <a:p>
                      <a:r>
                        <a:rPr kumimoji="1" lang="en-US" altLang="ja-JP" sz="2000" dirty="0" smtClean="0">
                          <a:solidFill>
                            <a:schemeClr val="tx2"/>
                          </a:solidFill>
                          <a:latin typeface="メイリオ" pitchFamily="50" charset="-128"/>
                          <a:ea typeface="メイリオ" pitchFamily="50" charset="-128"/>
                        </a:rPr>
                        <a:t>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19</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68269">
                <a:tc>
                  <a:txBody>
                    <a:bodyPr/>
                    <a:lstStyle/>
                    <a:p>
                      <a:r>
                        <a:rPr kumimoji="1" lang="en-US" altLang="ja-JP" sz="2000" dirty="0" smtClean="0">
                          <a:solidFill>
                            <a:schemeClr val="tx2"/>
                          </a:solidFill>
                          <a:latin typeface="メイリオ" pitchFamily="50" charset="-128"/>
                          <a:ea typeface="メイリオ" pitchFamily="50" charset="-128"/>
                        </a:rPr>
                        <a:t>N</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7" name="円/楕円 6"/>
          <p:cNvSpPr/>
          <p:nvPr/>
        </p:nvSpPr>
        <p:spPr>
          <a:xfrm>
            <a:off x="3995936" y="2492896"/>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547664" y="2492896"/>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8" idx="5"/>
            <a:endCxn id="10" idx="1"/>
          </p:cNvCxnSpPr>
          <p:nvPr/>
        </p:nvCxnSpPr>
        <p:spPr>
          <a:xfrm>
            <a:off x="2162291" y="2923135"/>
            <a:ext cx="642954" cy="867714"/>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788024" y="2852936"/>
            <a:ext cx="2520280" cy="1296144"/>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後続作業の最早開始時刻に間に合うように</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2699792" y="3717032"/>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a:stCxn id="10" idx="7"/>
            <a:endCxn id="7" idx="3"/>
          </p:cNvCxnSpPr>
          <p:nvPr/>
        </p:nvCxnSpPr>
        <p:spPr>
          <a:xfrm flipV="1">
            <a:off x="3314419" y="2923135"/>
            <a:ext cx="786970" cy="867714"/>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4644008" y="2708920"/>
            <a:ext cx="3240360"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fontScale="90000"/>
          </a:bodyPr>
          <a:lstStyle/>
          <a:p>
            <a:r>
              <a:rPr lang="ja-JP" altLang="en-US" sz="4000" b="1" dirty="0" smtClean="0">
                <a:solidFill>
                  <a:srgbClr val="C00000"/>
                </a:solidFill>
                <a:latin typeface="メイリオ" pitchFamily="50" charset="-128"/>
                <a:ea typeface="メイリオ" pitchFamily="50" charset="-128"/>
              </a:rPr>
              <a:t>自由余裕時間</a:t>
            </a:r>
            <a:r>
              <a:rPr kumimoji="1" lang="ja-JP" altLang="en-US" sz="4000" dirty="0" smtClean="0">
                <a:latin typeface="メイリオ" pitchFamily="50" charset="-128"/>
                <a:ea typeface="メイリオ" pitchFamily="50" charset="-128"/>
              </a:rPr>
              <a:t>の計算</a:t>
            </a:r>
            <a:r>
              <a:rPr kumimoji="1" lang="ja-JP" altLang="en-US" sz="2700" dirty="0" smtClean="0">
                <a:latin typeface="メイリオ" pitchFamily="50" charset="-128"/>
                <a:ea typeface="メイリオ" pitchFamily="50" charset="-128"/>
              </a:rPr>
              <a:t>，</a:t>
            </a:r>
            <a:r>
              <a:rPr lang="ja-JP" altLang="en-US" sz="2700" b="1" dirty="0" smtClean="0">
                <a:solidFill>
                  <a:srgbClr val="C00000"/>
                </a:solidFill>
                <a:latin typeface="メイリオ" pitchFamily="50" charset="-128"/>
                <a:ea typeface="メイリオ" pitchFamily="50" charset="-128"/>
              </a:rPr>
              <a:t>他人に迷惑をかけない</a:t>
            </a:r>
            <a:r>
              <a:rPr lang="ja-JP" altLang="en-US" sz="2700" dirty="0" smtClean="0">
                <a:latin typeface="メイリオ" pitchFamily="50" charset="-128"/>
                <a:ea typeface="メイリオ" pitchFamily="50" charset="-128"/>
              </a:rPr>
              <a:t>時間</a:t>
            </a:r>
            <a:endParaRPr kumimoji="1" lang="ja-JP" altLang="en-US" sz="2700" dirty="0">
              <a:latin typeface="メイリオ" pitchFamily="50" charset="-128"/>
              <a:ea typeface="メイリオ" pitchFamily="50" charset="-128"/>
            </a:endParaRPr>
          </a:p>
        </p:txBody>
      </p:sp>
      <p:graphicFrame>
        <p:nvGraphicFramePr>
          <p:cNvPr id="6" name="表 5"/>
          <p:cNvGraphicFramePr>
            <a:graphicFrameLocks noGrp="1"/>
          </p:cNvGraphicFramePr>
          <p:nvPr/>
        </p:nvGraphicFramePr>
        <p:xfrm>
          <a:off x="467544" y="1770856"/>
          <a:ext cx="8280922" cy="4754488"/>
        </p:xfrm>
        <a:graphic>
          <a:graphicData uri="http://schemas.openxmlformats.org/drawingml/2006/table">
            <a:tbl>
              <a:tblPr firstRow="1" bandRow="1"/>
              <a:tblGrid>
                <a:gridCol w="915768">
                  <a:extLst>
                    <a:ext uri="{9D8B030D-6E8A-4147-A177-3AD203B41FA5}">
                      <a16:colId xmlns:a16="http://schemas.microsoft.com/office/drawing/2014/main" val="20000"/>
                    </a:ext>
                  </a:extLst>
                </a:gridCol>
                <a:gridCol w="1080524">
                  <a:extLst>
                    <a:ext uri="{9D8B030D-6E8A-4147-A177-3AD203B41FA5}">
                      <a16:colId xmlns:a16="http://schemas.microsoft.com/office/drawing/2014/main" val="20001"/>
                    </a:ext>
                  </a:extLst>
                </a:gridCol>
                <a:gridCol w="1256926">
                  <a:extLst>
                    <a:ext uri="{9D8B030D-6E8A-4147-A177-3AD203B41FA5}">
                      <a16:colId xmlns:a16="http://schemas.microsoft.com/office/drawing/2014/main" val="20002"/>
                    </a:ext>
                  </a:extLst>
                </a:gridCol>
                <a:gridCol w="1256926">
                  <a:extLst>
                    <a:ext uri="{9D8B030D-6E8A-4147-A177-3AD203B41FA5}">
                      <a16:colId xmlns:a16="http://schemas.microsoft.com/office/drawing/2014/main" val="20003"/>
                    </a:ext>
                  </a:extLst>
                </a:gridCol>
                <a:gridCol w="1256926">
                  <a:extLst>
                    <a:ext uri="{9D8B030D-6E8A-4147-A177-3AD203B41FA5}">
                      <a16:colId xmlns:a16="http://schemas.microsoft.com/office/drawing/2014/main" val="20004"/>
                    </a:ext>
                  </a:extLst>
                </a:gridCol>
                <a:gridCol w="1256926">
                  <a:extLst>
                    <a:ext uri="{9D8B030D-6E8A-4147-A177-3AD203B41FA5}">
                      <a16:colId xmlns:a16="http://schemas.microsoft.com/office/drawing/2014/main" val="20005"/>
                    </a:ext>
                  </a:extLst>
                </a:gridCol>
                <a:gridCol w="1256926">
                  <a:extLst>
                    <a:ext uri="{9D8B030D-6E8A-4147-A177-3AD203B41FA5}">
                      <a16:colId xmlns:a16="http://schemas.microsoft.com/office/drawing/2014/main" val="20006"/>
                    </a:ext>
                  </a:extLst>
                </a:gridCol>
              </a:tblGrid>
              <a:tr h="792088">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作業番号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後続</a:t>
                      </a:r>
                      <a:endParaRPr kumimoji="1" lang="en-US" altLang="ja-JP" sz="2000" dirty="0" smtClean="0">
                        <a:solidFill>
                          <a:schemeClr val="tx2"/>
                        </a:solidFill>
                        <a:latin typeface="メイリオ" pitchFamily="50" charset="-128"/>
                        <a:ea typeface="メイリオ" pitchFamily="50" charset="-128"/>
                      </a:endParaRPr>
                    </a:p>
                    <a:p>
                      <a:r>
                        <a:rPr kumimoji="1" lang="ja-JP" altLang="en-US" sz="2000" dirty="0" smtClean="0">
                          <a:solidFill>
                            <a:schemeClr val="tx2"/>
                          </a:solidFill>
                          <a:latin typeface="メイリオ" pitchFamily="50" charset="-128"/>
                          <a:ea typeface="メイリオ" pitchFamily="50" charset="-128"/>
                        </a:rPr>
                        <a:t>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開始時刻</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最早</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b="1" dirty="0" smtClean="0">
                          <a:solidFill>
                            <a:srgbClr val="C00000"/>
                          </a:solidFill>
                          <a:latin typeface="メイリオ" pitchFamily="50" charset="-128"/>
                          <a:ea typeface="メイリオ" pitchFamily="50" charset="-128"/>
                        </a:rPr>
                        <a:t>最遅</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完了時刻</a:t>
                      </a:r>
                      <a:endParaRPr kumimoji="1" lang="ja-JP" altLang="en-US" sz="2000" b="1" dirty="0">
                        <a:solidFill>
                          <a:srgbClr val="C00000"/>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全余裕</a:t>
                      </a:r>
                      <a:endParaRPr kumimoji="1" lang="en-US" altLang="ja-JP" sz="2000" b="1" dirty="0" smtClean="0">
                        <a:solidFill>
                          <a:srgbClr val="C00000"/>
                        </a:solidFill>
                        <a:latin typeface="メイリオ" pitchFamily="50" charset="-128"/>
                        <a:ea typeface="メイリオ" pitchFamily="50" charset="-128"/>
                      </a:endParaRPr>
                    </a:p>
                    <a:p>
                      <a:pPr algn="ctr"/>
                      <a:r>
                        <a:rPr kumimoji="1" lang="ja-JP" altLang="en-US" sz="2000" b="1" dirty="0" smtClean="0">
                          <a:solidFill>
                            <a:srgbClr val="C00000"/>
                          </a:solidFill>
                          <a:latin typeface="メイリオ" pitchFamily="50" charset="-128"/>
                          <a:ea typeface="メイリオ" pitchFamily="50" charset="-128"/>
                        </a:rPr>
                        <a:t>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1" dirty="0" smtClean="0">
                          <a:solidFill>
                            <a:srgbClr val="C00000"/>
                          </a:solidFill>
                          <a:latin typeface="メイリオ" pitchFamily="50" charset="-128"/>
                          <a:ea typeface="メイリオ" pitchFamily="50" charset="-128"/>
                        </a:rPr>
                        <a:t>自由余裕時間</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8690">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10</a:t>
                      </a: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F</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5</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 </a:t>
                      </a: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8</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9</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rgbClr val="C00000"/>
                          </a:solidFill>
                          <a:latin typeface="メイリオ" pitchFamily="50" charset="-128"/>
                          <a:ea typeface="メイリオ" pitchFamily="50" charset="-128"/>
                        </a:rPr>
                        <a:t>1</a:t>
                      </a:r>
                      <a:endParaRPr kumimoji="1" lang="ja-JP" altLang="en-US" sz="20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13</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K,M,N</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7</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K</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68269">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dirty="0" smtClean="0">
                          <a:solidFill>
                            <a:schemeClr val="tx2"/>
                          </a:solidFill>
                          <a:latin typeface="メイリオ" pitchFamily="50" charset="-128"/>
                          <a:ea typeface="メイリオ" pitchFamily="50" charset="-128"/>
                        </a:rPr>
                        <a:t>L</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ja-JP" altLang="en-US" sz="2000" dirty="0"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16</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0</a:t>
                      </a:r>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68269">
                <a:tc>
                  <a:txBody>
                    <a:bodyPr/>
                    <a:lstStyle/>
                    <a:p>
                      <a:r>
                        <a:rPr kumimoji="1" lang="en-US" altLang="ja-JP" sz="2000" dirty="0" smtClean="0">
                          <a:solidFill>
                            <a:schemeClr val="tx2"/>
                          </a:solidFill>
                          <a:latin typeface="メイリオ" pitchFamily="50" charset="-128"/>
                          <a:ea typeface="メイリオ" pitchFamily="50" charset="-128"/>
                        </a:rPr>
                        <a:t>M</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19</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68269">
                <a:tc>
                  <a:txBody>
                    <a:bodyPr/>
                    <a:lstStyle/>
                    <a:p>
                      <a:r>
                        <a:rPr kumimoji="1" lang="en-US" altLang="ja-JP" sz="2000" dirty="0" smtClean="0">
                          <a:solidFill>
                            <a:schemeClr val="tx2"/>
                          </a:solidFill>
                          <a:latin typeface="メイリオ" pitchFamily="50" charset="-128"/>
                          <a:ea typeface="メイリオ" pitchFamily="50" charset="-128"/>
                        </a:rPr>
                        <a:t>N</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ja-JP" altLang="en-US" sz="2000" dirty="0" err="1" smtClean="0">
                          <a:solidFill>
                            <a:schemeClr val="tx2"/>
                          </a:solidFill>
                          <a:latin typeface="メイリオ" pitchFamily="50" charset="-128"/>
                          <a:ea typeface="メイリオ" pitchFamily="50" charset="-128"/>
                        </a:rPr>
                        <a:t>ー</a:t>
                      </a:r>
                      <a:endParaRPr kumimoji="1" lang="ja-JP" altLang="en-US" sz="200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14</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18</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20</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kumimoji="1" lang="en-US" altLang="ja-JP" sz="2000" b="1" dirty="0" smtClean="0">
                          <a:solidFill>
                            <a:schemeClr val="tx2"/>
                          </a:solidFill>
                          <a:latin typeface="メイリオ" pitchFamily="50" charset="-128"/>
                          <a:ea typeface="メイリオ" pitchFamily="50" charset="-128"/>
                        </a:rPr>
                        <a:t>2</a:t>
                      </a:r>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2000" b="1"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7" name="円/楕円 6"/>
          <p:cNvSpPr/>
          <p:nvPr/>
        </p:nvSpPr>
        <p:spPr>
          <a:xfrm>
            <a:off x="3995936" y="3717032"/>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619672" y="3645024"/>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8" idx="5"/>
            <a:endCxn id="10" idx="1"/>
          </p:cNvCxnSpPr>
          <p:nvPr/>
        </p:nvCxnSpPr>
        <p:spPr>
          <a:xfrm>
            <a:off x="2234299" y="4075263"/>
            <a:ext cx="642954" cy="867714"/>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788024" y="4221088"/>
            <a:ext cx="2520280" cy="1296144"/>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後続作業の最早開始時刻に間に合うように</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2771800" y="4869160"/>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a:stCxn id="10" idx="7"/>
            <a:endCxn id="7" idx="3"/>
          </p:cNvCxnSpPr>
          <p:nvPr/>
        </p:nvCxnSpPr>
        <p:spPr>
          <a:xfrm flipV="1">
            <a:off x="3386427" y="4147271"/>
            <a:ext cx="714962" cy="795706"/>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4716016" y="3933056"/>
            <a:ext cx="3240360"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2771800" y="5661248"/>
            <a:ext cx="720080" cy="504056"/>
          </a:xfrm>
          <a:prstGeom prst="ellipse">
            <a:avLst/>
          </a:prstGeom>
          <a:no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a:stCxn id="8" idx="5"/>
            <a:endCxn id="17" idx="2"/>
          </p:cNvCxnSpPr>
          <p:nvPr/>
        </p:nvCxnSpPr>
        <p:spPr>
          <a:xfrm>
            <a:off x="2234299" y="4075263"/>
            <a:ext cx="537501" cy="1838013"/>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7" idx="6"/>
            <a:endCxn id="7" idx="3"/>
          </p:cNvCxnSpPr>
          <p:nvPr/>
        </p:nvCxnSpPr>
        <p:spPr>
          <a:xfrm flipV="1">
            <a:off x="3491880" y="4147271"/>
            <a:ext cx="609509" cy="1766005"/>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アローダイアグラムの構築</a:t>
            </a:r>
            <a:endParaRPr lang="en-US" altLang="ja-JP" sz="3000" dirty="0" smtClean="0">
              <a:solidFill>
                <a:schemeClr val="bg1">
                  <a:lumMod val="95000"/>
                </a:schemeClr>
              </a:solidFill>
              <a:latin typeface="メイリオ" pitchFamily="50" charset="-128"/>
              <a:ea typeface="メイリオ" pitchFamily="50" charset="-128"/>
            </a:endParaRPr>
          </a:p>
          <a:p>
            <a:r>
              <a:rPr lang="en-US" altLang="ja-JP" sz="3000" dirty="0" smtClean="0">
                <a:solidFill>
                  <a:schemeClr val="bg1">
                    <a:lumMod val="95000"/>
                  </a:schemeClr>
                </a:solidFill>
                <a:latin typeface="メイリオ" pitchFamily="50" charset="-128"/>
                <a:ea typeface="メイリオ" pitchFamily="50" charset="-128"/>
              </a:rPr>
              <a:t>PERT</a:t>
            </a:r>
            <a:r>
              <a:rPr lang="ja-JP" altLang="en-US" sz="3000" dirty="0" smtClean="0">
                <a:solidFill>
                  <a:schemeClr val="bg1">
                    <a:lumMod val="95000"/>
                  </a:schemeClr>
                </a:solidFill>
                <a:latin typeface="メイリオ" pitchFamily="50" charset="-128"/>
                <a:ea typeface="メイリオ" pitchFamily="50" charset="-128"/>
              </a:rPr>
              <a:t>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クリティカルパスの見つけ方</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表を用いた自動計算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作業時間見積もりの不確実さ</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計画変更</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日程管理</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作業時間の見積もりの正確さ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280920" cy="4824536"/>
          </a:xfrm>
        </p:spPr>
        <p:txBody>
          <a:bodyPr>
            <a:normAutofit/>
          </a:bodyPr>
          <a:lstStyle/>
          <a:p>
            <a:r>
              <a:rPr lang="ja-JP" altLang="en-US" sz="2800" dirty="0" smtClean="0">
                <a:solidFill>
                  <a:schemeClr val="tx2"/>
                </a:solidFill>
                <a:latin typeface="メイリオ" pitchFamily="50" charset="-128"/>
                <a:ea typeface="メイリオ" pitchFamily="50" charset="-128"/>
              </a:rPr>
              <a:t>見積もり時間はどのくらい正確なのか？</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未知の作業時間を正確に見積もるのは困難！</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遅れるとペナルティ！だったら，安全を考えて，所要時間を多めに見積もるのが普通？？</a:t>
            </a:r>
            <a:endParaRPr lang="en-US" altLang="ja-JP" dirty="0" smtClean="0">
              <a:solidFill>
                <a:schemeClr val="tx2"/>
              </a:solidFill>
              <a:latin typeface="メイリオ" pitchFamily="50" charset="-128"/>
              <a:ea typeface="メイリオ" pitchFamily="50" charset="-128"/>
            </a:endParaRPr>
          </a:p>
        </p:txBody>
      </p:sp>
      <p:cxnSp>
        <p:nvCxnSpPr>
          <p:cNvPr id="5" name="直線矢印コネクタ 4"/>
          <p:cNvCxnSpPr/>
          <p:nvPr/>
        </p:nvCxnSpPr>
        <p:spPr>
          <a:xfrm flipV="1">
            <a:off x="971600" y="3933056"/>
            <a:ext cx="0" cy="194421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971600" y="5877272"/>
            <a:ext cx="3024336"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5076056" y="3933056"/>
            <a:ext cx="0" cy="194421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5076056" y="5877272"/>
            <a:ext cx="3024336"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1691680" y="4365104"/>
            <a:ext cx="1008112" cy="151216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flipV="1">
            <a:off x="2699792" y="4365104"/>
            <a:ext cx="720080" cy="151216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547664" y="5877272"/>
            <a:ext cx="288032"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a</a:t>
            </a:r>
            <a:endParaRPr kumimoji="1" lang="ja-JP" altLang="en-US" sz="2000" dirty="0">
              <a:solidFill>
                <a:schemeClr val="tx2"/>
              </a:solidFill>
              <a:latin typeface="メイリオ" pitchFamily="50" charset="-128"/>
              <a:ea typeface="メイリオ" pitchFamily="50" charset="-128"/>
            </a:endParaRPr>
          </a:p>
        </p:txBody>
      </p:sp>
      <p:cxnSp>
        <p:nvCxnSpPr>
          <p:cNvPr id="24" name="直線コネクタ 23"/>
          <p:cNvCxnSpPr/>
          <p:nvPr/>
        </p:nvCxnSpPr>
        <p:spPr>
          <a:xfrm>
            <a:off x="2699792" y="4365104"/>
            <a:ext cx="0" cy="1512168"/>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555776" y="5877272"/>
            <a:ext cx="288032" cy="400110"/>
          </a:xfrm>
          <a:prstGeom prst="rect">
            <a:avLst/>
          </a:prstGeom>
          <a:noFill/>
        </p:spPr>
        <p:txBody>
          <a:bodyPr wrap="square" rtlCol="0">
            <a:spAutoFit/>
          </a:bodyPr>
          <a:lstStyle/>
          <a:p>
            <a:r>
              <a:rPr lang="en-US" altLang="ja-JP" sz="2000" dirty="0" smtClean="0">
                <a:solidFill>
                  <a:schemeClr val="tx2"/>
                </a:solidFill>
                <a:latin typeface="メイリオ" pitchFamily="50" charset="-128"/>
                <a:ea typeface="メイリオ" pitchFamily="50" charset="-128"/>
              </a:rPr>
              <a:t>b</a:t>
            </a:r>
            <a:endParaRPr kumimoji="1" lang="ja-JP" altLang="en-US" sz="2000" dirty="0">
              <a:solidFill>
                <a:schemeClr val="tx2"/>
              </a:solidFill>
              <a:latin typeface="メイリオ" pitchFamily="50" charset="-128"/>
              <a:ea typeface="メイリオ" pitchFamily="50" charset="-128"/>
            </a:endParaRPr>
          </a:p>
        </p:txBody>
      </p:sp>
      <p:sp>
        <p:nvSpPr>
          <p:cNvPr id="26" name="テキスト ボックス 25"/>
          <p:cNvSpPr txBox="1"/>
          <p:nvPr/>
        </p:nvSpPr>
        <p:spPr>
          <a:xfrm>
            <a:off x="3275856" y="5877272"/>
            <a:ext cx="288032" cy="400110"/>
          </a:xfrm>
          <a:prstGeom prst="rect">
            <a:avLst/>
          </a:prstGeom>
          <a:noFill/>
        </p:spPr>
        <p:txBody>
          <a:bodyPr wrap="square" rtlCol="0">
            <a:spAutoFit/>
          </a:bodyPr>
          <a:lstStyle/>
          <a:p>
            <a:r>
              <a:rPr lang="en-US" altLang="ja-JP" sz="2000" dirty="0" smtClean="0">
                <a:solidFill>
                  <a:schemeClr val="tx2"/>
                </a:solidFill>
                <a:latin typeface="メイリオ" pitchFamily="50" charset="-128"/>
                <a:ea typeface="メイリオ" pitchFamily="50" charset="-128"/>
              </a:rPr>
              <a:t>c</a:t>
            </a:r>
            <a:endParaRPr kumimoji="1" lang="ja-JP" altLang="en-US" sz="2000" dirty="0">
              <a:solidFill>
                <a:schemeClr val="tx2"/>
              </a:solidFill>
              <a:latin typeface="メイリオ" pitchFamily="50" charset="-128"/>
              <a:ea typeface="メイリオ" pitchFamily="50" charset="-128"/>
            </a:endParaRPr>
          </a:p>
        </p:txBody>
      </p:sp>
      <p:cxnSp>
        <p:nvCxnSpPr>
          <p:cNvPr id="28" name="直線コネクタ 27"/>
          <p:cNvCxnSpPr>
            <a:stCxn id="32" idx="4"/>
          </p:cNvCxnSpPr>
          <p:nvPr/>
        </p:nvCxnSpPr>
        <p:spPr>
          <a:xfrm>
            <a:off x="6780628" y="4121834"/>
            <a:ext cx="23620" cy="1755438"/>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364088" y="5877272"/>
            <a:ext cx="504056"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2a</a:t>
            </a:r>
            <a:endParaRPr kumimoji="1" lang="ja-JP" altLang="en-US" sz="2000" dirty="0">
              <a:solidFill>
                <a:schemeClr val="tx2"/>
              </a:solidFill>
              <a:latin typeface="メイリオ" pitchFamily="50" charset="-128"/>
              <a:ea typeface="メイリオ" pitchFamily="50" charset="-128"/>
            </a:endParaRPr>
          </a:p>
        </p:txBody>
      </p:sp>
      <p:sp>
        <p:nvSpPr>
          <p:cNvPr id="32" name="フリーフォーム 31"/>
          <p:cNvSpPr/>
          <p:nvPr/>
        </p:nvSpPr>
        <p:spPr>
          <a:xfrm>
            <a:off x="5584874" y="4117145"/>
            <a:ext cx="1955409" cy="1763150"/>
          </a:xfrm>
          <a:custGeom>
            <a:avLst/>
            <a:gdLst>
              <a:gd name="connsiteX0" fmla="*/ 0 w 1955409"/>
              <a:gd name="connsiteY0" fmla="*/ 1749083 h 1763150"/>
              <a:gd name="connsiteX1" fmla="*/ 407963 w 1955409"/>
              <a:gd name="connsiteY1" fmla="*/ 1453661 h 1763150"/>
              <a:gd name="connsiteX2" fmla="*/ 647114 w 1955409"/>
              <a:gd name="connsiteY2" fmla="*/ 947224 h 1763150"/>
              <a:gd name="connsiteX3" fmla="*/ 815926 w 1955409"/>
              <a:gd name="connsiteY3" fmla="*/ 257907 h 1763150"/>
              <a:gd name="connsiteX4" fmla="*/ 1195754 w 1955409"/>
              <a:gd name="connsiteY4" fmla="*/ 4689 h 1763150"/>
              <a:gd name="connsiteX5" fmla="*/ 1505243 w 1955409"/>
              <a:gd name="connsiteY5" fmla="*/ 286043 h 1763150"/>
              <a:gd name="connsiteX6" fmla="*/ 1659988 w 1955409"/>
              <a:gd name="connsiteY6" fmla="*/ 1073833 h 1763150"/>
              <a:gd name="connsiteX7" fmla="*/ 1955409 w 1955409"/>
              <a:gd name="connsiteY7" fmla="*/ 1763150 h 1763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5409" h="1763150">
                <a:moveTo>
                  <a:pt x="0" y="1749083"/>
                </a:moveTo>
                <a:cubicBezTo>
                  <a:pt x="150055" y="1668193"/>
                  <a:pt x="300111" y="1587304"/>
                  <a:pt x="407963" y="1453661"/>
                </a:cubicBezTo>
                <a:cubicBezTo>
                  <a:pt x="515815" y="1320018"/>
                  <a:pt x="579120" y="1146516"/>
                  <a:pt x="647114" y="947224"/>
                </a:cubicBezTo>
                <a:cubicBezTo>
                  <a:pt x="715108" y="747932"/>
                  <a:pt x="724486" y="414996"/>
                  <a:pt x="815926" y="257907"/>
                </a:cubicBezTo>
                <a:cubicBezTo>
                  <a:pt x="907366" y="100818"/>
                  <a:pt x="1080868" y="0"/>
                  <a:pt x="1195754" y="4689"/>
                </a:cubicBezTo>
                <a:cubicBezTo>
                  <a:pt x="1310640" y="9378"/>
                  <a:pt x="1427871" y="107852"/>
                  <a:pt x="1505243" y="286043"/>
                </a:cubicBezTo>
                <a:cubicBezTo>
                  <a:pt x="1582615" y="464234"/>
                  <a:pt x="1584960" y="827649"/>
                  <a:pt x="1659988" y="1073833"/>
                </a:cubicBezTo>
                <a:cubicBezTo>
                  <a:pt x="1735016" y="1320018"/>
                  <a:pt x="1845212" y="1541584"/>
                  <a:pt x="1955409" y="1763150"/>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6516216" y="5877272"/>
            <a:ext cx="504056"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2b</a:t>
            </a:r>
            <a:endParaRPr kumimoji="1" lang="ja-JP" altLang="en-US" sz="2000" dirty="0">
              <a:solidFill>
                <a:schemeClr val="tx2"/>
              </a:solidFill>
              <a:latin typeface="メイリオ" pitchFamily="50" charset="-128"/>
              <a:ea typeface="メイリオ" pitchFamily="50" charset="-128"/>
            </a:endParaRPr>
          </a:p>
        </p:txBody>
      </p:sp>
      <p:sp>
        <p:nvSpPr>
          <p:cNvPr id="36" name="テキスト ボックス 35"/>
          <p:cNvSpPr txBox="1"/>
          <p:nvPr/>
        </p:nvSpPr>
        <p:spPr>
          <a:xfrm>
            <a:off x="7308304" y="5877272"/>
            <a:ext cx="504056"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2c</a:t>
            </a:r>
            <a:endParaRPr kumimoji="1" lang="ja-JP" altLang="en-US" sz="20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28600"/>
            <a:ext cx="8820472" cy="990600"/>
          </a:xfrm>
        </p:spPr>
        <p:txBody>
          <a:bodyPr>
            <a:normAutofit fontScale="90000"/>
          </a:bodyPr>
          <a:lstStyle/>
          <a:p>
            <a:r>
              <a:rPr kumimoji="1" lang="ja-JP" altLang="en-US" dirty="0" smtClean="0">
                <a:latin typeface="メイリオ" pitchFamily="50" charset="-128"/>
                <a:ea typeface="メイリオ" pitchFamily="50" charset="-128"/>
              </a:rPr>
              <a:t>プロジェクトは遅れるのが当たり前？</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280920" cy="4824536"/>
          </a:xfrm>
        </p:spPr>
        <p:txBody>
          <a:bodyPr>
            <a:normAutofit/>
          </a:bodyPr>
          <a:lstStyle/>
          <a:p>
            <a:r>
              <a:rPr lang="ja-JP" altLang="en-US" sz="2800" dirty="0" smtClean="0">
                <a:solidFill>
                  <a:schemeClr val="tx2"/>
                </a:solidFill>
                <a:latin typeface="メイリオ" pitchFamily="50" charset="-128"/>
                <a:ea typeface="メイリオ" pitchFamily="50" charset="-128"/>
              </a:rPr>
              <a:t>締切は守られるのか？</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課題レポートが終わらない</a:t>
            </a:r>
            <a:r>
              <a:rPr lang="en-US" altLang="ja-JP" dirty="0" smtClean="0">
                <a:solidFill>
                  <a:schemeClr val="tx2"/>
                </a:solidFill>
                <a:latin typeface="メイリオ" pitchFamily="50" charset="-128"/>
                <a:ea typeface="メイリオ" pitchFamily="50" charset="-128"/>
              </a:rPr>
              <a:t>…</a:t>
            </a:r>
          </a:p>
          <a:p>
            <a:pPr lvl="1"/>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週間延ばしてくださいとお願いする</a:t>
            </a:r>
            <a:endParaRPr lang="en-US" altLang="ja-JP" dirty="0" smtClean="0">
              <a:solidFill>
                <a:schemeClr val="tx2"/>
              </a:solidFill>
              <a:latin typeface="メイリオ" pitchFamily="50" charset="-128"/>
              <a:ea typeface="メイリオ" pitchFamily="50" charset="-128"/>
            </a:endParaRPr>
          </a:p>
          <a:p>
            <a:pPr lvl="1"/>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週間延ばすことを許可すると，まだ時間があると思って開始以内</a:t>
            </a:r>
            <a:endParaRPr lang="en-US" altLang="ja-JP" dirty="0" smtClean="0">
              <a:solidFill>
                <a:schemeClr val="tx2"/>
              </a:solidFill>
              <a:latin typeface="メイリオ" pitchFamily="50" charset="-128"/>
              <a:ea typeface="メイリオ" pitchFamily="50" charset="-128"/>
            </a:endParaRPr>
          </a:p>
          <a:p>
            <a:pPr lvl="1">
              <a:buNone/>
            </a:pPr>
            <a:r>
              <a:rPr lang="ja-JP" altLang="en-US" dirty="0" smtClean="0">
                <a:solidFill>
                  <a:schemeClr val="tx2"/>
                </a:solidFill>
                <a:latin typeface="メイリオ" pitchFamily="50" charset="-128"/>
                <a:ea typeface="メイリオ" pitchFamily="50" charset="-128"/>
              </a:rPr>
              <a:t>→作業時間は同じで，完了時刻だけが</a:t>
            </a:r>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週間延びる</a:t>
            </a:r>
            <a:endParaRPr lang="en-US" altLang="ja-JP"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各作業が安全を考えて，所要時間を多く見積もったら，クリティカルパスって何だろう？</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28600"/>
            <a:ext cx="8820472" cy="990600"/>
          </a:xfrm>
        </p:spPr>
        <p:txBody>
          <a:bodyPr>
            <a:normAutofit/>
          </a:bodyPr>
          <a:lstStyle/>
          <a:p>
            <a:r>
              <a:rPr kumimoji="1" lang="ja-JP" altLang="en-US" sz="4000" dirty="0" smtClean="0">
                <a:latin typeface="メイリオ" pitchFamily="50" charset="-128"/>
                <a:ea typeface="メイリオ" pitchFamily="50" charset="-128"/>
              </a:rPr>
              <a:t>少し応用：確率的日程計画</a:t>
            </a:r>
            <a:endParaRPr kumimoji="1" lang="ja-JP" altLang="en-US" sz="4000"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280920" cy="4824536"/>
          </a:xfrm>
        </p:spPr>
        <p:txBody>
          <a:bodyPr>
            <a:normAutofit/>
          </a:bodyPr>
          <a:lstStyle/>
          <a:p>
            <a:r>
              <a:rPr lang="ja-JP" altLang="en-US" sz="2800" dirty="0" smtClean="0">
                <a:solidFill>
                  <a:schemeClr val="tx2"/>
                </a:solidFill>
                <a:latin typeface="メイリオ" pitchFamily="50" charset="-128"/>
                <a:ea typeface="メイリオ" pitchFamily="50" charset="-128"/>
              </a:rPr>
              <a:t>作業の所要時間の</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楽観値，最頻値，悲観値</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を見積もる</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pPr>
              <a:buNone/>
            </a:pPr>
            <a:endParaRPr lang="en-US" altLang="ja-JP" sz="36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よく</a:t>
            </a:r>
            <a:r>
              <a:rPr lang="en-US" altLang="ja-JP" sz="2800" dirty="0" smtClean="0">
                <a:solidFill>
                  <a:schemeClr val="tx2"/>
                </a:solidFill>
                <a:latin typeface="メイリオ" pitchFamily="50" charset="-128"/>
                <a:ea typeface="メイリオ" pitchFamily="50" charset="-128"/>
              </a:rPr>
              <a:t>β</a:t>
            </a:r>
            <a:r>
              <a:rPr lang="ja-JP" altLang="en-US" sz="2800" dirty="0" smtClean="0">
                <a:solidFill>
                  <a:schemeClr val="tx2"/>
                </a:solidFill>
                <a:latin typeface="メイリオ" pitchFamily="50" charset="-128"/>
                <a:ea typeface="メイリオ" pitchFamily="50" charset="-128"/>
              </a:rPr>
              <a:t>分布を当てはめることが多い</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可能なパス</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ネットワーク内での開始から完了までの道</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の作業時間の和の確率分布を計算</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→クリティカルパスを求める</a:t>
            </a:r>
            <a:endParaRPr lang="en-US" altLang="ja-JP" sz="2800"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P.184</a:t>
            </a:r>
            <a:endParaRPr lang="ja-JP" altLang="en-US" sz="2000" b="1" dirty="0">
              <a:solidFill>
                <a:schemeClr val="tx2"/>
              </a:solidFill>
            </a:endParaRPr>
          </a:p>
        </p:txBody>
      </p:sp>
      <p:cxnSp>
        <p:nvCxnSpPr>
          <p:cNvPr id="5" name="直線矢印コネクタ 4"/>
          <p:cNvCxnSpPr/>
          <p:nvPr/>
        </p:nvCxnSpPr>
        <p:spPr>
          <a:xfrm flipV="1">
            <a:off x="2915816" y="2276872"/>
            <a:ext cx="0" cy="122413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2915816" y="3501008"/>
            <a:ext cx="3744416"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491880" y="3501008"/>
            <a:ext cx="288032" cy="400110"/>
          </a:xfrm>
          <a:prstGeom prst="rect">
            <a:avLst/>
          </a:prstGeom>
          <a:noFill/>
        </p:spPr>
        <p:txBody>
          <a:bodyPr wrap="square" rtlCol="0">
            <a:spAutoFit/>
          </a:bodyPr>
          <a:lstStyle/>
          <a:p>
            <a:r>
              <a:rPr kumimoji="1" lang="en-US" altLang="ja-JP" sz="2000" dirty="0" smtClean="0">
                <a:solidFill>
                  <a:schemeClr val="tx2"/>
                </a:solidFill>
                <a:latin typeface="メイリオ" pitchFamily="50" charset="-128"/>
                <a:ea typeface="メイリオ" pitchFamily="50" charset="-128"/>
              </a:rPr>
              <a:t>a</a:t>
            </a:r>
            <a:endParaRPr kumimoji="1" lang="ja-JP" altLang="en-US" sz="2000" dirty="0">
              <a:solidFill>
                <a:schemeClr val="tx2"/>
              </a:solidFill>
              <a:latin typeface="メイリオ" pitchFamily="50" charset="-128"/>
              <a:ea typeface="メイリオ" pitchFamily="50" charset="-128"/>
            </a:endParaRPr>
          </a:p>
        </p:txBody>
      </p:sp>
      <p:sp>
        <p:nvSpPr>
          <p:cNvPr id="11" name="テキスト ボックス 10"/>
          <p:cNvSpPr txBox="1"/>
          <p:nvPr/>
        </p:nvSpPr>
        <p:spPr>
          <a:xfrm>
            <a:off x="4572000" y="3501008"/>
            <a:ext cx="288032" cy="400110"/>
          </a:xfrm>
          <a:prstGeom prst="rect">
            <a:avLst/>
          </a:prstGeom>
          <a:noFill/>
        </p:spPr>
        <p:txBody>
          <a:bodyPr wrap="square" rtlCol="0">
            <a:spAutoFit/>
          </a:bodyPr>
          <a:lstStyle/>
          <a:p>
            <a:r>
              <a:rPr lang="en-US" altLang="ja-JP" sz="2000" dirty="0" smtClean="0">
                <a:solidFill>
                  <a:schemeClr val="tx2"/>
                </a:solidFill>
                <a:latin typeface="メイリオ" pitchFamily="50" charset="-128"/>
                <a:ea typeface="メイリオ" pitchFamily="50" charset="-128"/>
              </a:rPr>
              <a:t>b</a:t>
            </a:r>
            <a:endParaRPr kumimoji="1" lang="ja-JP" altLang="en-US" sz="2000" dirty="0">
              <a:solidFill>
                <a:schemeClr val="tx2"/>
              </a:solidFill>
              <a:latin typeface="メイリオ" pitchFamily="50" charset="-128"/>
              <a:ea typeface="メイリオ" pitchFamily="50" charset="-128"/>
            </a:endParaRPr>
          </a:p>
        </p:txBody>
      </p:sp>
      <p:sp>
        <p:nvSpPr>
          <p:cNvPr id="12" name="テキスト ボックス 11"/>
          <p:cNvSpPr txBox="1"/>
          <p:nvPr/>
        </p:nvSpPr>
        <p:spPr>
          <a:xfrm>
            <a:off x="5652120" y="3501008"/>
            <a:ext cx="288032" cy="400110"/>
          </a:xfrm>
          <a:prstGeom prst="rect">
            <a:avLst/>
          </a:prstGeom>
          <a:noFill/>
        </p:spPr>
        <p:txBody>
          <a:bodyPr wrap="square" rtlCol="0">
            <a:spAutoFit/>
          </a:bodyPr>
          <a:lstStyle/>
          <a:p>
            <a:r>
              <a:rPr lang="en-US" altLang="ja-JP" sz="2000" dirty="0" smtClean="0">
                <a:solidFill>
                  <a:schemeClr val="tx2"/>
                </a:solidFill>
                <a:latin typeface="メイリオ" pitchFamily="50" charset="-128"/>
                <a:ea typeface="メイリオ" pitchFamily="50" charset="-128"/>
              </a:rPr>
              <a:t>c</a:t>
            </a:r>
            <a:endParaRPr kumimoji="1" lang="ja-JP" altLang="en-US" sz="2000" dirty="0">
              <a:solidFill>
                <a:schemeClr val="tx2"/>
              </a:solidFill>
              <a:latin typeface="メイリオ" pitchFamily="50" charset="-128"/>
              <a:ea typeface="メイリオ" pitchFamily="50" charset="-128"/>
            </a:endParaRPr>
          </a:p>
        </p:txBody>
      </p:sp>
      <p:sp>
        <p:nvSpPr>
          <p:cNvPr id="23" name="フリーフォーム 22"/>
          <p:cNvSpPr/>
          <p:nvPr/>
        </p:nvSpPr>
        <p:spPr>
          <a:xfrm>
            <a:off x="3627120" y="2731477"/>
            <a:ext cx="2098431" cy="787791"/>
          </a:xfrm>
          <a:custGeom>
            <a:avLst/>
            <a:gdLst>
              <a:gd name="connsiteX0" fmla="*/ 16412 w 2098431"/>
              <a:gd name="connsiteY0" fmla="*/ 771378 h 787791"/>
              <a:gd name="connsiteX1" fmla="*/ 86751 w 2098431"/>
              <a:gd name="connsiteY1" fmla="*/ 757311 h 787791"/>
              <a:gd name="connsiteX2" fmla="*/ 536917 w 2098431"/>
              <a:gd name="connsiteY2" fmla="*/ 588498 h 787791"/>
              <a:gd name="connsiteX3" fmla="*/ 790135 w 2098431"/>
              <a:gd name="connsiteY3" fmla="*/ 279009 h 787791"/>
              <a:gd name="connsiteX4" fmla="*/ 958948 w 2098431"/>
              <a:gd name="connsiteY4" fmla="*/ 53926 h 787791"/>
              <a:gd name="connsiteX5" fmla="*/ 1141828 w 2098431"/>
              <a:gd name="connsiteY5" fmla="*/ 11723 h 787791"/>
              <a:gd name="connsiteX6" fmla="*/ 1366911 w 2098431"/>
              <a:gd name="connsiteY6" fmla="*/ 124265 h 787791"/>
              <a:gd name="connsiteX7" fmla="*/ 1648265 w 2098431"/>
              <a:gd name="connsiteY7" fmla="*/ 574431 h 787791"/>
              <a:gd name="connsiteX8" fmla="*/ 2098431 w 2098431"/>
              <a:gd name="connsiteY8" fmla="*/ 785446 h 787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8431" h="787791">
                <a:moveTo>
                  <a:pt x="16412" y="771378"/>
                </a:moveTo>
                <a:cubicBezTo>
                  <a:pt x="8206" y="779584"/>
                  <a:pt x="0" y="787791"/>
                  <a:pt x="86751" y="757311"/>
                </a:cubicBezTo>
                <a:cubicBezTo>
                  <a:pt x="173502" y="726831"/>
                  <a:pt x="419686" y="668215"/>
                  <a:pt x="536917" y="588498"/>
                </a:cubicBezTo>
                <a:cubicBezTo>
                  <a:pt x="654148" y="508781"/>
                  <a:pt x="719797" y="368104"/>
                  <a:pt x="790135" y="279009"/>
                </a:cubicBezTo>
                <a:cubicBezTo>
                  <a:pt x="860473" y="189914"/>
                  <a:pt x="900333" y="98474"/>
                  <a:pt x="958948" y="53926"/>
                </a:cubicBezTo>
                <a:cubicBezTo>
                  <a:pt x="1017564" y="9378"/>
                  <a:pt x="1073834" y="0"/>
                  <a:pt x="1141828" y="11723"/>
                </a:cubicBezTo>
                <a:cubicBezTo>
                  <a:pt x="1209822" y="23446"/>
                  <a:pt x="1282505" y="30480"/>
                  <a:pt x="1366911" y="124265"/>
                </a:cubicBezTo>
                <a:cubicBezTo>
                  <a:pt x="1451317" y="218050"/>
                  <a:pt x="1526345" y="464234"/>
                  <a:pt x="1648265" y="574431"/>
                </a:cubicBezTo>
                <a:cubicBezTo>
                  <a:pt x="1770185" y="684628"/>
                  <a:pt x="1934308" y="735037"/>
                  <a:pt x="2098431" y="785446"/>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5" name="直線コネクタ 24"/>
          <p:cNvCxnSpPr/>
          <p:nvPr/>
        </p:nvCxnSpPr>
        <p:spPr>
          <a:xfrm flipV="1">
            <a:off x="4716016" y="2780928"/>
            <a:ext cx="0" cy="72008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2" cstate="print"/>
          <a:srcRect/>
          <a:stretch>
            <a:fillRect/>
          </a:stretch>
        </p:blipFill>
        <p:spPr bwMode="auto">
          <a:xfrm>
            <a:off x="2483768" y="5877272"/>
            <a:ext cx="41910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アローダイアグラムの構築</a:t>
            </a:r>
            <a:endParaRPr lang="en-US" altLang="ja-JP" sz="3000" dirty="0" smtClean="0">
              <a:solidFill>
                <a:schemeClr val="bg1">
                  <a:lumMod val="95000"/>
                </a:schemeClr>
              </a:solidFill>
              <a:latin typeface="メイリオ" pitchFamily="50" charset="-128"/>
              <a:ea typeface="メイリオ" pitchFamily="50" charset="-128"/>
            </a:endParaRPr>
          </a:p>
          <a:p>
            <a:r>
              <a:rPr lang="en-US" altLang="ja-JP" sz="3000" dirty="0" smtClean="0">
                <a:solidFill>
                  <a:schemeClr val="bg1">
                    <a:lumMod val="95000"/>
                  </a:schemeClr>
                </a:solidFill>
                <a:latin typeface="メイリオ" pitchFamily="50" charset="-128"/>
                <a:ea typeface="メイリオ" pitchFamily="50" charset="-128"/>
              </a:rPr>
              <a:t>PERT</a:t>
            </a:r>
            <a:r>
              <a:rPr lang="ja-JP" altLang="en-US" sz="3000" dirty="0" smtClean="0">
                <a:solidFill>
                  <a:schemeClr val="bg1">
                    <a:lumMod val="95000"/>
                  </a:schemeClr>
                </a:solidFill>
                <a:latin typeface="メイリオ" pitchFamily="50" charset="-128"/>
                <a:ea typeface="メイリオ" pitchFamily="50" charset="-128"/>
              </a:rPr>
              <a:t>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クリティカルパスの見つけ方</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表を用いた自動計算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作業時間見積もりの不確実さ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計画変更</a:t>
            </a:r>
            <a:endParaRPr lang="en-US" altLang="ja-JP" sz="3000" b="1" dirty="0" smtClean="0">
              <a:solidFill>
                <a:srgbClr val="C00000"/>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日程管理</a:t>
            </a:r>
            <a:endParaRPr lang="en-US" altLang="ja-JP" sz="3000" dirty="0" smtClean="0">
              <a:solidFill>
                <a:schemeClr val="bg1">
                  <a:lumMod val="95000"/>
                </a:schemeClr>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納期の短縮</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280920" cy="4824536"/>
          </a:xfrm>
        </p:spPr>
        <p:txBody>
          <a:bodyPr>
            <a:normAutofit/>
          </a:bodyPr>
          <a:lstStyle/>
          <a:p>
            <a:r>
              <a:rPr lang="ja-JP" altLang="en-US" sz="2800" dirty="0" smtClean="0">
                <a:solidFill>
                  <a:schemeClr val="tx2"/>
                </a:solidFill>
                <a:latin typeface="メイリオ" pitchFamily="50" charset="-128"/>
                <a:ea typeface="メイリオ" pitchFamily="50" charset="-128"/>
              </a:rPr>
              <a:t>完了時刻を短縮するにはクリティカルパス上の作業時間を削ること</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作業を短縮するにはコストがかかる</a:t>
            </a:r>
            <a:endParaRPr lang="en-US" altLang="ja-JP" sz="28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日短縮するにはどの作業を削ればよいか？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→コストの一番低い作業を短縮すべし！</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3779912" y="580526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5" name="直線矢印コネクタ 4"/>
          <p:cNvCxnSpPr>
            <a:stCxn id="7" idx="6"/>
            <a:endCxn id="6" idx="2"/>
          </p:cNvCxnSpPr>
          <p:nvPr/>
        </p:nvCxnSpPr>
        <p:spPr>
          <a:xfrm flipV="1">
            <a:off x="1619672" y="4653136"/>
            <a:ext cx="1080120" cy="108012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6" name="円/楕円 5"/>
          <p:cNvSpPr/>
          <p:nvPr/>
        </p:nvSpPr>
        <p:spPr>
          <a:xfrm>
            <a:off x="2699792" y="429309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899592" y="537321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56521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9" name="直線矢印コネクタ 8"/>
          <p:cNvCxnSpPr>
            <a:stCxn id="7" idx="6"/>
            <a:endCxn id="4" idx="2"/>
          </p:cNvCxnSpPr>
          <p:nvPr/>
        </p:nvCxnSpPr>
        <p:spPr>
          <a:xfrm>
            <a:off x="1619672" y="5733256"/>
            <a:ext cx="2160240" cy="432048"/>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6" idx="5"/>
            <a:endCxn id="4" idx="1"/>
          </p:cNvCxnSpPr>
          <p:nvPr/>
        </p:nvCxnSpPr>
        <p:spPr>
          <a:xfrm>
            <a:off x="3314419" y="4907723"/>
            <a:ext cx="570946" cy="1002994"/>
          </a:xfrm>
          <a:prstGeom prst="straightConnector1">
            <a:avLst/>
          </a:prstGeom>
          <a:ln w="63500" cmpd="sng">
            <a:solidFill>
              <a:srgbClr val="C00000"/>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6"/>
            <a:endCxn id="8" idx="2"/>
          </p:cNvCxnSpPr>
          <p:nvPr/>
        </p:nvCxnSpPr>
        <p:spPr>
          <a:xfrm>
            <a:off x="3419872" y="4653136"/>
            <a:ext cx="2232248" cy="576064"/>
          </a:xfrm>
          <a:prstGeom prst="straightConnector1">
            <a:avLst/>
          </a:prstGeom>
          <a:ln w="2540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4" idx="6"/>
            <a:endCxn id="8" idx="2"/>
          </p:cNvCxnSpPr>
          <p:nvPr/>
        </p:nvCxnSpPr>
        <p:spPr>
          <a:xfrm flipV="1">
            <a:off x="4499992" y="5229200"/>
            <a:ext cx="1152128" cy="936104"/>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115616" y="4767535"/>
            <a:ext cx="1152128"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r>
              <a:rPr lang="en-US" altLang="ja-JP" sz="2400" dirty="0" smtClean="0">
                <a:solidFill>
                  <a:schemeClr val="tx2"/>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p:txBody>
      </p:sp>
      <p:sp>
        <p:nvSpPr>
          <p:cNvPr id="14" name="テキスト ボックス 13"/>
          <p:cNvSpPr txBox="1"/>
          <p:nvPr/>
        </p:nvSpPr>
        <p:spPr>
          <a:xfrm>
            <a:off x="1691680" y="594928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B(8),5</a:t>
            </a:r>
            <a:endParaRPr kumimoji="1" lang="ja-JP" altLang="en-US" sz="2400" dirty="0">
              <a:solidFill>
                <a:srgbClr val="C00000"/>
              </a:solidFill>
              <a:latin typeface="メイリオ" pitchFamily="50" charset="-128"/>
              <a:ea typeface="メイリオ" pitchFamily="50" charset="-128"/>
            </a:endParaRPr>
          </a:p>
        </p:txBody>
      </p:sp>
      <p:sp>
        <p:nvSpPr>
          <p:cNvPr id="15" name="テキスト ボックス 14"/>
          <p:cNvSpPr txBox="1"/>
          <p:nvPr/>
        </p:nvSpPr>
        <p:spPr>
          <a:xfrm>
            <a:off x="4067944" y="4437112"/>
            <a:ext cx="1368152"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D(7),7</a:t>
            </a:r>
            <a:endParaRPr kumimoji="1" lang="ja-JP" altLang="en-US" sz="2400" dirty="0">
              <a:solidFill>
                <a:srgbClr val="C00000"/>
              </a:solidFill>
              <a:latin typeface="メイリオ" pitchFamily="50" charset="-128"/>
              <a:ea typeface="メイリオ" pitchFamily="50" charset="-128"/>
            </a:endParaRPr>
          </a:p>
        </p:txBody>
      </p:sp>
      <p:sp>
        <p:nvSpPr>
          <p:cNvPr id="16" name="テキスト ボックス 15"/>
          <p:cNvSpPr txBox="1"/>
          <p:nvPr/>
        </p:nvSpPr>
        <p:spPr>
          <a:xfrm>
            <a:off x="4932040" y="5733256"/>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E(4),6</a:t>
            </a:r>
            <a:endParaRPr kumimoji="1" lang="ja-JP" altLang="en-US" sz="2400" b="1" dirty="0">
              <a:solidFill>
                <a:srgbClr val="C00000"/>
              </a:solidFill>
              <a:latin typeface="メイリオ" pitchFamily="50" charset="-128"/>
              <a:ea typeface="メイリオ" pitchFamily="50" charset="-128"/>
            </a:endParaRPr>
          </a:p>
        </p:txBody>
      </p:sp>
      <p:sp>
        <p:nvSpPr>
          <p:cNvPr id="17" name="テキスト ボックス 16"/>
          <p:cNvSpPr txBox="1"/>
          <p:nvPr/>
        </p:nvSpPr>
        <p:spPr>
          <a:xfrm>
            <a:off x="2339752" y="522920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C(4),</a:t>
            </a:r>
            <a:r>
              <a:rPr kumimoji="1" lang="en-US" altLang="ja-JP" sz="2400" b="1" dirty="0" smtClean="0">
                <a:solidFill>
                  <a:srgbClr val="C00000"/>
                </a:solidFill>
                <a:latin typeface="メイリオ" pitchFamily="50" charset="-128"/>
                <a:ea typeface="メイリオ" pitchFamily="50" charset="-128"/>
              </a:rPr>
              <a:t>4</a:t>
            </a:r>
          </a:p>
        </p:txBody>
      </p:sp>
      <p:cxnSp>
        <p:nvCxnSpPr>
          <p:cNvPr id="18" name="直線矢印コネクタ 17"/>
          <p:cNvCxnSpPr>
            <a:stCxn id="8" idx="6"/>
            <a:endCxn id="19" idx="2"/>
          </p:cNvCxnSpPr>
          <p:nvPr/>
        </p:nvCxnSpPr>
        <p:spPr>
          <a:xfrm>
            <a:off x="6372200" y="5229200"/>
            <a:ext cx="1080120" cy="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74523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20" name="テキスト ボックス 19"/>
          <p:cNvSpPr txBox="1"/>
          <p:nvPr/>
        </p:nvSpPr>
        <p:spPr>
          <a:xfrm>
            <a:off x="6084168" y="4509120"/>
            <a:ext cx="1440160"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F</a:t>
            </a:r>
            <a:r>
              <a:rPr kumimoji="1" lang="en-US" altLang="ja-JP" sz="2400" dirty="0" smtClean="0">
                <a:solidFill>
                  <a:schemeClr val="tx2"/>
                </a:solidFill>
                <a:latin typeface="メイリオ" pitchFamily="50" charset="-128"/>
                <a:ea typeface="メイリオ" pitchFamily="50" charset="-128"/>
              </a:rPr>
              <a:t>(2),12</a:t>
            </a:r>
            <a:endParaRPr kumimoji="1" lang="ja-JP" altLang="en-US" sz="2400" dirty="0">
              <a:solidFill>
                <a:schemeClr val="tx2"/>
              </a:solidFill>
              <a:latin typeface="メイリオ" pitchFamily="50" charset="-128"/>
              <a:ea typeface="メイリオ" pitchFamily="50" charset="-128"/>
            </a:endParaRPr>
          </a:p>
        </p:txBody>
      </p:sp>
      <p:sp>
        <p:nvSpPr>
          <p:cNvPr id="22" name="角丸四角形吹き出し 21"/>
          <p:cNvSpPr/>
          <p:nvPr/>
        </p:nvSpPr>
        <p:spPr>
          <a:xfrm>
            <a:off x="7380312" y="3717032"/>
            <a:ext cx="1619672" cy="792088"/>
          </a:xfrm>
          <a:prstGeom prst="wedgeRoundRectCallout">
            <a:avLst>
              <a:gd name="adj1" fmla="val -47758"/>
              <a:gd name="adj2" fmla="val 64276"/>
              <a:gd name="adj3" fmla="val 16667"/>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2"/>
                </a:solidFill>
                <a:latin typeface="メイリオ" pitchFamily="50" charset="-128"/>
                <a:ea typeface="メイリオ" pitchFamily="50" charset="-128"/>
              </a:rPr>
              <a:t>1</a:t>
            </a:r>
            <a:r>
              <a:rPr lang="ja-JP" altLang="en-US" sz="2000" dirty="0" smtClean="0">
                <a:solidFill>
                  <a:schemeClr val="tx2"/>
                </a:solidFill>
                <a:latin typeface="メイリオ" pitchFamily="50" charset="-128"/>
                <a:ea typeface="メイリオ" pitchFamily="50" charset="-128"/>
              </a:rPr>
              <a:t>単位時間の短縮費用</a:t>
            </a:r>
            <a:endParaRPr kumimoji="1" lang="en-US" altLang="ja-JP" sz="2000" dirty="0" smtClean="0">
              <a:solidFill>
                <a:schemeClr val="tx2"/>
              </a:solidFill>
              <a:latin typeface="メイリオ" pitchFamily="50" charset="-128"/>
              <a:ea typeface="メイリオ" pitchFamily="50" charset="-128"/>
            </a:endParaRPr>
          </a:p>
        </p:txBody>
      </p:sp>
      <p:sp>
        <p:nvSpPr>
          <p:cNvPr id="23" name="円/楕円 22"/>
          <p:cNvSpPr/>
          <p:nvPr/>
        </p:nvSpPr>
        <p:spPr>
          <a:xfrm>
            <a:off x="2267744" y="5085184"/>
            <a:ext cx="1440160" cy="648072"/>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kumimoji="1" lang="ja-JP" altLang="en-US" dirty="0" smtClean="0">
                <a:latin typeface="メイリオ" pitchFamily="50" charset="-128"/>
                <a:ea typeface="メイリオ" pitchFamily="50" charset="-128"/>
              </a:rPr>
              <a:t>作業</a:t>
            </a:r>
            <a:r>
              <a:rPr kumimoji="1" lang="en-US" altLang="ja-JP" dirty="0" smtClean="0">
                <a:latin typeface="メイリオ" pitchFamily="50" charset="-128"/>
                <a:ea typeface="メイリオ" pitchFamily="50" charset="-128"/>
              </a:rPr>
              <a:t>C</a:t>
            </a:r>
            <a:r>
              <a:rPr kumimoji="1" lang="ja-JP" altLang="en-US" dirty="0" smtClean="0">
                <a:latin typeface="メイリオ" pitchFamily="50" charset="-128"/>
                <a:ea typeface="メイリオ" pitchFamily="50" charset="-128"/>
              </a:rPr>
              <a:t>を</a:t>
            </a:r>
            <a:r>
              <a:rPr kumimoji="1" lang="en-US" altLang="ja-JP" dirty="0" smtClean="0">
                <a:latin typeface="メイリオ" pitchFamily="50" charset="-128"/>
                <a:ea typeface="メイリオ" pitchFamily="50" charset="-128"/>
              </a:rPr>
              <a:t>1</a:t>
            </a:r>
            <a:r>
              <a:rPr kumimoji="1" lang="ja-JP" altLang="en-US" dirty="0" smtClean="0">
                <a:latin typeface="メイリオ" pitchFamily="50" charset="-128"/>
                <a:ea typeface="メイリオ" pitchFamily="50" charset="-128"/>
              </a:rPr>
              <a:t>単位時間短縮すると</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280920" cy="4824536"/>
          </a:xfrm>
        </p:spPr>
        <p:txBody>
          <a:bodyPr>
            <a:normAutofit/>
          </a:bodyPr>
          <a:lstStyle/>
          <a:p>
            <a:r>
              <a:rPr lang="ja-JP" altLang="en-US" sz="2800" dirty="0" smtClean="0">
                <a:solidFill>
                  <a:schemeClr val="tx2"/>
                </a:solidFill>
                <a:latin typeface="メイリオ" pitchFamily="50" charset="-128"/>
                <a:ea typeface="メイリオ" pitchFamily="50" charset="-128"/>
              </a:rPr>
              <a:t>完了時刻を短縮するにはクリティカルパス上の作業時間を削ること</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作業を短縮するにはコストがかかる</a:t>
            </a:r>
            <a:endParaRPr lang="en-US" altLang="ja-JP" sz="28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日短縮するにはどの作業を削ればよいか？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→コストの一番低い作業を短縮すべし！</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3779912" y="580526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5" name="直線矢印コネクタ 4"/>
          <p:cNvCxnSpPr>
            <a:stCxn id="7" idx="6"/>
            <a:endCxn id="6" idx="2"/>
          </p:cNvCxnSpPr>
          <p:nvPr/>
        </p:nvCxnSpPr>
        <p:spPr>
          <a:xfrm flipV="1">
            <a:off x="1619672" y="4653136"/>
            <a:ext cx="1080120" cy="108012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6" name="円/楕円 5"/>
          <p:cNvSpPr/>
          <p:nvPr/>
        </p:nvSpPr>
        <p:spPr>
          <a:xfrm>
            <a:off x="2699792" y="429309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899592" y="5373216"/>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56521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9" name="直線矢印コネクタ 8"/>
          <p:cNvCxnSpPr>
            <a:stCxn id="7" idx="6"/>
            <a:endCxn id="4" idx="2"/>
          </p:cNvCxnSpPr>
          <p:nvPr/>
        </p:nvCxnSpPr>
        <p:spPr>
          <a:xfrm>
            <a:off x="1619672" y="5733256"/>
            <a:ext cx="2160240" cy="432048"/>
          </a:xfrm>
          <a:prstGeom prst="straightConnector1">
            <a:avLst/>
          </a:prstGeom>
          <a:ln w="571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6" idx="5"/>
            <a:endCxn id="4" idx="1"/>
          </p:cNvCxnSpPr>
          <p:nvPr/>
        </p:nvCxnSpPr>
        <p:spPr>
          <a:xfrm>
            <a:off x="3314419" y="4907723"/>
            <a:ext cx="570946" cy="1002994"/>
          </a:xfrm>
          <a:prstGeom prst="straightConnector1">
            <a:avLst/>
          </a:prstGeom>
          <a:ln w="63500" cmpd="sng">
            <a:solidFill>
              <a:srgbClr val="C00000"/>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6"/>
            <a:endCxn id="8" idx="2"/>
          </p:cNvCxnSpPr>
          <p:nvPr/>
        </p:nvCxnSpPr>
        <p:spPr>
          <a:xfrm>
            <a:off x="3419872" y="4653136"/>
            <a:ext cx="2232248" cy="576064"/>
          </a:xfrm>
          <a:prstGeom prst="straightConnector1">
            <a:avLst/>
          </a:prstGeom>
          <a:ln w="571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4" idx="6"/>
            <a:endCxn id="8" idx="2"/>
          </p:cNvCxnSpPr>
          <p:nvPr/>
        </p:nvCxnSpPr>
        <p:spPr>
          <a:xfrm flipV="1">
            <a:off x="4499992" y="5229200"/>
            <a:ext cx="1152128" cy="936104"/>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115616" y="4767535"/>
            <a:ext cx="1152128"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r>
              <a:rPr lang="en-US" altLang="ja-JP" sz="2400" dirty="0" smtClean="0">
                <a:solidFill>
                  <a:schemeClr val="tx2"/>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p:txBody>
      </p:sp>
      <p:sp>
        <p:nvSpPr>
          <p:cNvPr id="14" name="テキスト ボックス 13"/>
          <p:cNvSpPr txBox="1"/>
          <p:nvPr/>
        </p:nvSpPr>
        <p:spPr>
          <a:xfrm>
            <a:off x="1691680" y="594928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B(8),5</a:t>
            </a:r>
            <a:endParaRPr kumimoji="1" lang="ja-JP" altLang="en-US" sz="2400" dirty="0">
              <a:solidFill>
                <a:srgbClr val="C00000"/>
              </a:solidFill>
              <a:latin typeface="メイリオ" pitchFamily="50" charset="-128"/>
              <a:ea typeface="メイリオ" pitchFamily="50" charset="-128"/>
            </a:endParaRPr>
          </a:p>
        </p:txBody>
      </p:sp>
      <p:sp>
        <p:nvSpPr>
          <p:cNvPr id="15" name="テキスト ボックス 14"/>
          <p:cNvSpPr txBox="1"/>
          <p:nvPr/>
        </p:nvSpPr>
        <p:spPr>
          <a:xfrm>
            <a:off x="4067944" y="4437112"/>
            <a:ext cx="1368152"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D(7),7</a:t>
            </a:r>
            <a:endParaRPr kumimoji="1" lang="ja-JP" altLang="en-US" sz="2400" dirty="0">
              <a:solidFill>
                <a:srgbClr val="C00000"/>
              </a:solidFill>
              <a:latin typeface="メイリオ" pitchFamily="50" charset="-128"/>
              <a:ea typeface="メイリオ" pitchFamily="50" charset="-128"/>
            </a:endParaRPr>
          </a:p>
        </p:txBody>
      </p:sp>
      <p:sp>
        <p:nvSpPr>
          <p:cNvPr id="16" name="テキスト ボックス 15"/>
          <p:cNvSpPr txBox="1"/>
          <p:nvPr/>
        </p:nvSpPr>
        <p:spPr>
          <a:xfrm>
            <a:off x="4932040" y="5733256"/>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E(4),6</a:t>
            </a:r>
            <a:endParaRPr kumimoji="1" lang="ja-JP" altLang="en-US" sz="2400" b="1" dirty="0">
              <a:solidFill>
                <a:srgbClr val="C00000"/>
              </a:solidFill>
              <a:latin typeface="メイリオ" pitchFamily="50" charset="-128"/>
              <a:ea typeface="メイリオ" pitchFamily="50" charset="-128"/>
            </a:endParaRPr>
          </a:p>
        </p:txBody>
      </p:sp>
      <p:sp>
        <p:nvSpPr>
          <p:cNvPr id="17" name="テキスト ボックス 16"/>
          <p:cNvSpPr txBox="1"/>
          <p:nvPr/>
        </p:nvSpPr>
        <p:spPr>
          <a:xfrm>
            <a:off x="2339752" y="522920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a:t>
            </a:r>
            <a:r>
              <a:rPr kumimoji="1" lang="en-US" altLang="ja-JP" sz="2400" b="1" u="sng" dirty="0" smtClean="0">
                <a:solidFill>
                  <a:srgbClr val="008000"/>
                </a:solidFill>
                <a:latin typeface="メイリオ" pitchFamily="50" charset="-128"/>
                <a:ea typeface="メイリオ" pitchFamily="50" charset="-128"/>
              </a:rPr>
              <a:t>3</a:t>
            </a:r>
            <a:r>
              <a:rPr kumimoji="1" lang="en-US" altLang="ja-JP" sz="2400" dirty="0" smtClean="0">
                <a:solidFill>
                  <a:schemeClr val="tx2"/>
                </a:solidFill>
                <a:latin typeface="メイリオ" pitchFamily="50" charset="-128"/>
                <a:ea typeface="メイリオ" pitchFamily="50" charset="-128"/>
              </a:rPr>
              <a:t>),</a:t>
            </a:r>
            <a:r>
              <a:rPr kumimoji="1" lang="en-US" altLang="ja-JP" sz="2400" b="1" dirty="0" smtClean="0">
                <a:solidFill>
                  <a:srgbClr val="C00000"/>
                </a:solidFill>
                <a:latin typeface="メイリオ" pitchFamily="50" charset="-128"/>
                <a:ea typeface="メイリオ" pitchFamily="50" charset="-128"/>
              </a:rPr>
              <a:t>4</a:t>
            </a:r>
          </a:p>
        </p:txBody>
      </p:sp>
      <p:cxnSp>
        <p:nvCxnSpPr>
          <p:cNvPr id="18" name="直線矢印コネクタ 17"/>
          <p:cNvCxnSpPr>
            <a:stCxn id="8" idx="6"/>
            <a:endCxn id="19" idx="2"/>
          </p:cNvCxnSpPr>
          <p:nvPr/>
        </p:nvCxnSpPr>
        <p:spPr>
          <a:xfrm>
            <a:off x="6372200" y="5229200"/>
            <a:ext cx="1080120" cy="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7452320"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20" name="テキスト ボックス 19"/>
          <p:cNvSpPr txBox="1"/>
          <p:nvPr/>
        </p:nvSpPr>
        <p:spPr>
          <a:xfrm>
            <a:off x="6084168" y="4509120"/>
            <a:ext cx="1440160"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F</a:t>
            </a:r>
            <a:r>
              <a:rPr kumimoji="1" lang="en-US" altLang="ja-JP" sz="2400" dirty="0" smtClean="0">
                <a:solidFill>
                  <a:schemeClr val="tx2"/>
                </a:solidFill>
                <a:latin typeface="メイリオ" pitchFamily="50" charset="-128"/>
                <a:ea typeface="メイリオ" pitchFamily="50" charset="-128"/>
              </a:rPr>
              <a:t>(2),12</a:t>
            </a:r>
            <a:endParaRPr kumimoji="1" lang="ja-JP" altLang="en-US" sz="2400" dirty="0">
              <a:solidFill>
                <a:schemeClr val="tx2"/>
              </a:solidFill>
              <a:latin typeface="メイリオ" pitchFamily="50" charset="-128"/>
              <a:ea typeface="メイリオ" pitchFamily="50" charset="-128"/>
            </a:endParaRPr>
          </a:p>
        </p:txBody>
      </p:sp>
      <p:sp>
        <p:nvSpPr>
          <p:cNvPr id="23" name="円/楕円 22"/>
          <p:cNvSpPr/>
          <p:nvPr/>
        </p:nvSpPr>
        <p:spPr>
          <a:xfrm>
            <a:off x="2267744" y="5085184"/>
            <a:ext cx="1440160" cy="648072"/>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300192" y="5661248"/>
            <a:ext cx="2843808" cy="1196752"/>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2"/>
                </a:solidFill>
                <a:latin typeface="メイリオ" pitchFamily="50" charset="-128"/>
                <a:ea typeface="メイリオ" pitchFamily="50" charset="-128"/>
              </a:rPr>
              <a:t>全ての作業が</a:t>
            </a:r>
            <a:endParaRPr lang="en-US" altLang="ja-JP" sz="2400" b="1" dirty="0" smtClean="0">
              <a:solidFill>
                <a:schemeClr val="tx2"/>
              </a:solidFill>
              <a:latin typeface="メイリオ" pitchFamily="50" charset="-128"/>
              <a:ea typeface="メイリオ" pitchFamily="50" charset="-128"/>
            </a:endParaRPr>
          </a:p>
          <a:p>
            <a:pPr algn="ctr"/>
            <a:r>
              <a:rPr kumimoji="1" lang="ja-JP" altLang="en-US" sz="2400" b="1" dirty="0" smtClean="0">
                <a:solidFill>
                  <a:schemeClr val="tx2"/>
                </a:solidFill>
                <a:latin typeface="メイリオ" pitchFamily="50" charset="-128"/>
                <a:ea typeface="メイリオ" pitchFamily="50" charset="-128"/>
              </a:rPr>
              <a:t>クリティカルパス上にある</a:t>
            </a:r>
            <a:endParaRPr kumimoji="1" lang="ja-JP" altLang="en-US" sz="24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メイリオ" pitchFamily="50" charset="-128"/>
                <a:ea typeface="メイリオ" pitchFamily="50" charset="-128"/>
              </a:rPr>
              <a:t>PERT</a:t>
            </a:r>
            <a:r>
              <a:rPr kumimoji="1" lang="ja-JP" altLang="en-US" dirty="0" smtClean="0">
                <a:latin typeface="メイリオ" pitchFamily="50" charset="-128"/>
                <a:ea typeface="メイリオ" pitchFamily="50" charset="-128"/>
              </a:rPr>
              <a:t>で</a:t>
            </a:r>
            <a:r>
              <a:rPr lang="ja-JP" altLang="en-US" dirty="0" smtClean="0">
                <a:latin typeface="メイリオ" pitchFamily="50" charset="-128"/>
                <a:ea typeface="メイリオ" pitchFamily="50" charset="-128"/>
              </a:rPr>
              <a:t>何がわかるのか？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752528"/>
          </a:xfrm>
        </p:spPr>
        <p:txBody>
          <a:bodyPr>
            <a:normAutofit/>
          </a:bodyPr>
          <a:lstStyle/>
          <a:p>
            <a:r>
              <a:rPr lang="ja-JP" altLang="en-US" sz="2800" dirty="0" smtClean="0">
                <a:solidFill>
                  <a:schemeClr val="tx2"/>
                </a:solidFill>
                <a:latin typeface="メイリオ" pitchFamily="50" charset="-128"/>
                <a:ea typeface="メイリオ" pitchFamily="50" charset="-128"/>
              </a:rPr>
              <a:t>プロジェクトを</a:t>
            </a:r>
            <a:r>
              <a:rPr lang="ja-JP" altLang="en-US" sz="2800" b="1" u="sng" dirty="0" smtClean="0">
                <a:solidFill>
                  <a:srgbClr val="C00000"/>
                </a:solidFill>
                <a:latin typeface="メイリオ" pitchFamily="50" charset="-128"/>
                <a:ea typeface="メイリオ" pitchFamily="50" charset="-128"/>
              </a:rPr>
              <a:t>完了させるには最低どのくらいかかるのか</a:t>
            </a:r>
            <a:endParaRPr kumimoji="1" lang="en-US" altLang="ja-JP" sz="2800" b="1" u="sng" dirty="0" smtClean="0">
              <a:solidFill>
                <a:srgbClr val="C00000"/>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どの作業が完了時刻に影響を与えているのか</a:t>
            </a:r>
            <a:r>
              <a:rPr lang="en-US" altLang="ja-JP" sz="2800" dirty="0" smtClean="0">
                <a:solidFill>
                  <a:schemeClr val="tx2"/>
                </a:solidFill>
                <a:latin typeface="メイリオ" pitchFamily="50" charset="-128"/>
                <a:ea typeface="メイリオ" pitchFamily="50" charset="-128"/>
              </a:rPr>
              <a:t>(</a:t>
            </a:r>
            <a:r>
              <a:rPr lang="ja-JP" altLang="en-US" sz="2800" b="1" u="sng" dirty="0" smtClean="0">
                <a:solidFill>
                  <a:srgbClr val="C00000"/>
                </a:solidFill>
                <a:latin typeface="メイリオ" pitchFamily="50" charset="-128"/>
                <a:ea typeface="メイリオ" pitchFamily="50" charset="-128"/>
              </a:rPr>
              <a:t>ボトルネックの発見</a:t>
            </a:r>
            <a:r>
              <a:rPr lang="en-US" altLang="ja-JP" sz="2800" dirty="0" smtClean="0">
                <a:solidFill>
                  <a:schemeClr val="tx2"/>
                </a:solidFill>
                <a:latin typeface="メイリオ" pitchFamily="50" charset="-128"/>
                <a:ea typeface="メイリオ" pitchFamily="50" charset="-128"/>
              </a:rPr>
              <a:t>)</a:t>
            </a:r>
          </a:p>
          <a:p>
            <a:r>
              <a:rPr kumimoji="1" lang="ja-JP" altLang="en-US" sz="2800" dirty="0" smtClean="0">
                <a:solidFill>
                  <a:schemeClr val="tx2"/>
                </a:solidFill>
                <a:latin typeface="メイリオ" pitchFamily="50" charset="-128"/>
                <a:ea typeface="メイリオ" pitchFamily="50" charset="-128"/>
              </a:rPr>
              <a:t>どの作業がどのくらい余裕があるのか</a:t>
            </a:r>
            <a:r>
              <a:rPr lang="ja-JP" altLang="en-US" sz="2800" dirty="0" smtClean="0">
                <a:solidFill>
                  <a:schemeClr val="tx2"/>
                </a:solidFill>
                <a:latin typeface="メイリオ" pitchFamily="50" charset="-128"/>
                <a:ea typeface="メイリオ" pitchFamily="50" charset="-128"/>
              </a:rPr>
              <a:t>，うまく段取り換えをすることで，納期短縮は可能か</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作業が開始されてから予定変更になった場合，どのように対処するか</a:t>
            </a:r>
            <a:endParaRPr kumimoji="1"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例：原料調達ができなくなった，業者の段取りがつかなくなった，</a:t>
            </a:r>
            <a:r>
              <a:rPr lang="en-US" altLang="ja-JP" sz="2800" dirty="0" smtClean="0">
                <a:solidFill>
                  <a:schemeClr val="tx2"/>
                </a:solidFill>
                <a:latin typeface="メイリオ" pitchFamily="50" charset="-128"/>
                <a:ea typeface="メイリオ" pitchFamily="50" charset="-128"/>
              </a:rPr>
              <a:t>…)</a:t>
            </a:r>
            <a:endParaRPr kumimoji="1"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28600"/>
            <a:ext cx="8496944" cy="990600"/>
          </a:xfrm>
        </p:spPr>
        <p:txBody>
          <a:bodyPr>
            <a:normAutofit/>
          </a:bodyPr>
          <a:lstStyle/>
          <a:p>
            <a:r>
              <a:rPr lang="ja-JP" altLang="en-US" dirty="0" smtClean="0">
                <a:latin typeface="メイリオ" pitchFamily="50" charset="-128"/>
                <a:ea typeface="メイリオ" pitchFamily="50" charset="-128"/>
              </a:rPr>
              <a:t>納期をもっと短縮</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280920" cy="4824536"/>
          </a:xfrm>
        </p:spPr>
        <p:txBody>
          <a:bodyPr>
            <a:normAutofit/>
          </a:bodyPr>
          <a:lstStyle/>
          <a:p>
            <a:r>
              <a:rPr lang="ja-JP" altLang="en-US" sz="2800" dirty="0" smtClean="0">
                <a:solidFill>
                  <a:schemeClr val="tx2"/>
                </a:solidFill>
                <a:latin typeface="メイリオ" pitchFamily="50" charset="-128"/>
                <a:ea typeface="メイリオ" pitchFamily="50" charset="-128"/>
              </a:rPr>
              <a:t>もう</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日短縮するにはどうしたらよいか？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カット：ネットワークを左右に切断する曲線</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納期を短縮するには，カットを横切るクリティカルパスを考えればよい</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3779912" y="5301208"/>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3</a:t>
            </a:r>
            <a:endParaRPr kumimoji="1" lang="ja-JP" altLang="en-US" sz="2800" b="1" dirty="0">
              <a:solidFill>
                <a:schemeClr val="tx2"/>
              </a:solidFill>
              <a:latin typeface="メイリオ" pitchFamily="50" charset="-128"/>
              <a:ea typeface="メイリオ" pitchFamily="50" charset="-128"/>
            </a:endParaRPr>
          </a:p>
        </p:txBody>
      </p:sp>
      <p:cxnSp>
        <p:nvCxnSpPr>
          <p:cNvPr id="5" name="直線矢印コネクタ 4"/>
          <p:cNvCxnSpPr>
            <a:stCxn id="7" idx="6"/>
            <a:endCxn id="6" idx="2"/>
          </p:cNvCxnSpPr>
          <p:nvPr/>
        </p:nvCxnSpPr>
        <p:spPr>
          <a:xfrm flipV="1">
            <a:off x="1619672" y="4149080"/>
            <a:ext cx="1080120" cy="108012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6" name="円/楕円 5"/>
          <p:cNvSpPr/>
          <p:nvPr/>
        </p:nvSpPr>
        <p:spPr>
          <a:xfrm>
            <a:off x="2699792" y="378904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2</a:t>
            </a:r>
            <a:endParaRPr kumimoji="1" lang="ja-JP" altLang="en-US" sz="2800" b="1" dirty="0">
              <a:solidFill>
                <a:schemeClr val="tx2"/>
              </a:solidFill>
              <a:latin typeface="メイリオ" pitchFamily="50" charset="-128"/>
              <a:ea typeface="メイリオ" pitchFamily="50" charset="-128"/>
            </a:endParaRPr>
          </a:p>
        </p:txBody>
      </p:sp>
      <p:sp>
        <p:nvSpPr>
          <p:cNvPr id="7" name="円/楕円 6"/>
          <p:cNvSpPr/>
          <p:nvPr/>
        </p:nvSpPr>
        <p:spPr>
          <a:xfrm>
            <a:off x="899592" y="4869160"/>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1</a:t>
            </a:r>
            <a:endParaRPr kumimoji="1" lang="ja-JP" altLang="en-US" sz="2800" b="1" dirty="0">
              <a:solidFill>
                <a:schemeClr val="tx2"/>
              </a:solidFill>
              <a:latin typeface="メイリオ" pitchFamily="50" charset="-128"/>
              <a:ea typeface="メイリオ" pitchFamily="50" charset="-128"/>
            </a:endParaRPr>
          </a:p>
        </p:txBody>
      </p:sp>
      <p:sp>
        <p:nvSpPr>
          <p:cNvPr id="8" name="円/楕円 7"/>
          <p:cNvSpPr/>
          <p:nvPr/>
        </p:nvSpPr>
        <p:spPr>
          <a:xfrm>
            <a:off x="5652120" y="436510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4</a:t>
            </a:r>
            <a:endParaRPr kumimoji="1" lang="ja-JP" altLang="en-US" sz="2800" b="1" dirty="0">
              <a:solidFill>
                <a:schemeClr val="tx2"/>
              </a:solidFill>
              <a:latin typeface="メイリオ" pitchFamily="50" charset="-128"/>
              <a:ea typeface="メイリオ" pitchFamily="50" charset="-128"/>
            </a:endParaRPr>
          </a:p>
        </p:txBody>
      </p:sp>
      <p:cxnSp>
        <p:nvCxnSpPr>
          <p:cNvPr id="9" name="直線矢印コネクタ 8"/>
          <p:cNvCxnSpPr>
            <a:stCxn id="7" idx="6"/>
            <a:endCxn id="4" idx="2"/>
          </p:cNvCxnSpPr>
          <p:nvPr/>
        </p:nvCxnSpPr>
        <p:spPr>
          <a:xfrm>
            <a:off x="1619672" y="5229200"/>
            <a:ext cx="2160240" cy="432048"/>
          </a:xfrm>
          <a:prstGeom prst="straightConnector1">
            <a:avLst/>
          </a:prstGeom>
          <a:ln w="571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6" idx="5"/>
            <a:endCxn id="4" idx="1"/>
          </p:cNvCxnSpPr>
          <p:nvPr/>
        </p:nvCxnSpPr>
        <p:spPr>
          <a:xfrm>
            <a:off x="3314419" y="4403667"/>
            <a:ext cx="570946" cy="1002994"/>
          </a:xfrm>
          <a:prstGeom prst="straightConnector1">
            <a:avLst/>
          </a:prstGeom>
          <a:ln w="63500" cmpd="sng">
            <a:solidFill>
              <a:srgbClr val="C00000"/>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6"/>
            <a:endCxn id="8" idx="2"/>
          </p:cNvCxnSpPr>
          <p:nvPr/>
        </p:nvCxnSpPr>
        <p:spPr>
          <a:xfrm>
            <a:off x="3419872" y="4149080"/>
            <a:ext cx="2232248" cy="576064"/>
          </a:xfrm>
          <a:prstGeom prst="straightConnector1">
            <a:avLst/>
          </a:prstGeom>
          <a:ln w="5715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4" idx="6"/>
            <a:endCxn id="8" idx="2"/>
          </p:cNvCxnSpPr>
          <p:nvPr/>
        </p:nvCxnSpPr>
        <p:spPr>
          <a:xfrm flipV="1">
            <a:off x="4499992" y="4725144"/>
            <a:ext cx="1152128" cy="936104"/>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115616" y="4263479"/>
            <a:ext cx="1152128"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A(5)</a:t>
            </a:r>
            <a:r>
              <a:rPr lang="en-US" altLang="ja-JP" sz="2400" dirty="0" smtClean="0">
                <a:solidFill>
                  <a:schemeClr val="tx2"/>
                </a:solidFill>
                <a:latin typeface="メイリオ" pitchFamily="50" charset="-128"/>
                <a:ea typeface="メイリオ" pitchFamily="50" charset="-128"/>
              </a:rPr>
              <a:t>,5</a:t>
            </a:r>
            <a:endParaRPr kumimoji="1" lang="ja-JP" altLang="en-US" sz="2400" b="1" dirty="0">
              <a:solidFill>
                <a:srgbClr val="C00000"/>
              </a:solidFill>
              <a:latin typeface="メイリオ" pitchFamily="50" charset="-128"/>
              <a:ea typeface="メイリオ" pitchFamily="50" charset="-128"/>
            </a:endParaRPr>
          </a:p>
        </p:txBody>
      </p:sp>
      <p:sp>
        <p:nvSpPr>
          <p:cNvPr id="14" name="テキスト ボックス 13"/>
          <p:cNvSpPr txBox="1"/>
          <p:nvPr/>
        </p:nvSpPr>
        <p:spPr>
          <a:xfrm>
            <a:off x="1691680" y="5445224"/>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B(8),5</a:t>
            </a:r>
            <a:endParaRPr kumimoji="1" lang="ja-JP" altLang="en-US" sz="2400" dirty="0">
              <a:solidFill>
                <a:srgbClr val="C00000"/>
              </a:solidFill>
              <a:latin typeface="メイリオ" pitchFamily="50" charset="-128"/>
              <a:ea typeface="メイリオ" pitchFamily="50" charset="-128"/>
            </a:endParaRPr>
          </a:p>
        </p:txBody>
      </p:sp>
      <p:sp>
        <p:nvSpPr>
          <p:cNvPr id="15" name="テキスト ボックス 14"/>
          <p:cNvSpPr txBox="1"/>
          <p:nvPr/>
        </p:nvSpPr>
        <p:spPr>
          <a:xfrm>
            <a:off x="4067944" y="3933056"/>
            <a:ext cx="1368152"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D(7),7</a:t>
            </a:r>
            <a:endParaRPr kumimoji="1" lang="ja-JP" altLang="en-US" sz="2400" dirty="0">
              <a:solidFill>
                <a:srgbClr val="C00000"/>
              </a:solidFill>
              <a:latin typeface="メイリオ" pitchFamily="50" charset="-128"/>
              <a:ea typeface="メイリオ" pitchFamily="50" charset="-128"/>
            </a:endParaRPr>
          </a:p>
        </p:txBody>
      </p:sp>
      <p:sp>
        <p:nvSpPr>
          <p:cNvPr id="16" name="テキスト ボックス 15"/>
          <p:cNvSpPr txBox="1"/>
          <p:nvPr/>
        </p:nvSpPr>
        <p:spPr>
          <a:xfrm>
            <a:off x="4932040" y="522920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E(4),6</a:t>
            </a:r>
            <a:endParaRPr kumimoji="1" lang="ja-JP" altLang="en-US" sz="2400" b="1" dirty="0">
              <a:solidFill>
                <a:srgbClr val="C00000"/>
              </a:solidFill>
              <a:latin typeface="メイリオ" pitchFamily="50" charset="-128"/>
              <a:ea typeface="メイリオ" pitchFamily="50" charset="-128"/>
            </a:endParaRPr>
          </a:p>
        </p:txBody>
      </p:sp>
      <p:sp>
        <p:nvSpPr>
          <p:cNvPr id="17" name="テキスト ボックス 16"/>
          <p:cNvSpPr txBox="1"/>
          <p:nvPr/>
        </p:nvSpPr>
        <p:spPr>
          <a:xfrm>
            <a:off x="2339752" y="4725144"/>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a:t>
            </a:r>
            <a:r>
              <a:rPr kumimoji="1" lang="en-US" altLang="ja-JP" sz="2400" b="1" u="sng" dirty="0" smtClean="0">
                <a:solidFill>
                  <a:srgbClr val="008000"/>
                </a:solidFill>
                <a:latin typeface="メイリオ" pitchFamily="50" charset="-128"/>
                <a:ea typeface="メイリオ" pitchFamily="50" charset="-128"/>
              </a:rPr>
              <a:t>3</a:t>
            </a:r>
            <a:r>
              <a:rPr kumimoji="1" lang="en-US" altLang="ja-JP" sz="2400" dirty="0" smtClean="0">
                <a:solidFill>
                  <a:schemeClr val="tx2"/>
                </a:solidFill>
                <a:latin typeface="メイリオ" pitchFamily="50" charset="-128"/>
                <a:ea typeface="メイリオ" pitchFamily="50" charset="-128"/>
              </a:rPr>
              <a:t>),4</a:t>
            </a:r>
            <a:endParaRPr kumimoji="1" lang="en-US" altLang="ja-JP" sz="2400" b="1" dirty="0" smtClean="0">
              <a:solidFill>
                <a:srgbClr val="C00000"/>
              </a:solidFill>
              <a:latin typeface="メイリオ" pitchFamily="50" charset="-128"/>
              <a:ea typeface="メイリオ" pitchFamily="50" charset="-128"/>
            </a:endParaRPr>
          </a:p>
        </p:txBody>
      </p:sp>
      <p:cxnSp>
        <p:nvCxnSpPr>
          <p:cNvPr id="18" name="直線矢印コネクタ 17"/>
          <p:cNvCxnSpPr>
            <a:stCxn id="8" idx="6"/>
            <a:endCxn id="19" idx="2"/>
          </p:cNvCxnSpPr>
          <p:nvPr/>
        </p:nvCxnSpPr>
        <p:spPr>
          <a:xfrm>
            <a:off x="6372200" y="4725144"/>
            <a:ext cx="1080120" cy="0"/>
          </a:xfrm>
          <a:prstGeom prst="straightConnector1">
            <a:avLst/>
          </a:prstGeom>
          <a:ln w="63500">
            <a:solidFill>
              <a:srgbClr val="C00000"/>
            </a:solidFill>
            <a:tailEnd type="arrow" w="lg" len="lg"/>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7452320" y="4365104"/>
            <a:ext cx="720080" cy="72008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2"/>
                </a:solidFill>
                <a:latin typeface="メイリオ" pitchFamily="50" charset="-128"/>
                <a:ea typeface="メイリオ" pitchFamily="50" charset="-128"/>
              </a:rPr>
              <a:t>5</a:t>
            </a:r>
            <a:endParaRPr kumimoji="1" lang="ja-JP" altLang="en-US" sz="2800" b="1" dirty="0">
              <a:solidFill>
                <a:schemeClr val="tx2"/>
              </a:solidFill>
              <a:latin typeface="メイリオ" pitchFamily="50" charset="-128"/>
              <a:ea typeface="メイリオ" pitchFamily="50" charset="-128"/>
            </a:endParaRPr>
          </a:p>
        </p:txBody>
      </p:sp>
      <p:sp>
        <p:nvSpPr>
          <p:cNvPr id="20" name="テキスト ボックス 19"/>
          <p:cNvSpPr txBox="1"/>
          <p:nvPr/>
        </p:nvSpPr>
        <p:spPr>
          <a:xfrm>
            <a:off x="6084168" y="4005064"/>
            <a:ext cx="1440160"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F</a:t>
            </a:r>
            <a:r>
              <a:rPr kumimoji="1" lang="en-US" altLang="ja-JP" sz="2400" dirty="0" smtClean="0">
                <a:solidFill>
                  <a:schemeClr val="tx2"/>
                </a:solidFill>
                <a:latin typeface="メイリオ" pitchFamily="50" charset="-128"/>
                <a:ea typeface="メイリオ" pitchFamily="50" charset="-128"/>
              </a:rPr>
              <a:t>(2),12</a:t>
            </a:r>
            <a:endParaRPr kumimoji="1" lang="ja-JP" altLang="en-US" sz="2400" dirty="0">
              <a:solidFill>
                <a:schemeClr val="tx2"/>
              </a:solidFill>
              <a:latin typeface="メイリオ" pitchFamily="50" charset="-128"/>
              <a:ea typeface="メイリオ" pitchFamily="50" charset="-128"/>
            </a:endParaRPr>
          </a:p>
        </p:txBody>
      </p:sp>
      <p:cxnSp>
        <p:nvCxnSpPr>
          <p:cNvPr id="24" name="直線コネクタ 23"/>
          <p:cNvCxnSpPr/>
          <p:nvPr/>
        </p:nvCxnSpPr>
        <p:spPr>
          <a:xfrm>
            <a:off x="2195736" y="3861048"/>
            <a:ext cx="360040" cy="2376264"/>
          </a:xfrm>
          <a:prstGeom prst="line">
            <a:avLst/>
          </a:prstGeom>
          <a:ln w="15875">
            <a:solidFill>
              <a:srgbClr val="008000"/>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2339752" y="6237312"/>
            <a:ext cx="566181" cy="461665"/>
          </a:xfrm>
          <a:prstGeom prst="rect">
            <a:avLst/>
          </a:prstGeom>
          <a:ln>
            <a:solidFill>
              <a:srgbClr val="008000"/>
            </a:solidFill>
          </a:ln>
        </p:spPr>
        <p:txBody>
          <a:bodyPr wrap="none">
            <a:spAutoFit/>
          </a:bodyPr>
          <a:lstStyle/>
          <a:p>
            <a:r>
              <a:rPr lang="en-US" altLang="ja-JP" sz="2400" dirty="0" smtClean="0">
                <a:solidFill>
                  <a:schemeClr val="tx2"/>
                </a:solidFill>
                <a:latin typeface="メイリオ" pitchFamily="50" charset="-128"/>
                <a:ea typeface="メイリオ" pitchFamily="50" charset="-128"/>
              </a:rPr>
              <a:t>10</a:t>
            </a:r>
            <a:endParaRPr lang="ja-JP" altLang="en-US" sz="2400" dirty="0"/>
          </a:p>
        </p:txBody>
      </p:sp>
      <p:cxnSp>
        <p:nvCxnSpPr>
          <p:cNvPr id="26" name="直線コネクタ 25"/>
          <p:cNvCxnSpPr>
            <a:endCxn id="29" idx="0"/>
          </p:cNvCxnSpPr>
          <p:nvPr/>
        </p:nvCxnSpPr>
        <p:spPr>
          <a:xfrm flipH="1">
            <a:off x="3424814" y="3861048"/>
            <a:ext cx="427111" cy="2376264"/>
          </a:xfrm>
          <a:prstGeom prst="line">
            <a:avLst/>
          </a:prstGeom>
          <a:ln w="15875">
            <a:solidFill>
              <a:srgbClr val="008000"/>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141723" y="6237312"/>
            <a:ext cx="566181" cy="461665"/>
          </a:xfrm>
          <a:prstGeom prst="rect">
            <a:avLst/>
          </a:prstGeom>
          <a:ln>
            <a:solidFill>
              <a:srgbClr val="008000"/>
            </a:solidFill>
          </a:ln>
        </p:spPr>
        <p:txBody>
          <a:bodyPr wrap="none">
            <a:spAutoFit/>
          </a:bodyPr>
          <a:lstStyle/>
          <a:p>
            <a:r>
              <a:rPr lang="en-US" altLang="ja-JP" sz="2400" dirty="0" smtClean="0">
                <a:solidFill>
                  <a:schemeClr val="tx2"/>
                </a:solidFill>
                <a:latin typeface="メイリオ" pitchFamily="50" charset="-128"/>
                <a:ea typeface="メイリオ" pitchFamily="50" charset="-128"/>
              </a:rPr>
              <a:t>16</a:t>
            </a:r>
            <a:endParaRPr lang="ja-JP" altLang="en-US" sz="2400" dirty="0"/>
          </a:p>
        </p:txBody>
      </p:sp>
      <p:cxnSp>
        <p:nvCxnSpPr>
          <p:cNvPr id="31" name="直線コネクタ 30"/>
          <p:cNvCxnSpPr>
            <a:endCxn id="34" idx="0"/>
          </p:cNvCxnSpPr>
          <p:nvPr/>
        </p:nvCxnSpPr>
        <p:spPr>
          <a:xfrm>
            <a:off x="4211960" y="3861048"/>
            <a:ext cx="869038" cy="2376264"/>
          </a:xfrm>
          <a:prstGeom prst="line">
            <a:avLst/>
          </a:prstGeom>
          <a:ln w="15875">
            <a:solidFill>
              <a:srgbClr val="008000"/>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4797907" y="6237312"/>
            <a:ext cx="566181" cy="461665"/>
          </a:xfrm>
          <a:prstGeom prst="rect">
            <a:avLst/>
          </a:prstGeom>
          <a:ln>
            <a:solidFill>
              <a:srgbClr val="008000"/>
            </a:solidFill>
          </a:ln>
        </p:spPr>
        <p:txBody>
          <a:bodyPr wrap="none">
            <a:spAutoFit/>
          </a:bodyPr>
          <a:lstStyle/>
          <a:p>
            <a:r>
              <a:rPr lang="en-US" altLang="ja-JP" sz="2400" dirty="0" smtClean="0">
                <a:solidFill>
                  <a:schemeClr val="tx2"/>
                </a:solidFill>
                <a:latin typeface="メイリオ" pitchFamily="50" charset="-128"/>
                <a:ea typeface="メイリオ" pitchFamily="50" charset="-128"/>
              </a:rPr>
              <a:t>13</a:t>
            </a:r>
            <a:endParaRPr lang="ja-JP" altLang="en-US" sz="2400" dirty="0"/>
          </a:p>
        </p:txBody>
      </p:sp>
      <p:sp>
        <p:nvSpPr>
          <p:cNvPr id="36" name="正方形/長方形 35"/>
          <p:cNvSpPr/>
          <p:nvPr/>
        </p:nvSpPr>
        <p:spPr>
          <a:xfrm>
            <a:off x="6372200" y="6237312"/>
            <a:ext cx="566181" cy="461665"/>
          </a:xfrm>
          <a:prstGeom prst="rect">
            <a:avLst/>
          </a:prstGeom>
          <a:ln>
            <a:solidFill>
              <a:srgbClr val="008000"/>
            </a:solidFill>
          </a:ln>
        </p:spPr>
        <p:txBody>
          <a:bodyPr wrap="none">
            <a:spAutoFit/>
          </a:bodyPr>
          <a:lstStyle/>
          <a:p>
            <a:r>
              <a:rPr lang="en-US" altLang="ja-JP" sz="2400" dirty="0" smtClean="0">
                <a:solidFill>
                  <a:schemeClr val="tx2"/>
                </a:solidFill>
                <a:latin typeface="メイリオ" pitchFamily="50" charset="-128"/>
                <a:ea typeface="メイリオ" pitchFamily="50" charset="-128"/>
              </a:rPr>
              <a:t>12</a:t>
            </a:r>
            <a:endParaRPr lang="ja-JP" altLang="en-US" sz="2400" dirty="0"/>
          </a:p>
        </p:txBody>
      </p:sp>
      <p:cxnSp>
        <p:nvCxnSpPr>
          <p:cNvPr id="37" name="直線コネクタ 36"/>
          <p:cNvCxnSpPr/>
          <p:nvPr/>
        </p:nvCxnSpPr>
        <p:spPr>
          <a:xfrm flipH="1">
            <a:off x="6665174" y="3717032"/>
            <a:ext cx="67066" cy="2520280"/>
          </a:xfrm>
          <a:prstGeom prst="line">
            <a:avLst/>
          </a:prstGeom>
          <a:ln w="15875">
            <a:solidFill>
              <a:srgbClr val="008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down)">
                                      <p:cBhvr>
                                        <p:cTn id="16" dur="500"/>
                                        <p:tgtEl>
                                          <p:spTgt spid="31"/>
                                        </p:tgtEl>
                                      </p:cBhvr>
                                    </p:animEffect>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down)">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dissolve">
                                      <p:cBhvr>
                                        <p:cTn id="25" dur="500"/>
                                        <p:tgtEl>
                                          <p:spTgt spid="25"/>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dissolve">
                                      <p:cBhvr>
                                        <p:cTn id="29" dur="500"/>
                                        <p:tgtEl>
                                          <p:spTgt spid="29"/>
                                        </p:tgtEl>
                                      </p:cBhvr>
                                    </p:animEffect>
                                  </p:childTnLst>
                                </p:cTn>
                              </p:par>
                            </p:childTnLst>
                          </p:cTn>
                        </p:par>
                        <p:par>
                          <p:cTn id="30" fill="hold">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dissolve">
                                      <p:cBhvr>
                                        <p:cTn id="33" dur="500"/>
                                        <p:tgtEl>
                                          <p:spTgt spid="34"/>
                                        </p:tgtEl>
                                      </p:cBhvr>
                                    </p:animEffect>
                                  </p:childTnLst>
                                </p:cTn>
                              </p:par>
                            </p:childTnLst>
                          </p:cTn>
                        </p:par>
                        <p:par>
                          <p:cTn id="34" fill="hold">
                            <p:stCondLst>
                              <p:cond delay="1500"/>
                            </p:stCondLst>
                            <p:childTnLst>
                              <p:par>
                                <p:cTn id="35" presetID="9" presetClass="entr" presetSubtype="0" fill="hold" grpId="0"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dissolve">
                                      <p:cBhvr>
                                        <p:cTn id="3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9" grpId="0" animBg="1"/>
      <p:bldP spid="34" grpId="0" animBg="1"/>
      <p:bldP spid="36"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bg1">
                    <a:lumMod val="95000"/>
                  </a:schemeClr>
                </a:solidFill>
                <a:latin typeface="メイリオ" pitchFamily="50" charset="-128"/>
                <a:ea typeface="メイリオ" pitchFamily="50" charset="-128"/>
              </a:rPr>
              <a:t>アローダイアグラムの構築</a:t>
            </a:r>
            <a:endParaRPr lang="en-US" altLang="ja-JP" sz="3000" dirty="0" smtClean="0">
              <a:solidFill>
                <a:schemeClr val="bg1">
                  <a:lumMod val="95000"/>
                </a:schemeClr>
              </a:solidFill>
              <a:latin typeface="メイリオ" pitchFamily="50" charset="-128"/>
              <a:ea typeface="メイリオ" pitchFamily="50" charset="-128"/>
            </a:endParaRPr>
          </a:p>
          <a:p>
            <a:r>
              <a:rPr lang="en-US" altLang="ja-JP" sz="3000" dirty="0" smtClean="0">
                <a:solidFill>
                  <a:schemeClr val="bg1">
                    <a:lumMod val="95000"/>
                  </a:schemeClr>
                </a:solidFill>
                <a:latin typeface="メイリオ" pitchFamily="50" charset="-128"/>
                <a:ea typeface="メイリオ" pitchFamily="50" charset="-128"/>
              </a:rPr>
              <a:t>PERT</a:t>
            </a:r>
            <a:r>
              <a:rPr lang="ja-JP" altLang="en-US" sz="3000" dirty="0" smtClean="0">
                <a:solidFill>
                  <a:schemeClr val="bg1">
                    <a:lumMod val="95000"/>
                  </a:schemeClr>
                </a:solidFill>
                <a:latin typeface="メイリオ" pitchFamily="50" charset="-128"/>
                <a:ea typeface="メイリオ" pitchFamily="50" charset="-128"/>
              </a:rPr>
              <a:t>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クリティカルパスの見つけ方</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表を用いた自動計算</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作業時間見積もりの不確実さ</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dirty="0" smtClean="0">
                <a:solidFill>
                  <a:schemeClr val="bg1">
                    <a:lumMod val="95000"/>
                  </a:schemeClr>
                </a:solidFill>
                <a:latin typeface="メイリオ" pitchFamily="50" charset="-128"/>
                <a:ea typeface="メイリオ" pitchFamily="50" charset="-128"/>
              </a:rPr>
              <a:t>計画変更</a:t>
            </a:r>
            <a:endParaRPr lang="en-US" altLang="ja-JP" sz="3000" dirty="0" smtClean="0">
              <a:solidFill>
                <a:schemeClr val="bg1">
                  <a:lumMod val="95000"/>
                </a:schemeClr>
              </a:solidFill>
              <a:latin typeface="メイリオ" pitchFamily="50" charset="-128"/>
              <a:ea typeface="メイリオ" pitchFamily="50" charset="-128"/>
            </a:endParaRPr>
          </a:p>
          <a:p>
            <a:r>
              <a:rPr lang="ja-JP" altLang="en-US" sz="3000" b="1" dirty="0" smtClean="0">
                <a:solidFill>
                  <a:srgbClr val="C00000"/>
                </a:solidFill>
                <a:latin typeface="メイリオ" pitchFamily="50" charset="-128"/>
                <a:ea typeface="メイリオ" pitchFamily="50" charset="-128"/>
              </a:rPr>
              <a:t>日程管理</a:t>
            </a:r>
            <a:endParaRPr lang="en-US" altLang="ja-JP" sz="3000" b="1" dirty="0" smtClean="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日程管理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2800" dirty="0" smtClean="0">
                <a:solidFill>
                  <a:schemeClr val="tx2"/>
                </a:solidFill>
                <a:latin typeface="メイリオ" pitchFamily="50" charset="-128"/>
                <a:ea typeface="メイリオ" pitchFamily="50" charset="-128"/>
              </a:rPr>
              <a:t>プロジェクト開始後，納期通り進行しているかどうかをチェックすること</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各作業の予定とのずれを監視し，アローダイアグラムを作り直す</a:t>
            </a:r>
            <a:endParaRPr lang="en-US" altLang="ja-JP" sz="2800" dirty="0" smtClean="0">
              <a:solidFill>
                <a:schemeClr val="tx2"/>
              </a:solidFill>
              <a:latin typeface="メイリオ" pitchFamily="50" charset="-128"/>
              <a:ea typeface="メイリオ" pitchFamily="50" charset="-128"/>
            </a:endParaRPr>
          </a:p>
        </p:txBody>
      </p:sp>
      <p:sp>
        <p:nvSpPr>
          <p:cNvPr id="55" name="正方形/長方形 5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P.188</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日程管理の例　その</a:t>
            </a:r>
            <a:r>
              <a:rPr lang="en-US" altLang="ja-JP" dirty="0" smtClean="0">
                <a:latin typeface="メイリオ" pitchFamily="50" charset="-128"/>
                <a:ea typeface="メイリオ" pitchFamily="50" charset="-128"/>
              </a:rPr>
              <a:t>1</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824536"/>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例：プログラムを開始して</a:t>
            </a:r>
            <a:r>
              <a:rPr lang="en-US" altLang="ja-JP" sz="2800" b="1" dirty="0" smtClean="0">
                <a:solidFill>
                  <a:srgbClr val="008000"/>
                </a:solidFill>
                <a:latin typeface="メイリオ" pitchFamily="50" charset="-128"/>
                <a:ea typeface="メイリオ" pitchFamily="50" charset="-128"/>
              </a:rPr>
              <a:t>5</a:t>
            </a:r>
            <a:r>
              <a:rPr lang="ja-JP" altLang="en-US" sz="2800" b="1" dirty="0" smtClean="0">
                <a:solidFill>
                  <a:srgbClr val="008000"/>
                </a:solidFill>
                <a:latin typeface="メイリオ" pitchFamily="50" charset="-128"/>
                <a:ea typeface="メイリオ" pitchFamily="50" charset="-128"/>
              </a:rPr>
              <a:t>単位時間後</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A,B,C</a:t>
            </a:r>
            <a:r>
              <a:rPr lang="ja-JP" altLang="en-US" sz="2800" dirty="0" smtClean="0">
                <a:solidFill>
                  <a:schemeClr val="tx2"/>
                </a:solidFill>
                <a:latin typeface="メイリオ" pitchFamily="50" charset="-128"/>
                <a:ea typeface="メイリオ" pitchFamily="50" charset="-128"/>
              </a:rPr>
              <a:t>は予定通り終了して，作業</a:t>
            </a:r>
            <a:r>
              <a:rPr lang="en-US" altLang="ja-JP" sz="2800" dirty="0" smtClean="0">
                <a:solidFill>
                  <a:schemeClr val="tx2"/>
                </a:solidFill>
                <a:latin typeface="メイリオ" pitchFamily="50" charset="-128"/>
                <a:ea typeface="メイリオ" pitchFamily="50" charset="-128"/>
              </a:rPr>
              <a:t>D,E,F</a:t>
            </a:r>
            <a:r>
              <a:rPr lang="ja-JP" altLang="en-US" sz="2800" dirty="0" smtClean="0">
                <a:solidFill>
                  <a:schemeClr val="tx2"/>
                </a:solidFill>
                <a:latin typeface="メイリオ" pitchFamily="50" charset="-128"/>
                <a:ea typeface="メイリオ" pitchFamily="50" charset="-128"/>
              </a:rPr>
              <a:t>が開始されている．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→作業</a:t>
            </a:r>
            <a:r>
              <a:rPr lang="en-US" altLang="ja-JP" sz="2800" dirty="0" smtClean="0">
                <a:solidFill>
                  <a:schemeClr val="tx2"/>
                </a:solidFill>
                <a:latin typeface="メイリオ" pitchFamily="50" charset="-128"/>
                <a:ea typeface="メイリオ" pitchFamily="50" charset="-128"/>
              </a:rPr>
              <a:t>E</a:t>
            </a:r>
            <a:r>
              <a:rPr lang="ja-JP" altLang="en-US" sz="2800" dirty="0" smtClean="0">
                <a:solidFill>
                  <a:schemeClr val="tx2"/>
                </a:solidFill>
                <a:latin typeface="メイリオ" pitchFamily="50" charset="-128"/>
                <a:ea typeface="メイリオ" pitchFamily="50" charset="-128"/>
              </a:rPr>
              <a:t>は見積よりも</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単位時間余計にかかることがわかった</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683568"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1</a:t>
            </a:r>
            <a:endParaRPr kumimoji="1" lang="ja-JP" altLang="en-US" sz="2400" b="1" dirty="0">
              <a:solidFill>
                <a:schemeClr val="tx2"/>
              </a:solidFill>
              <a:latin typeface="メイリオ" pitchFamily="50" charset="-128"/>
              <a:ea typeface="メイリオ" pitchFamily="50" charset="-128"/>
            </a:endParaRPr>
          </a:p>
        </p:txBody>
      </p:sp>
      <p:sp>
        <p:nvSpPr>
          <p:cNvPr id="5" name="円/楕円 4"/>
          <p:cNvSpPr/>
          <p:nvPr/>
        </p:nvSpPr>
        <p:spPr>
          <a:xfrm>
            <a:off x="2123728" y="3861048"/>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2"/>
                </a:solidFill>
                <a:latin typeface="メイリオ" pitchFamily="50" charset="-128"/>
                <a:ea typeface="メイリオ" pitchFamily="50" charset="-128"/>
              </a:rPr>
              <a:t>２</a:t>
            </a:r>
            <a:endParaRPr kumimoji="1" lang="ja-JP" altLang="en-US" sz="2400" b="1" dirty="0">
              <a:solidFill>
                <a:schemeClr val="tx2"/>
              </a:solidFill>
              <a:latin typeface="メイリオ" pitchFamily="50" charset="-128"/>
              <a:ea typeface="メイリオ" pitchFamily="50" charset="-128"/>
            </a:endParaRPr>
          </a:p>
        </p:txBody>
      </p:sp>
      <p:sp>
        <p:nvSpPr>
          <p:cNvPr id="6" name="円/楕円 5"/>
          <p:cNvSpPr/>
          <p:nvPr/>
        </p:nvSpPr>
        <p:spPr>
          <a:xfrm>
            <a:off x="2699792"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4</a:t>
            </a:r>
            <a:endParaRPr kumimoji="1" lang="ja-JP" altLang="en-US" sz="2400" b="1" dirty="0">
              <a:solidFill>
                <a:schemeClr val="tx2"/>
              </a:solidFill>
              <a:latin typeface="メイリオ" pitchFamily="50" charset="-128"/>
              <a:ea typeface="メイリオ" pitchFamily="50" charset="-128"/>
            </a:endParaRPr>
          </a:p>
        </p:txBody>
      </p:sp>
      <p:sp>
        <p:nvSpPr>
          <p:cNvPr id="7" name="円/楕円 6"/>
          <p:cNvSpPr/>
          <p:nvPr/>
        </p:nvSpPr>
        <p:spPr>
          <a:xfrm>
            <a:off x="2123728" y="594928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3</a:t>
            </a:r>
            <a:endParaRPr kumimoji="1" lang="ja-JP" altLang="en-US" sz="2400" b="1" dirty="0">
              <a:solidFill>
                <a:schemeClr val="tx2"/>
              </a:solidFill>
              <a:latin typeface="メイリオ" pitchFamily="50" charset="-128"/>
              <a:ea typeface="メイリオ" pitchFamily="50" charset="-128"/>
            </a:endParaRPr>
          </a:p>
        </p:txBody>
      </p:sp>
      <p:sp>
        <p:nvSpPr>
          <p:cNvPr id="8" name="円/楕円 7"/>
          <p:cNvSpPr/>
          <p:nvPr/>
        </p:nvSpPr>
        <p:spPr>
          <a:xfrm>
            <a:off x="3923928" y="3861048"/>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p:txBody>
      </p:sp>
      <p:sp>
        <p:nvSpPr>
          <p:cNvPr id="9" name="円/楕円 8"/>
          <p:cNvSpPr/>
          <p:nvPr/>
        </p:nvSpPr>
        <p:spPr>
          <a:xfrm>
            <a:off x="4716016"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6</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5508104" y="594928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p:txBody>
      </p:sp>
      <p:sp>
        <p:nvSpPr>
          <p:cNvPr id="11" name="円/楕円 10"/>
          <p:cNvSpPr/>
          <p:nvPr/>
        </p:nvSpPr>
        <p:spPr>
          <a:xfrm>
            <a:off x="6588224"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p:txBody>
      </p:sp>
      <p:sp>
        <p:nvSpPr>
          <p:cNvPr id="12" name="円/楕円 11"/>
          <p:cNvSpPr/>
          <p:nvPr/>
        </p:nvSpPr>
        <p:spPr>
          <a:xfrm>
            <a:off x="8244408"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p:txBody>
      </p:sp>
      <p:cxnSp>
        <p:nvCxnSpPr>
          <p:cNvPr id="13" name="直線矢印コネクタ 12"/>
          <p:cNvCxnSpPr>
            <a:stCxn id="4" idx="6"/>
            <a:endCxn id="5" idx="3"/>
          </p:cNvCxnSpPr>
          <p:nvPr/>
        </p:nvCxnSpPr>
        <p:spPr>
          <a:xfrm flipV="1">
            <a:off x="1259632" y="4352749"/>
            <a:ext cx="948459" cy="804443"/>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4" idx="6"/>
            <a:endCxn id="6" idx="2"/>
          </p:cNvCxnSpPr>
          <p:nvPr/>
        </p:nvCxnSpPr>
        <p:spPr>
          <a:xfrm>
            <a:off x="1259632" y="5157192"/>
            <a:ext cx="1440160" cy="0"/>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4" idx="6"/>
            <a:endCxn id="7" idx="1"/>
          </p:cNvCxnSpPr>
          <p:nvPr/>
        </p:nvCxnSpPr>
        <p:spPr>
          <a:xfrm>
            <a:off x="1259632" y="5157192"/>
            <a:ext cx="948459" cy="876451"/>
          </a:xfrm>
          <a:prstGeom prst="straightConnector1">
            <a:avLst/>
          </a:prstGeom>
          <a:ln w="508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5" idx="5"/>
            <a:endCxn id="6" idx="0"/>
          </p:cNvCxnSpPr>
          <p:nvPr/>
        </p:nvCxnSpPr>
        <p:spPr>
          <a:xfrm>
            <a:off x="2615429" y="4352749"/>
            <a:ext cx="372395" cy="516411"/>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7" idx="7"/>
            <a:endCxn id="6" idx="4"/>
          </p:cNvCxnSpPr>
          <p:nvPr/>
        </p:nvCxnSpPr>
        <p:spPr>
          <a:xfrm flipV="1">
            <a:off x="2615429" y="5445224"/>
            <a:ext cx="372395" cy="588419"/>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5" idx="6"/>
            <a:endCxn id="8" idx="2"/>
          </p:cNvCxnSpPr>
          <p:nvPr/>
        </p:nvCxnSpPr>
        <p:spPr>
          <a:xfrm>
            <a:off x="2699792" y="4149080"/>
            <a:ext cx="1224136"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6" idx="6"/>
            <a:endCxn id="9" idx="2"/>
          </p:cNvCxnSpPr>
          <p:nvPr/>
        </p:nvCxnSpPr>
        <p:spPr>
          <a:xfrm>
            <a:off x="3275856" y="5157192"/>
            <a:ext cx="1440160" cy="0"/>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7" idx="6"/>
            <a:endCxn id="10" idx="2"/>
          </p:cNvCxnSpPr>
          <p:nvPr/>
        </p:nvCxnSpPr>
        <p:spPr>
          <a:xfrm>
            <a:off x="2699792" y="6237312"/>
            <a:ext cx="2808312" cy="0"/>
          </a:xfrm>
          <a:prstGeom prst="straightConnector1">
            <a:avLst/>
          </a:prstGeom>
          <a:ln w="508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5"/>
            <a:endCxn id="9" idx="1"/>
          </p:cNvCxnSpPr>
          <p:nvPr/>
        </p:nvCxnSpPr>
        <p:spPr>
          <a:xfrm>
            <a:off x="4415629" y="4352749"/>
            <a:ext cx="384750" cy="600774"/>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9" idx="5"/>
            <a:endCxn id="10" idx="1"/>
          </p:cNvCxnSpPr>
          <p:nvPr/>
        </p:nvCxnSpPr>
        <p:spPr>
          <a:xfrm>
            <a:off x="5207717" y="5360861"/>
            <a:ext cx="384750" cy="672782"/>
          </a:xfrm>
          <a:prstGeom prst="straightConnector1">
            <a:avLst/>
          </a:prstGeom>
          <a:ln w="508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8" idx="6"/>
            <a:endCxn id="11" idx="2"/>
          </p:cNvCxnSpPr>
          <p:nvPr/>
        </p:nvCxnSpPr>
        <p:spPr>
          <a:xfrm>
            <a:off x="4499992" y="4149080"/>
            <a:ext cx="2088232" cy="1008112"/>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0" idx="6"/>
            <a:endCxn id="11" idx="3"/>
          </p:cNvCxnSpPr>
          <p:nvPr/>
        </p:nvCxnSpPr>
        <p:spPr>
          <a:xfrm flipV="1">
            <a:off x="6084168" y="5360861"/>
            <a:ext cx="588419" cy="876451"/>
          </a:xfrm>
          <a:prstGeom prst="straightConnector1">
            <a:avLst/>
          </a:prstGeom>
          <a:ln w="5080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1" idx="6"/>
            <a:endCxn id="12" idx="2"/>
          </p:cNvCxnSpPr>
          <p:nvPr/>
        </p:nvCxnSpPr>
        <p:spPr>
          <a:xfrm>
            <a:off x="7164288" y="5157192"/>
            <a:ext cx="1080120" cy="0"/>
          </a:xfrm>
          <a:prstGeom prst="straightConnector1">
            <a:avLst/>
          </a:prstGeom>
          <a:ln w="5080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1115616" y="4263479"/>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A(3)</a:t>
            </a:r>
            <a:endParaRPr kumimoji="1" lang="ja-JP" altLang="en-US" sz="2400" b="1" dirty="0">
              <a:solidFill>
                <a:srgbClr val="C00000"/>
              </a:solidFill>
              <a:latin typeface="メイリオ" pitchFamily="50" charset="-128"/>
              <a:ea typeface="メイリオ" pitchFamily="50" charset="-128"/>
            </a:endParaRPr>
          </a:p>
        </p:txBody>
      </p:sp>
      <p:sp>
        <p:nvSpPr>
          <p:cNvPr id="27" name="テキスト ボックス 26"/>
          <p:cNvSpPr txBox="1"/>
          <p:nvPr/>
        </p:nvSpPr>
        <p:spPr>
          <a:xfrm>
            <a:off x="1115616" y="5631631"/>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C(3)</a:t>
            </a:r>
            <a:endParaRPr kumimoji="1" lang="ja-JP" altLang="en-US" sz="2400" b="1" dirty="0">
              <a:solidFill>
                <a:srgbClr val="C00000"/>
              </a:solidFill>
              <a:latin typeface="メイリオ" pitchFamily="50" charset="-128"/>
              <a:ea typeface="メイリオ" pitchFamily="50" charset="-128"/>
            </a:endParaRPr>
          </a:p>
        </p:txBody>
      </p:sp>
      <p:sp>
        <p:nvSpPr>
          <p:cNvPr id="28" name="テキスト ボックス 27"/>
          <p:cNvSpPr txBox="1"/>
          <p:nvPr/>
        </p:nvSpPr>
        <p:spPr>
          <a:xfrm>
            <a:off x="1691680" y="476753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B(4)</a:t>
            </a:r>
            <a:endParaRPr kumimoji="1" lang="ja-JP" altLang="en-US" sz="2400" b="1" dirty="0">
              <a:solidFill>
                <a:srgbClr val="C00000"/>
              </a:solidFill>
              <a:latin typeface="メイリオ" pitchFamily="50" charset="-128"/>
              <a:ea typeface="メイリオ" pitchFamily="50" charset="-128"/>
            </a:endParaRPr>
          </a:p>
        </p:txBody>
      </p:sp>
      <p:sp>
        <p:nvSpPr>
          <p:cNvPr id="29" name="テキスト ボックス 28"/>
          <p:cNvSpPr txBox="1"/>
          <p:nvPr/>
        </p:nvSpPr>
        <p:spPr>
          <a:xfrm>
            <a:off x="2915816" y="375942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D(5)</a:t>
            </a:r>
            <a:endParaRPr kumimoji="1" lang="ja-JP" altLang="en-US" sz="2400" b="1" dirty="0">
              <a:solidFill>
                <a:srgbClr val="C00000"/>
              </a:solidFill>
              <a:latin typeface="メイリオ" pitchFamily="50" charset="-128"/>
              <a:ea typeface="メイリオ" pitchFamily="50" charset="-128"/>
            </a:endParaRPr>
          </a:p>
        </p:txBody>
      </p:sp>
      <p:sp>
        <p:nvSpPr>
          <p:cNvPr id="30" name="テキスト ボックス 29"/>
          <p:cNvSpPr txBox="1"/>
          <p:nvPr/>
        </p:nvSpPr>
        <p:spPr>
          <a:xfrm>
            <a:off x="3491880" y="5157192"/>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E</a:t>
            </a:r>
            <a:r>
              <a:rPr kumimoji="1" lang="en-US" altLang="ja-JP" sz="2400" dirty="0" smtClean="0">
                <a:solidFill>
                  <a:schemeClr val="tx2"/>
                </a:solidFill>
                <a:latin typeface="メイリオ" pitchFamily="50" charset="-128"/>
                <a:ea typeface="メイリオ" pitchFamily="50" charset="-128"/>
              </a:rPr>
              <a:t>(6)</a:t>
            </a:r>
            <a:endParaRPr kumimoji="1" lang="ja-JP" altLang="en-US" sz="2400" b="1" dirty="0">
              <a:solidFill>
                <a:srgbClr val="C00000"/>
              </a:solidFill>
              <a:latin typeface="メイリオ" pitchFamily="50" charset="-128"/>
              <a:ea typeface="メイリオ" pitchFamily="50" charset="-128"/>
            </a:endParaRPr>
          </a:p>
        </p:txBody>
      </p:sp>
      <p:sp>
        <p:nvSpPr>
          <p:cNvPr id="31" name="テキスト ボックス 30"/>
          <p:cNvSpPr txBox="1"/>
          <p:nvPr/>
        </p:nvSpPr>
        <p:spPr>
          <a:xfrm>
            <a:off x="3491880" y="5847655"/>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F(8)</a:t>
            </a:r>
            <a:endParaRPr kumimoji="1" lang="ja-JP" altLang="en-US" sz="2400" b="1" dirty="0">
              <a:solidFill>
                <a:srgbClr val="C00000"/>
              </a:solidFill>
              <a:latin typeface="メイリオ" pitchFamily="50" charset="-128"/>
              <a:ea typeface="メイリオ" pitchFamily="50" charset="-128"/>
            </a:endParaRPr>
          </a:p>
        </p:txBody>
      </p:sp>
      <p:sp>
        <p:nvSpPr>
          <p:cNvPr id="32" name="テキスト ボックス 31"/>
          <p:cNvSpPr txBox="1"/>
          <p:nvPr/>
        </p:nvSpPr>
        <p:spPr>
          <a:xfrm>
            <a:off x="3779912" y="4479503"/>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G</a:t>
            </a:r>
            <a:r>
              <a:rPr kumimoji="1" lang="en-US" altLang="ja-JP" sz="2400" dirty="0" smtClean="0">
                <a:solidFill>
                  <a:schemeClr val="tx2"/>
                </a:solidFill>
                <a:latin typeface="メイリオ" pitchFamily="50" charset="-128"/>
                <a:ea typeface="メイリオ" pitchFamily="50" charset="-128"/>
              </a:rPr>
              <a:t>(3)</a:t>
            </a:r>
            <a:endParaRPr kumimoji="1" lang="ja-JP" altLang="en-US" sz="2400" b="1" dirty="0">
              <a:solidFill>
                <a:srgbClr val="C00000"/>
              </a:solidFill>
              <a:latin typeface="メイリオ" pitchFamily="50" charset="-128"/>
              <a:ea typeface="メイリオ" pitchFamily="50" charset="-128"/>
            </a:endParaRPr>
          </a:p>
        </p:txBody>
      </p:sp>
      <p:sp>
        <p:nvSpPr>
          <p:cNvPr id="33" name="テキスト ボックス 32"/>
          <p:cNvSpPr txBox="1"/>
          <p:nvPr/>
        </p:nvSpPr>
        <p:spPr>
          <a:xfrm>
            <a:off x="5148064" y="411946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H(4)</a:t>
            </a:r>
            <a:endParaRPr kumimoji="1" lang="ja-JP" altLang="en-US" sz="2400" b="1" dirty="0">
              <a:solidFill>
                <a:srgbClr val="C00000"/>
              </a:solidFill>
              <a:latin typeface="メイリオ" pitchFamily="50" charset="-128"/>
              <a:ea typeface="メイリオ" pitchFamily="50" charset="-128"/>
            </a:endParaRPr>
          </a:p>
        </p:txBody>
      </p:sp>
      <p:sp>
        <p:nvSpPr>
          <p:cNvPr id="34" name="テキスト ボックス 33"/>
          <p:cNvSpPr txBox="1"/>
          <p:nvPr/>
        </p:nvSpPr>
        <p:spPr>
          <a:xfrm>
            <a:off x="6372200" y="566124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I(3)</a:t>
            </a:r>
            <a:endParaRPr kumimoji="1" lang="ja-JP" altLang="en-US" sz="2400" b="1" dirty="0">
              <a:solidFill>
                <a:srgbClr val="C00000"/>
              </a:solidFill>
              <a:latin typeface="メイリオ" pitchFamily="50" charset="-128"/>
              <a:ea typeface="メイリオ" pitchFamily="50" charset="-128"/>
            </a:endParaRPr>
          </a:p>
        </p:txBody>
      </p:sp>
      <p:sp>
        <p:nvSpPr>
          <p:cNvPr id="35" name="テキスト ボックス 34"/>
          <p:cNvSpPr txBox="1"/>
          <p:nvPr/>
        </p:nvSpPr>
        <p:spPr>
          <a:xfrm>
            <a:off x="7308304" y="4725144"/>
            <a:ext cx="86409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J(4)</a:t>
            </a:r>
            <a:endParaRPr kumimoji="1" lang="ja-JP" altLang="en-US" sz="2400" b="1" dirty="0">
              <a:solidFill>
                <a:srgbClr val="C00000"/>
              </a:solidFill>
              <a:latin typeface="メイリオ" pitchFamily="50" charset="-128"/>
              <a:ea typeface="メイリオ" pitchFamily="50" charset="-128"/>
            </a:endParaRPr>
          </a:p>
        </p:txBody>
      </p:sp>
      <p:cxnSp>
        <p:nvCxnSpPr>
          <p:cNvPr id="37" name="直線コネクタ 36"/>
          <p:cNvCxnSpPr/>
          <p:nvPr/>
        </p:nvCxnSpPr>
        <p:spPr>
          <a:xfrm>
            <a:off x="3491880" y="3573016"/>
            <a:ext cx="0" cy="3096344"/>
          </a:xfrm>
          <a:prstGeom prst="line">
            <a:avLst/>
          </a:prstGeom>
          <a:ln w="19050">
            <a:solidFill>
              <a:srgbClr val="008000"/>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6012160" y="3212976"/>
            <a:ext cx="3024336" cy="9087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今回はクリティカルパスが</a:t>
            </a:r>
            <a:r>
              <a:rPr kumimoji="1" lang="en-US" altLang="ja-JP" sz="2400" b="1" dirty="0" smtClean="0">
                <a:solidFill>
                  <a:schemeClr val="tx2"/>
                </a:solidFill>
                <a:latin typeface="メイリオ" pitchFamily="50" charset="-128"/>
                <a:ea typeface="メイリオ" pitchFamily="50" charset="-128"/>
              </a:rPr>
              <a:t>2</a:t>
            </a:r>
            <a:r>
              <a:rPr kumimoji="1" lang="ja-JP" altLang="en-US" sz="2400" b="1" dirty="0" smtClean="0">
                <a:solidFill>
                  <a:schemeClr val="tx2"/>
                </a:solidFill>
                <a:latin typeface="メイリオ" pitchFamily="50" charset="-128"/>
                <a:ea typeface="メイリオ" pitchFamily="50" charset="-128"/>
              </a:rPr>
              <a:t>つある</a:t>
            </a:r>
            <a:endParaRPr kumimoji="1" lang="ja-JP" altLang="en-US" sz="24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日程管理の例　その</a:t>
            </a:r>
            <a:r>
              <a:rPr lang="en-US" altLang="ja-JP" dirty="0" smtClean="0">
                <a:latin typeface="メイリオ" pitchFamily="50" charset="-128"/>
                <a:ea typeface="メイリオ" pitchFamily="50" charset="-128"/>
              </a:rPr>
              <a:t>1</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824536"/>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例：プログラムを開始して</a:t>
            </a:r>
            <a:r>
              <a:rPr lang="en-US" altLang="ja-JP" sz="2800" b="1" dirty="0" smtClean="0">
                <a:solidFill>
                  <a:srgbClr val="008000"/>
                </a:solidFill>
                <a:latin typeface="メイリオ" pitchFamily="50" charset="-128"/>
                <a:ea typeface="メイリオ" pitchFamily="50" charset="-128"/>
              </a:rPr>
              <a:t>5</a:t>
            </a:r>
            <a:r>
              <a:rPr lang="ja-JP" altLang="en-US" sz="2800" b="1" dirty="0" smtClean="0">
                <a:solidFill>
                  <a:srgbClr val="008000"/>
                </a:solidFill>
                <a:latin typeface="メイリオ" pitchFamily="50" charset="-128"/>
                <a:ea typeface="メイリオ" pitchFamily="50" charset="-128"/>
              </a:rPr>
              <a:t>単位時間後</a:t>
            </a:r>
            <a:r>
              <a:rPr lang="ja-JP" altLang="en-US" sz="2800" dirty="0" smtClean="0">
                <a:solidFill>
                  <a:schemeClr val="tx2"/>
                </a:solidFill>
                <a:latin typeface="メイリオ" pitchFamily="50" charset="-128"/>
                <a:ea typeface="メイリオ" pitchFamily="50" charset="-128"/>
              </a:rPr>
              <a:t>．作業</a:t>
            </a:r>
            <a:r>
              <a:rPr lang="en-US" altLang="ja-JP" sz="2800" dirty="0" smtClean="0">
                <a:solidFill>
                  <a:schemeClr val="tx2"/>
                </a:solidFill>
                <a:latin typeface="メイリオ" pitchFamily="50" charset="-128"/>
                <a:ea typeface="メイリオ" pitchFamily="50" charset="-128"/>
              </a:rPr>
              <a:t>A,B,C</a:t>
            </a:r>
            <a:r>
              <a:rPr lang="ja-JP" altLang="en-US" sz="2800" dirty="0" smtClean="0">
                <a:solidFill>
                  <a:schemeClr val="tx2"/>
                </a:solidFill>
                <a:latin typeface="メイリオ" pitchFamily="50" charset="-128"/>
                <a:ea typeface="メイリオ" pitchFamily="50" charset="-128"/>
              </a:rPr>
              <a:t>は予定通り終了して，作業</a:t>
            </a:r>
            <a:r>
              <a:rPr lang="en-US" altLang="ja-JP" sz="2800" dirty="0" smtClean="0">
                <a:solidFill>
                  <a:schemeClr val="tx2"/>
                </a:solidFill>
                <a:latin typeface="メイリオ" pitchFamily="50" charset="-128"/>
                <a:ea typeface="メイリオ" pitchFamily="50" charset="-128"/>
              </a:rPr>
              <a:t>D,E,F</a:t>
            </a:r>
            <a:r>
              <a:rPr lang="ja-JP" altLang="en-US" sz="2800" dirty="0" smtClean="0">
                <a:solidFill>
                  <a:schemeClr val="tx2"/>
                </a:solidFill>
                <a:latin typeface="メイリオ" pitchFamily="50" charset="-128"/>
                <a:ea typeface="メイリオ" pitchFamily="50" charset="-128"/>
              </a:rPr>
              <a:t>が開始されている．</a:t>
            </a:r>
            <a:endParaRPr lang="en-US" altLang="ja-JP" sz="2800" dirty="0" smtClean="0">
              <a:solidFill>
                <a:schemeClr val="tx2"/>
              </a:solidFill>
              <a:latin typeface="メイリオ" pitchFamily="50" charset="-128"/>
              <a:ea typeface="メイリオ" pitchFamily="50" charset="-128"/>
            </a:endParaRPr>
          </a:p>
          <a:p>
            <a:pPr>
              <a:spcBef>
                <a:spcPts val="0"/>
              </a:spcBef>
              <a:buNone/>
            </a:pPr>
            <a:r>
              <a:rPr lang="ja-JP" altLang="en-US" sz="2800" dirty="0" smtClean="0">
                <a:solidFill>
                  <a:schemeClr val="tx2"/>
                </a:solidFill>
                <a:latin typeface="メイリオ" pitchFamily="50" charset="-128"/>
                <a:ea typeface="メイリオ" pitchFamily="50" charset="-128"/>
              </a:rPr>
              <a:t>　→</a:t>
            </a:r>
            <a:r>
              <a:rPr lang="ja-JP" altLang="en-US" sz="2800" b="1" u="sng" dirty="0" smtClean="0">
                <a:solidFill>
                  <a:schemeClr val="tx2"/>
                </a:solidFill>
                <a:latin typeface="メイリオ" pitchFamily="50" charset="-128"/>
                <a:ea typeface="メイリオ" pitchFamily="50" charset="-128"/>
              </a:rPr>
              <a:t>作業</a:t>
            </a:r>
            <a:r>
              <a:rPr lang="en-US" altLang="ja-JP" sz="2800" b="1" u="sng" dirty="0" smtClean="0">
                <a:solidFill>
                  <a:schemeClr val="tx2"/>
                </a:solidFill>
                <a:latin typeface="メイリオ" pitchFamily="50" charset="-128"/>
                <a:ea typeface="メイリオ" pitchFamily="50" charset="-128"/>
              </a:rPr>
              <a:t>E</a:t>
            </a:r>
            <a:r>
              <a:rPr lang="ja-JP" altLang="en-US" sz="2800" b="1" u="sng" dirty="0" smtClean="0">
                <a:solidFill>
                  <a:schemeClr val="tx2"/>
                </a:solidFill>
                <a:latin typeface="メイリオ" pitchFamily="50" charset="-128"/>
                <a:ea typeface="メイリオ" pitchFamily="50" charset="-128"/>
              </a:rPr>
              <a:t>は見積よりも</a:t>
            </a:r>
            <a:r>
              <a:rPr lang="en-US" altLang="ja-JP" sz="2800" b="1" u="sng" dirty="0" smtClean="0">
                <a:solidFill>
                  <a:schemeClr val="tx2"/>
                </a:solidFill>
                <a:latin typeface="メイリオ" pitchFamily="50" charset="-128"/>
                <a:ea typeface="メイリオ" pitchFamily="50" charset="-128"/>
              </a:rPr>
              <a:t>2</a:t>
            </a:r>
            <a:r>
              <a:rPr lang="ja-JP" altLang="en-US" sz="2800" b="1" u="sng" dirty="0" smtClean="0">
                <a:solidFill>
                  <a:schemeClr val="tx2"/>
                </a:solidFill>
                <a:latin typeface="メイリオ" pitchFamily="50" charset="-128"/>
                <a:ea typeface="メイリオ" pitchFamily="50" charset="-128"/>
              </a:rPr>
              <a:t>単位時間余計にかかる</a:t>
            </a:r>
            <a:r>
              <a:rPr lang="ja-JP" altLang="en-US" sz="2800" dirty="0" smtClean="0">
                <a:solidFill>
                  <a:schemeClr val="tx2"/>
                </a:solidFill>
                <a:latin typeface="メイリオ" pitchFamily="50" charset="-128"/>
                <a:ea typeface="メイリオ" pitchFamily="50" charset="-128"/>
              </a:rPr>
              <a:t>ことがわかった</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683568"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1</a:t>
            </a:r>
            <a:endParaRPr kumimoji="1" lang="ja-JP" altLang="en-US" sz="2400" b="1" dirty="0">
              <a:solidFill>
                <a:schemeClr val="tx2"/>
              </a:solidFill>
              <a:latin typeface="メイリオ" pitchFamily="50" charset="-128"/>
              <a:ea typeface="メイリオ" pitchFamily="50" charset="-128"/>
            </a:endParaRPr>
          </a:p>
        </p:txBody>
      </p:sp>
      <p:sp>
        <p:nvSpPr>
          <p:cNvPr id="8" name="円/楕円 7"/>
          <p:cNvSpPr/>
          <p:nvPr/>
        </p:nvSpPr>
        <p:spPr>
          <a:xfrm>
            <a:off x="3923928" y="3861048"/>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p:txBody>
      </p:sp>
      <p:sp>
        <p:nvSpPr>
          <p:cNvPr id="9" name="円/楕円 8"/>
          <p:cNvSpPr/>
          <p:nvPr/>
        </p:nvSpPr>
        <p:spPr>
          <a:xfrm>
            <a:off x="4716016"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6</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5508104" y="594928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p:txBody>
      </p:sp>
      <p:sp>
        <p:nvSpPr>
          <p:cNvPr id="11" name="円/楕円 10"/>
          <p:cNvSpPr/>
          <p:nvPr/>
        </p:nvSpPr>
        <p:spPr>
          <a:xfrm>
            <a:off x="6588224"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p:txBody>
      </p:sp>
      <p:sp>
        <p:nvSpPr>
          <p:cNvPr id="12" name="円/楕円 11"/>
          <p:cNvSpPr/>
          <p:nvPr/>
        </p:nvSpPr>
        <p:spPr>
          <a:xfrm>
            <a:off x="8244408"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p:txBody>
      </p:sp>
      <p:cxnSp>
        <p:nvCxnSpPr>
          <p:cNvPr id="14" name="直線矢印コネクタ 13"/>
          <p:cNvCxnSpPr>
            <a:stCxn id="4" idx="6"/>
            <a:endCxn id="8" idx="2"/>
          </p:cNvCxnSpPr>
          <p:nvPr/>
        </p:nvCxnSpPr>
        <p:spPr>
          <a:xfrm flipV="1">
            <a:off x="1259632" y="4149080"/>
            <a:ext cx="2664296" cy="1008112"/>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6"/>
            <a:endCxn id="9" idx="2"/>
          </p:cNvCxnSpPr>
          <p:nvPr/>
        </p:nvCxnSpPr>
        <p:spPr>
          <a:xfrm>
            <a:off x="1259632" y="5157192"/>
            <a:ext cx="3456384"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4" idx="6"/>
            <a:endCxn id="10" idx="2"/>
          </p:cNvCxnSpPr>
          <p:nvPr/>
        </p:nvCxnSpPr>
        <p:spPr>
          <a:xfrm>
            <a:off x="1259632" y="5157192"/>
            <a:ext cx="4248472" cy="1080120"/>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5"/>
            <a:endCxn id="9" idx="1"/>
          </p:cNvCxnSpPr>
          <p:nvPr/>
        </p:nvCxnSpPr>
        <p:spPr>
          <a:xfrm>
            <a:off x="4415629" y="4352749"/>
            <a:ext cx="384750" cy="600774"/>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9" idx="5"/>
            <a:endCxn id="10" idx="1"/>
          </p:cNvCxnSpPr>
          <p:nvPr/>
        </p:nvCxnSpPr>
        <p:spPr>
          <a:xfrm>
            <a:off x="5207717" y="5360861"/>
            <a:ext cx="384750" cy="672782"/>
          </a:xfrm>
          <a:prstGeom prst="straightConnector1">
            <a:avLst/>
          </a:prstGeom>
          <a:ln w="508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8" idx="6"/>
            <a:endCxn id="11" idx="2"/>
          </p:cNvCxnSpPr>
          <p:nvPr/>
        </p:nvCxnSpPr>
        <p:spPr>
          <a:xfrm>
            <a:off x="4499992" y="4149080"/>
            <a:ext cx="2088232" cy="1008112"/>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0" idx="6"/>
            <a:endCxn id="11" idx="3"/>
          </p:cNvCxnSpPr>
          <p:nvPr/>
        </p:nvCxnSpPr>
        <p:spPr>
          <a:xfrm flipV="1">
            <a:off x="6084168" y="5360861"/>
            <a:ext cx="588419" cy="876451"/>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1" idx="6"/>
            <a:endCxn id="12" idx="2"/>
          </p:cNvCxnSpPr>
          <p:nvPr/>
        </p:nvCxnSpPr>
        <p:spPr>
          <a:xfrm>
            <a:off x="7164288" y="5157192"/>
            <a:ext cx="108012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339752" y="4767535"/>
            <a:ext cx="187220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E</a:t>
            </a:r>
            <a:r>
              <a:rPr kumimoji="1" lang="en-US" altLang="ja-JP" sz="2400" b="1" dirty="0" smtClean="0">
                <a:solidFill>
                  <a:srgbClr val="C00000"/>
                </a:solidFill>
                <a:latin typeface="メイリオ" pitchFamily="50" charset="-128"/>
                <a:ea typeface="メイリオ" pitchFamily="50" charset="-128"/>
              </a:rPr>
              <a:t>(6-1+2)</a:t>
            </a:r>
            <a:endParaRPr kumimoji="1" lang="ja-JP" altLang="en-US" sz="2400" b="1" dirty="0">
              <a:solidFill>
                <a:srgbClr val="C00000"/>
              </a:solidFill>
              <a:latin typeface="メイリオ" pitchFamily="50" charset="-128"/>
              <a:ea typeface="メイリオ" pitchFamily="50" charset="-128"/>
            </a:endParaRPr>
          </a:p>
        </p:txBody>
      </p:sp>
      <p:sp>
        <p:nvSpPr>
          <p:cNvPr id="31" name="テキスト ボックス 30"/>
          <p:cNvSpPr txBox="1"/>
          <p:nvPr/>
        </p:nvSpPr>
        <p:spPr>
          <a:xfrm>
            <a:off x="2627784" y="5733256"/>
            <a:ext cx="129614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F(8-2)</a:t>
            </a:r>
            <a:endParaRPr kumimoji="1" lang="ja-JP" altLang="en-US" sz="2400" b="1" dirty="0">
              <a:solidFill>
                <a:srgbClr val="C00000"/>
              </a:solidFill>
              <a:latin typeface="メイリオ" pitchFamily="50" charset="-128"/>
              <a:ea typeface="メイリオ" pitchFamily="50" charset="-128"/>
            </a:endParaRPr>
          </a:p>
        </p:txBody>
      </p:sp>
      <p:sp>
        <p:nvSpPr>
          <p:cNvPr id="32" name="テキスト ボックス 31"/>
          <p:cNvSpPr txBox="1"/>
          <p:nvPr/>
        </p:nvSpPr>
        <p:spPr>
          <a:xfrm>
            <a:off x="3779912" y="4479503"/>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G</a:t>
            </a:r>
            <a:r>
              <a:rPr kumimoji="1" lang="en-US" altLang="ja-JP" sz="2400" dirty="0" smtClean="0">
                <a:solidFill>
                  <a:schemeClr val="tx2"/>
                </a:solidFill>
                <a:latin typeface="メイリオ" pitchFamily="50" charset="-128"/>
                <a:ea typeface="メイリオ" pitchFamily="50" charset="-128"/>
              </a:rPr>
              <a:t>(3)</a:t>
            </a:r>
            <a:endParaRPr kumimoji="1" lang="ja-JP" altLang="en-US" sz="2400" b="1" dirty="0">
              <a:solidFill>
                <a:srgbClr val="C00000"/>
              </a:solidFill>
              <a:latin typeface="メイリオ" pitchFamily="50" charset="-128"/>
              <a:ea typeface="メイリオ" pitchFamily="50" charset="-128"/>
            </a:endParaRPr>
          </a:p>
        </p:txBody>
      </p:sp>
      <p:sp>
        <p:nvSpPr>
          <p:cNvPr id="33" name="テキスト ボックス 32"/>
          <p:cNvSpPr txBox="1"/>
          <p:nvPr/>
        </p:nvSpPr>
        <p:spPr>
          <a:xfrm>
            <a:off x="5148064" y="411946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H(4)</a:t>
            </a:r>
            <a:endParaRPr kumimoji="1" lang="ja-JP" altLang="en-US" sz="2400" b="1" dirty="0">
              <a:solidFill>
                <a:srgbClr val="C00000"/>
              </a:solidFill>
              <a:latin typeface="メイリオ" pitchFamily="50" charset="-128"/>
              <a:ea typeface="メイリオ" pitchFamily="50" charset="-128"/>
            </a:endParaRPr>
          </a:p>
        </p:txBody>
      </p:sp>
      <p:sp>
        <p:nvSpPr>
          <p:cNvPr id="34" name="テキスト ボックス 33"/>
          <p:cNvSpPr txBox="1"/>
          <p:nvPr/>
        </p:nvSpPr>
        <p:spPr>
          <a:xfrm>
            <a:off x="6372200" y="566124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I(3)</a:t>
            </a:r>
            <a:endParaRPr kumimoji="1" lang="ja-JP" altLang="en-US" sz="2400" b="1" dirty="0">
              <a:solidFill>
                <a:srgbClr val="C00000"/>
              </a:solidFill>
              <a:latin typeface="メイリオ" pitchFamily="50" charset="-128"/>
              <a:ea typeface="メイリオ" pitchFamily="50" charset="-128"/>
            </a:endParaRPr>
          </a:p>
        </p:txBody>
      </p:sp>
      <p:sp>
        <p:nvSpPr>
          <p:cNvPr id="35" name="テキスト ボックス 34"/>
          <p:cNvSpPr txBox="1"/>
          <p:nvPr/>
        </p:nvSpPr>
        <p:spPr>
          <a:xfrm>
            <a:off x="7308304" y="4725144"/>
            <a:ext cx="86409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J(4)</a:t>
            </a:r>
            <a:endParaRPr kumimoji="1" lang="ja-JP" altLang="en-US" sz="2400" b="1" dirty="0">
              <a:solidFill>
                <a:srgbClr val="C00000"/>
              </a:solidFill>
              <a:latin typeface="メイリオ" pitchFamily="50" charset="-128"/>
              <a:ea typeface="メイリオ" pitchFamily="50" charset="-128"/>
            </a:endParaRPr>
          </a:p>
        </p:txBody>
      </p:sp>
      <p:sp>
        <p:nvSpPr>
          <p:cNvPr id="41" name="テキスト ボックス 40"/>
          <p:cNvSpPr txBox="1"/>
          <p:nvPr/>
        </p:nvSpPr>
        <p:spPr>
          <a:xfrm>
            <a:off x="1835696" y="414908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D(5-2)</a:t>
            </a:r>
            <a:endParaRPr kumimoji="1" lang="ja-JP" altLang="en-US" sz="2400" b="1" dirty="0">
              <a:solidFill>
                <a:srgbClr val="C00000"/>
              </a:solidFill>
              <a:latin typeface="メイリオ" pitchFamily="50" charset="-128"/>
              <a:ea typeface="メイリオ" pitchFamily="50" charset="-128"/>
            </a:endParaRPr>
          </a:p>
        </p:txBody>
      </p:sp>
      <p:sp>
        <p:nvSpPr>
          <p:cNvPr id="42" name="正方形/長方形 41"/>
          <p:cNvSpPr/>
          <p:nvPr/>
        </p:nvSpPr>
        <p:spPr>
          <a:xfrm>
            <a:off x="144016" y="5616624"/>
            <a:ext cx="2339752" cy="9087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クリティカル　パスが変化する</a:t>
            </a:r>
            <a:endParaRPr kumimoji="1" lang="ja-JP" altLang="en-US" sz="24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日程管理の例　その</a:t>
            </a:r>
            <a:r>
              <a:rPr lang="en-US" altLang="ja-JP" dirty="0" smtClean="0">
                <a:latin typeface="メイリオ" pitchFamily="50" charset="-128"/>
                <a:ea typeface="メイリオ" pitchFamily="50" charset="-128"/>
              </a:rPr>
              <a:t>2</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824536"/>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例：見直しから</a:t>
            </a:r>
            <a:r>
              <a:rPr lang="ja-JP" altLang="en-US" sz="2800" b="1" dirty="0" smtClean="0">
                <a:solidFill>
                  <a:srgbClr val="002060"/>
                </a:solidFill>
                <a:latin typeface="メイリオ" pitchFamily="50" charset="-128"/>
                <a:ea typeface="メイリオ" pitchFamily="50" charset="-128"/>
              </a:rPr>
              <a:t>さらに</a:t>
            </a:r>
            <a:r>
              <a:rPr lang="en-US" altLang="ja-JP" sz="2800" b="1" dirty="0" smtClean="0">
                <a:solidFill>
                  <a:srgbClr val="002060"/>
                </a:solidFill>
                <a:latin typeface="メイリオ" pitchFamily="50" charset="-128"/>
                <a:ea typeface="メイリオ" pitchFamily="50" charset="-128"/>
              </a:rPr>
              <a:t>5</a:t>
            </a:r>
            <a:r>
              <a:rPr lang="ja-JP" altLang="en-US" sz="2800" b="1" dirty="0" smtClean="0">
                <a:solidFill>
                  <a:srgbClr val="002060"/>
                </a:solidFill>
                <a:latin typeface="メイリオ" pitchFamily="50" charset="-128"/>
                <a:ea typeface="メイリオ" pitchFamily="50" charset="-128"/>
              </a:rPr>
              <a:t>単位時間後</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プロジェクト開始から</a:t>
            </a:r>
            <a:r>
              <a:rPr lang="en-US" altLang="ja-JP" sz="2800" dirty="0" smtClean="0">
                <a:solidFill>
                  <a:schemeClr val="tx2"/>
                </a:solidFill>
                <a:latin typeface="メイリオ" pitchFamily="50" charset="-128"/>
                <a:ea typeface="メイリオ" pitchFamily="50" charset="-128"/>
              </a:rPr>
              <a:t>10</a:t>
            </a:r>
            <a:r>
              <a:rPr lang="ja-JP" altLang="en-US" sz="2800" dirty="0" smtClean="0">
                <a:solidFill>
                  <a:schemeClr val="tx2"/>
                </a:solidFill>
                <a:latin typeface="メイリオ" pitchFamily="50" charset="-128"/>
                <a:ea typeface="メイリオ" pitchFamily="50" charset="-128"/>
              </a:rPr>
              <a:t>単位時間後</a:t>
            </a:r>
            <a:r>
              <a:rPr lang="en-US" altLang="ja-JP" sz="2800" dirty="0" smtClean="0">
                <a:solidFill>
                  <a:schemeClr val="tx2"/>
                </a:solidFill>
                <a:latin typeface="メイリオ" pitchFamily="50" charset="-128"/>
                <a:ea typeface="メイリオ" pitchFamily="50" charset="-128"/>
              </a:rPr>
              <a:t>)</a:t>
            </a:r>
          </a:p>
          <a:p>
            <a:pPr>
              <a:spcBef>
                <a:spcPts val="0"/>
              </a:spcBef>
              <a:buNone/>
            </a:pPr>
            <a:r>
              <a:rPr lang="ja-JP" altLang="en-US" sz="2800" dirty="0" smtClean="0">
                <a:solidFill>
                  <a:schemeClr val="tx2"/>
                </a:solidFill>
                <a:latin typeface="メイリオ" pitchFamily="50" charset="-128"/>
                <a:ea typeface="メイリオ" pitchFamily="50" charset="-128"/>
              </a:rPr>
              <a:t>　→作業</a:t>
            </a:r>
            <a:r>
              <a:rPr lang="en-US" altLang="ja-JP" sz="2800" dirty="0" smtClean="0">
                <a:solidFill>
                  <a:schemeClr val="tx2"/>
                </a:solidFill>
                <a:latin typeface="メイリオ" pitchFamily="50" charset="-128"/>
                <a:ea typeface="メイリオ" pitchFamily="50" charset="-128"/>
              </a:rPr>
              <a:t>H</a:t>
            </a:r>
            <a:r>
              <a:rPr lang="ja-JP" altLang="en-US" sz="2800" dirty="0" smtClean="0">
                <a:solidFill>
                  <a:schemeClr val="tx2"/>
                </a:solidFill>
                <a:latin typeface="メイリオ" pitchFamily="50" charset="-128"/>
                <a:ea typeface="メイリオ" pitchFamily="50" charset="-128"/>
              </a:rPr>
              <a:t>は人の手配がつかず，着手するまでにあと</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単位時間かかることがわかった．</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683568"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1</a:t>
            </a:r>
            <a:endParaRPr kumimoji="1" lang="ja-JP" altLang="en-US" sz="2400" b="1" dirty="0">
              <a:solidFill>
                <a:schemeClr val="tx2"/>
              </a:solidFill>
              <a:latin typeface="メイリオ" pitchFamily="50" charset="-128"/>
              <a:ea typeface="メイリオ" pitchFamily="50" charset="-128"/>
            </a:endParaRPr>
          </a:p>
        </p:txBody>
      </p:sp>
      <p:sp>
        <p:nvSpPr>
          <p:cNvPr id="8" name="円/楕円 7"/>
          <p:cNvSpPr/>
          <p:nvPr/>
        </p:nvSpPr>
        <p:spPr>
          <a:xfrm>
            <a:off x="3923928" y="3861048"/>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p:txBody>
      </p:sp>
      <p:sp>
        <p:nvSpPr>
          <p:cNvPr id="9" name="円/楕円 8"/>
          <p:cNvSpPr/>
          <p:nvPr/>
        </p:nvSpPr>
        <p:spPr>
          <a:xfrm>
            <a:off x="4716016"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6</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5508104" y="594928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p:txBody>
      </p:sp>
      <p:sp>
        <p:nvSpPr>
          <p:cNvPr id="11" name="円/楕円 10"/>
          <p:cNvSpPr/>
          <p:nvPr/>
        </p:nvSpPr>
        <p:spPr>
          <a:xfrm>
            <a:off x="6588224"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p:txBody>
      </p:sp>
      <p:sp>
        <p:nvSpPr>
          <p:cNvPr id="12" name="円/楕円 11"/>
          <p:cNvSpPr/>
          <p:nvPr/>
        </p:nvSpPr>
        <p:spPr>
          <a:xfrm>
            <a:off x="8244408" y="486916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p:txBody>
      </p:sp>
      <p:cxnSp>
        <p:nvCxnSpPr>
          <p:cNvPr id="14" name="直線矢印コネクタ 13"/>
          <p:cNvCxnSpPr>
            <a:stCxn id="4" idx="6"/>
            <a:endCxn id="8" idx="2"/>
          </p:cNvCxnSpPr>
          <p:nvPr/>
        </p:nvCxnSpPr>
        <p:spPr>
          <a:xfrm flipV="1">
            <a:off x="1259632" y="4149080"/>
            <a:ext cx="2664296" cy="1008112"/>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6"/>
            <a:endCxn id="9" idx="2"/>
          </p:cNvCxnSpPr>
          <p:nvPr/>
        </p:nvCxnSpPr>
        <p:spPr>
          <a:xfrm>
            <a:off x="1259632" y="5157192"/>
            <a:ext cx="3456384"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4" idx="6"/>
            <a:endCxn id="10" idx="2"/>
          </p:cNvCxnSpPr>
          <p:nvPr/>
        </p:nvCxnSpPr>
        <p:spPr>
          <a:xfrm>
            <a:off x="1259632" y="5157192"/>
            <a:ext cx="4248472" cy="1080120"/>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5"/>
            <a:endCxn id="9" idx="1"/>
          </p:cNvCxnSpPr>
          <p:nvPr/>
        </p:nvCxnSpPr>
        <p:spPr>
          <a:xfrm>
            <a:off x="4415629" y="4352749"/>
            <a:ext cx="384750" cy="600774"/>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9" idx="5"/>
            <a:endCxn id="10" idx="1"/>
          </p:cNvCxnSpPr>
          <p:nvPr/>
        </p:nvCxnSpPr>
        <p:spPr>
          <a:xfrm>
            <a:off x="5207717" y="5360861"/>
            <a:ext cx="384750" cy="672782"/>
          </a:xfrm>
          <a:prstGeom prst="straightConnector1">
            <a:avLst/>
          </a:prstGeom>
          <a:ln w="508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8" idx="6"/>
            <a:endCxn id="11" idx="2"/>
          </p:cNvCxnSpPr>
          <p:nvPr/>
        </p:nvCxnSpPr>
        <p:spPr>
          <a:xfrm>
            <a:off x="4499992" y="4149080"/>
            <a:ext cx="2088232" cy="1008112"/>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0" idx="6"/>
            <a:endCxn id="11" idx="3"/>
          </p:cNvCxnSpPr>
          <p:nvPr/>
        </p:nvCxnSpPr>
        <p:spPr>
          <a:xfrm flipV="1">
            <a:off x="6084168" y="5360861"/>
            <a:ext cx="588419" cy="876451"/>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1" idx="6"/>
            <a:endCxn id="12" idx="2"/>
          </p:cNvCxnSpPr>
          <p:nvPr/>
        </p:nvCxnSpPr>
        <p:spPr>
          <a:xfrm>
            <a:off x="7164288" y="5157192"/>
            <a:ext cx="108012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339752" y="4767535"/>
            <a:ext cx="1872208" cy="461665"/>
          </a:xfrm>
          <a:prstGeom prst="rect">
            <a:avLst/>
          </a:prstGeom>
          <a:noFill/>
        </p:spPr>
        <p:txBody>
          <a:bodyPr wrap="square" rtlCol="0">
            <a:spAutoFit/>
          </a:bodyPr>
          <a:lstStyle/>
          <a:p>
            <a:r>
              <a:rPr lang="en-US" altLang="ja-JP" sz="2400" b="1" dirty="0" smtClean="0">
                <a:solidFill>
                  <a:srgbClr val="C00000"/>
                </a:solidFill>
                <a:latin typeface="メイリオ" pitchFamily="50" charset="-128"/>
                <a:ea typeface="メイリオ" pitchFamily="50" charset="-128"/>
              </a:rPr>
              <a:t>E</a:t>
            </a:r>
            <a:r>
              <a:rPr kumimoji="1" lang="en-US" altLang="ja-JP" sz="2400" b="1" dirty="0" smtClean="0">
                <a:solidFill>
                  <a:srgbClr val="C00000"/>
                </a:solidFill>
                <a:latin typeface="メイリオ" pitchFamily="50" charset="-128"/>
                <a:ea typeface="メイリオ" pitchFamily="50" charset="-128"/>
              </a:rPr>
              <a:t>(6-1+2)</a:t>
            </a:r>
            <a:endParaRPr kumimoji="1" lang="ja-JP" altLang="en-US" sz="2400" b="1" dirty="0">
              <a:solidFill>
                <a:srgbClr val="C00000"/>
              </a:solidFill>
              <a:latin typeface="メイリオ" pitchFamily="50" charset="-128"/>
              <a:ea typeface="メイリオ" pitchFamily="50" charset="-128"/>
            </a:endParaRPr>
          </a:p>
        </p:txBody>
      </p:sp>
      <p:sp>
        <p:nvSpPr>
          <p:cNvPr id="31" name="テキスト ボックス 30"/>
          <p:cNvSpPr txBox="1"/>
          <p:nvPr/>
        </p:nvSpPr>
        <p:spPr>
          <a:xfrm>
            <a:off x="2627784" y="5733256"/>
            <a:ext cx="129614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F(8-2)</a:t>
            </a:r>
            <a:endParaRPr kumimoji="1" lang="ja-JP" altLang="en-US" sz="2400" b="1" dirty="0">
              <a:solidFill>
                <a:srgbClr val="C00000"/>
              </a:solidFill>
              <a:latin typeface="メイリオ" pitchFamily="50" charset="-128"/>
              <a:ea typeface="メイリオ" pitchFamily="50" charset="-128"/>
            </a:endParaRPr>
          </a:p>
        </p:txBody>
      </p:sp>
      <p:sp>
        <p:nvSpPr>
          <p:cNvPr id="32" name="テキスト ボックス 31"/>
          <p:cNvSpPr txBox="1"/>
          <p:nvPr/>
        </p:nvSpPr>
        <p:spPr>
          <a:xfrm>
            <a:off x="3779912" y="4479503"/>
            <a:ext cx="93610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G</a:t>
            </a:r>
            <a:r>
              <a:rPr kumimoji="1" lang="en-US" altLang="ja-JP" sz="2400" dirty="0" smtClean="0">
                <a:solidFill>
                  <a:schemeClr val="tx2"/>
                </a:solidFill>
                <a:latin typeface="メイリオ" pitchFamily="50" charset="-128"/>
                <a:ea typeface="メイリオ" pitchFamily="50" charset="-128"/>
              </a:rPr>
              <a:t>(3)</a:t>
            </a:r>
            <a:endParaRPr kumimoji="1" lang="ja-JP" altLang="en-US" sz="2400" b="1" dirty="0">
              <a:solidFill>
                <a:srgbClr val="C00000"/>
              </a:solidFill>
              <a:latin typeface="メイリオ" pitchFamily="50" charset="-128"/>
              <a:ea typeface="メイリオ" pitchFamily="50" charset="-128"/>
            </a:endParaRPr>
          </a:p>
        </p:txBody>
      </p:sp>
      <p:sp>
        <p:nvSpPr>
          <p:cNvPr id="33" name="テキスト ボックス 32"/>
          <p:cNvSpPr txBox="1"/>
          <p:nvPr/>
        </p:nvSpPr>
        <p:spPr>
          <a:xfrm>
            <a:off x="5148064" y="4119463"/>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H(4)</a:t>
            </a:r>
            <a:endParaRPr kumimoji="1" lang="ja-JP" altLang="en-US" sz="2400" b="1" dirty="0">
              <a:solidFill>
                <a:srgbClr val="C00000"/>
              </a:solidFill>
              <a:latin typeface="メイリオ" pitchFamily="50" charset="-128"/>
              <a:ea typeface="メイリオ" pitchFamily="50" charset="-128"/>
            </a:endParaRPr>
          </a:p>
        </p:txBody>
      </p:sp>
      <p:sp>
        <p:nvSpPr>
          <p:cNvPr id="34" name="テキスト ボックス 33"/>
          <p:cNvSpPr txBox="1"/>
          <p:nvPr/>
        </p:nvSpPr>
        <p:spPr>
          <a:xfrm>
            <a:off x="6372200" y="5661248"/>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I(3)</a:t>
            </a:r>
            <a:endParaRPr kumimoji="1" lang="ja-JP" altLang="en-US" sz="2400" b="1" dirty="0">
              <a:solidFill>
                <a:srgbClr val="C00000"/>
              </a:solidFill>
              <a:latin typeface="メイリオ" pitchFamily="50" charset="-128"/>
              <a:ea typeface="メイリオ" pitchFamily="50" charset="-128"/>
            </a:endParaRPr>
          </a:p>
        </p:txBody>
      </p:sp>
      <p:sp>
        <p:nvSpPr>
          <p:cNvPr id="35" name="テキスト ボックス 34"/>
          <p:cNvSpPr txBox="1"/>
          <p:nvPr/>
        </p:nvSpPr>
        <p:spPr>
          <a:xfrm>
            <a:off x="7308304" y="4725144"/>
            <a:ext cx="86409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J(4)</a:t>
            </a:r>
            <a:endParaRPr kumimoji="1" lang="ja-JP" altLang="en-US" sz="2400" b="1" dirty="0">
              <a:solidFill>
                <a:srgbClr val="C00000"/>
              </a:solidFill>
              <a:latin typeface="メイリオ" pitchFamily="50" charset="-128"/>
              <a:ea typeface="メイリオ" pitchFamily="50" charset="-128"/>
            </a:endParaRPr>
          </a:p>
        </p:txBody>
      </p:sp>
      <p:sp>
        <p:nvSpPr>
          <p:cNvPr id="41" name="テキスト ボックス 40"/>
          <p:cNvSpPr txBox="1"/>
          <p:nvPr/>
        </p:nvSpPr>
        <p:spPr>
          <a:xfrm>
            <a:off x="1835696" y="4149080"/>
            <a:ext cx="122413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D(5-2)</a:t>
            </a:r>
            <a:endParaRPr kumimoji="1" lang="ja-JP" altLang="en-US" sz="2400" b="1" dirty="0">
              <a:solidFill>
                <a:srgbClr val="C00000"/>
              </a:solidFill>
              <a:latin typeface="メイリオ" pitchFamily="50" charset="-128"/>
              <a:ea typeface="メイリオ" pitchFamily="50" charset="-128"/>
            </a:endParaRPr>
          </a:p>
        </p:txBody>
      </p:sp>
      <p:cxnSp>
        <p:nvCxnSpPr>
          <p:cNvPr id="26" name="直線コネクタ 25"/>
          <p:cNvCxnSpPr/>
          <p:nvPr/>
        </p:nvCxnSpPr>
        <p:spPr>
          <a:xfrm flipH="1">
            <a:off x="4211960" y="4437112"/>
            <a:ext cx="432048" cy="2088232"/>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H="1">
            <a:off x="4644008" y="3717032"/>
            <a:ext cx="144016" cy="720080"/>
          </a:xfrm>
          <a:prstGeom prst="line">
            <a:avLst/>
          </a:prstGeom>
          <a:ln w="19050">
            <a:solidFill>
              <a:srgbClr val="00206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日程管理の例　その</a:t>
            </a:r>
            <a:r>
              <a:rPr lang="en-US" altLang="ja-JP" dirty="0" smtClean="0">
                <a:latin typeface="メイリオ" pitchFamily="50" charset="-128"/>
                <a:ea typeface="メイリオ" pitchFamily="50" charset="-128"/>
              </a:rPr>
              <a:t>2</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824536"/>
          </a:xfrm>
        </p:spPr>
        <p:txBody>
          <a:bodyPr>
            <a:normAutofit/>
          </a:bodyPr>
          <a:lstStyle/>
          <a:p>
            <a:pPr>
              <a:buNone/>
            </a:pPr>
            <a:r>
              <a:rPr lang="ja-JP" altLang="en-US" sz="2800" dirty="0" smtClean="0">
                <a:solidFill>
                  <a:schemeClr val="tx2"/>
                </a:solidFill>
                <a:latin typeface="メイリオ" pitchFamily="50" charset="-128"/>
                <a:ea typeface="メイリオ" pitchFamily="50" charset="-128"/>
              </a:rPr>
              <a:t>例：見直しから</a:t>
            </a:r>
            <a:r>
              <a:rPr lang="ja-JP" altLang="en-US" sz="2800" b="1" dirty="0" smtClean="0">
                <a:solidFill>
                  <a:srgbClr val="002060"/>
                </a:solidFill>
                <a:latin typeface="メイリオ" pitchFamily="50" charset="-128"/>
                <a:ea typeface="メイリオ" pitchFamily="50" charset="-128"/>
              </a:rPr>
              <a:t>さらに</a:t>
            </a:r>
            <a:r>
              <a:rPr lang="en-US" altLang="ja-JP" sz="2800" b="1" dirty="0" smtClean="0">
                <a:solidFill>
                  <a:srgbClr val="002060"/>
                </a:solidFill>
                <a:latin typeface="メイリオ" pitchFamily="50" charset="-128"/>
                <a:ea typeface="メイリオ" pitchFamily="50" charset="-128"/>
              </a:rPr>
              <a:t>5</a:t>
            </a:r>
            <a:r>
              <a:rPr lang="ja-JP" altLang="en-US" sz="2800" b="1" dirty="0" smtClean="0">
                <a:solidFill>
                  <a:srgbClr val="002060"/>
                </a:solidFill>
                <a:latin typeface="メイリオ" pitchFamily="50" charset="-128"/>
                <a:ea typeface="メイリオ" pitchFamily="50" charset="-128"/>
              </a:rPr>
              <a:t>単位時間後</a:t>
            </a:r>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プロジェクト開始から</a:t>
            </a:r>
            <a:r>
              <a:rPr lang="en-US" altLang="ja-JP" sz="2800" dirty="0" smtClean="0">
                <a:solidFill>
                  <a:schemeClr val="tx2"/>
                </a:solidFill>
                <a:latin typeface="メイリオ" pitchFamily="50" charset="-128"/>
                <a:ea typeface="メイリオ" pitchFamily="50" charset="-128"/>
              </a:rPr>
              <a:t>10</a:t>
            </a:r>
            <a:r>
              <a:rPr lang="ja-JP" altLang="en-US" sz="2800" dirty="0" smtClean="0">
                <a:solidFill>
                  <a:schemeClr val="tx2"/>
                </a:solidFill>
                <a:latin typeface="メイリオ" pitchFamily="50" charset="-128"/>
                <a:ea typeface="メイリオ" pitchFamily="50" charset="-128"/>
              </a:rPr>
              <a:t>単位時間後</a:t>
            </a:r>
            <a:r>
              <a:rPr lang="en-US" altLang="ja-JP" sz="2800" dirty="0" smtClean="0">
                <a:solidFill>
                  <a:schemeClr val="tx2"/>
                </a:solidFill>
                <a:latin typeface="メイリオ" pitchFamily="50" charset="-128"/>
                <a:ea typeface="メイリオ" pitchFamily="50" charset="-128"/>
              </a:rPr>
              <a:t>)</a:t>
            </a:r>
          </a:p>
          <a:p>
            <a:pPr>
              <a:spcBef>
                <a:spcPts val="0"/>
              </a:spcBef>
              <a:buNone/>
            </a:pPr>
            <a:r>
              <a:rPr lang="ja-JP" altLang="en-US" sz="2800" dirty="0" smtClean="0">
                <a:solidFill>
                  <a:schemeClr val="tx2"/>
                </a:solidFill>
                <a:latin typeface="メイリオ" pitchFamily="50" charset="-128"/>
                <a:ea typeface="メイリオ" pitchFamily="50" charset="-128"/>
              </a:rPr>
              <a:t>　→作業</a:t>
            </a:r>
            <a:r>
              <a:rPr lang="en-US" altLang="ja-JP" sz="2800" dirty="0" smtClean="0">
                <a:solidFill>
                  <a:schemeClr val="tx2"/>
                </a:solidFill>
                <a:latin typeface="メイリオ" pitchFamily="50" charset="-128"/>
                <a:ea typeface="メイリオ" pitchFamily="50" charset="-128"/>
              </a:rPr>
              <a:t>H</a:t>
            </a:r>
            <a:r>
              <a:rPr lang="ja-JP" altLang="en-US" sz="2800" dirty="0" smtClean="0">
                <a:solidFill>
                  <a:schemeClr val="tx2"/>
                </a:solidFill>
                <a:latin typeface="メイリオ" pitchFamily="50" charset="-128"/>
                <a:ea typeface="メイリオ" pitchFamily="50" charset="-128"/>
              </a:rPr>
              <a:t>は人の手配がつかず，着手するまでにあと</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単位時間かかることがわかった．</a:t>
            </a:r>
            <a:endParaRPr lang="en-US" altLang="ja-JP" sz="2800" dirty="0" smtClean="0">
              <a:solidFill>
                <a:schemeClr val="tx2"/>
              </a:solidFill>
              <a:latin typeface="メイリオ" pitchFamily="50" charset="-128"/>
              <a:ea typeface="メイリオ" pitchFamily="50" charset="-128"/>
            </a:endParaRPr>
          </a:p>
        </p:txBody>
      </p:sp>
      <p:sp>
        <p:nvSpPr>
          <p:cNvPr id="4" name="円/楕円 3"/>
          <p:cNvSpPr/>
          <p:nvPr/>
        </p:nvSpPr>
        <p:spPr>
          <a:xfrm>
            <a:off x="683568" y="508518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1</a:t>
            </a:r>
            <a:endParaRPr kumimoji="1" lang="ja-JP" altLang="en-US" sz="2400" b="1" dirty="0">
              <a:solidFill>
                <a:schemeClr val="tx2"/>
              </a:solidFill>
              <a:latin typeface="メイリオ" pitchFamily="50" charset="-128"/>
              <a:ea typeface="メイリオ" pitchFamily="50" charset="-128"/>
            </a:endParaRPr>
          </a:p>
        </p:txBody>
      </p:sp>
      <p:sp>
        <p:nvSpPr>
          <p:cNvPr id="8" name="円/楕円 7"/>
          <p:cNvSpPr/>
          <p:nvPr/>
        </p:nvSpPr>
        <p:spPr>
          <a:xfrm>
            <a:off x="3563888" y="436510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5</a:t>
            </a:r>
            <a:endParaRPr kumimoji="1" lang="ja-JP" altLang="en-US" sz="2400" b="1" dirty="0">
              <a:solidFill>
                <a:schemeClr val="tx2"/>
              </a:solidFill>
              <a:latin typeface="メイリオ" pitchFamily="50" charset="-128"/>
              <a:ea typeface="メイリオ" pitchFamily="50" charset="-128"/>
            </a:endParaRPr>
          </a:p>
        </p:txBody>
      </p:sp>
      <p:sp>
        <p:nvSpPr>
          <p:cNvPr id="9" name="円/楕円 8"/>
          <p:cNvSpPr/>
          <p:nvPr/>
        </p:nvSpPr>
        <p:spPr>
          <a:xfrm>
            <a:off x="4572000" y="5229200"/>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6</a:t>
            </a:r>
            <a:endParaRPr kumimoji="1" lang="ja-JP" altLang="en-US" sz="2400" b="1" dirty="0">
              <a:solidFill>
                <a:schemeClr val="tx2"/>
              </a:solidFill>
              <a:latin typeface="メイリオ" pitchFamily="50" charset="-128"/>
              <a:ea typeface="メイリオ" pitchFamily="50" charset="-128"/>
            </a:endParaRPr>
          </a:p>
        </p:txBody>
      </p:sp>
      <p:sp>
        <p:nvSpPr>
          <p:cNvPr id="10" name="円/楕円 9"/>
          <p:cNvSpPr/>
          <p:nvPr/>
        </p:nvSpPr>
        <p:spPr>
          <a:xfrm>
            <a:off x="5508104" y="616530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7</a:t>
            </a:r>
            <a:endParaRPr kumimoji="1" lang="ja-JP" altLang="en-US" sz="2400" b="1" dirty="0">
              <a:solidFill>
                <a:schemeClr val="tx2"/>
              </a:solidFill>
              <a:latin typeface="メイリオ" pitchFamily="50" charset="-128"/>
              <a:ea typeface="メイリオ" pitchFamily="50" charset="-128"/>
            </a:endParaRPr>
          </a:p>
        </p:txBody>
      </p:sp>
      <p:sp>
        <p:nvSpPr>
          <p:cNvPr id="11" name="円/楕円 10"/>
          <p:cNvSpPr/>
          <p:nvPr/>
        </p:nvSpPr>
        <p:spPr>
          <a:xfrm>
            <a:off x="6588224" y="508518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8</a:t>
            </a:r>
            <a:endParaRPr kumimoji="1" lang="ja-JP" altLang="en-US" sz="2400" b="1" dirty="0">
              <a:solidFill>
                <a:schemeClr val="tx2"/>
              </a:solidFill>
              <a:latin typeface="メイリオ" pitchFamily="50" charset="-128"/>
              <a:ea typeface="メイリオ" pitchFamily="50" charset="-128"/>
            </a:endParaRPr>
          </a:p>
        </p:txBody>
      </p:sp>
      <p:sp>
        <p:nvSpPr>
          <p:cNvPr id="12" name="円/楕円 11"/>
          <p:cNvSpPr/>
          <p:nvPr/>
        </p:nvSpPr>
        <p:spPr>
          <a:xfrm>
            <a:off x="8244408" y="5085184"/>
            <a:ext cx="576064" cy="576064"/>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solidFill>
                  <a:schemeClr val="tx2"/>
                </a:solidFill>
                <a:latin typeface="メイリオ" pitchFamily="50" charset="-128"/>
                <a:ea typeface="メイリオ" pitchFamily="50" charset="-128"/>
              </a:rPr>
              <a:t>9</a:t>
            </a:r>
            <a:endParaRPr kumimoji="1" lang="ja-JP" altLang="en-US" sz="2400" b="1" dirty="0">
              <a:solidFill>
                <a:schemeClr val="tx2"/>
              </a:solidFill>
              <a:latin typeface="メイリオ" pitchFamily="50" charset="-128"/>
              <a:ea typeface="メイリオ" pitchFamily="50" charset="-128"/>
            </a:endParaRPr>
          </a:p>
        </p:txBody>
      </p:sp>
      <p:cxnSp>
        <p:nvCxnSpPr>
          <p:cNvPr id="14" name="直線矢印コネクタ 13"/>
          <p:cNvCxnSpPr>
            <a:stCxn id="4" idx="6"/>
            <a:endCxn id="8" idx="2"/>
          </p:cNvCxnSpPr>
          <p:nvPr/>
        </p:nvCxnSpPr>
        <p:spPr>
          <a:xfrm flipV="1">
            <a:off x="1259632" y="4653136"/>
            <a:ext cx="2304256" cy="720080"/>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6"/>
            <a:endCxn id="9" idx="2"/>
          </p:cNvCxnSpPr>
          <p:nvPr/>
        </p:nvCxnSpPr>
        <p:spPr>
          <a:xfrm>
            <a:off x="1259632" y="5373216"/>
            <a:ext cx="3312368" cy="144016"/>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4" idx="6"/>
            <a:endCxn id="10" idx="2"/>
          </p:cNvCxnSpPr>
          <p:nvPr/>
        </p:nvCxnSpPr>
        <p:spPr>
          <a:xfrm>
            <a:off x="1259632" y="5373216"/>
            <a:ext cx="4248472" cy="1080120"/>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5"/>
            <a:endCxn id="9" idx="1"/>
          </p:cNvCxnSpPr>
          <p:nvPr/>
        </p:nvCxnSpPr>
        <p:spPr>
          <a:xfrm>
            <a:off x="4055589" y="4856805"/>
            <a:ext cx="600774" cy="456758"/>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9" idx="5"/>
            <a:endCxn id="10" idx="1"/>
          </p:cNvCxnSpPr>
          <p:nvPr/>
        </p:nvCxnSpPr>
        <p:spPr>
          <a:xfrm>
            <a:off x="5063701" y="5720901"/>
            <a:ext cx="528766" cy="528766"/>
          </a:xfrm>
          <a:prstGeom prst="straightConnector1">
            <a:avLst/>
          </a:prstGeom>
          <a:ln w="25400">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27" idx="6"/>
            <a:endCxn id="11" idx="2"/>
          </p:cNvCxnSpPr>
          <p:nvPr/>
        </p:nvCxnSpPr>
        <p:spPr>
          <a:xfrm>
            <a:off x="3635896" y="3969060"/>
            <a:ext cx="2952328" cy="1404156"/>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0" idx="6"/>
            <a:endCxn id="11" idx="3"/>
          </p:cNvCxnSpPr>
          <p:nvPr/>
        </p:nvCxnSpPr>
        <p:spPr>
          <a:xfrm flipV="1">
            <a:off x="6084168" y="5576885"/>
            <a:ext cx="588419" cy="876451"/>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1" idx="6"/>
            <a:endCxn id="12" idx="2"/>
          </p:cNvCxnSpPr>
          <p:nvPr/>
        </p:nvCxnSpPr>
        <p:spPr>
          <a:xfrm>
            <a:off x="7164288" y="5373216"/>
            <a:ext cx="108012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2771800" y="5055567"/>
            <a:ext cx="1224136"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E</a:t>
            </a:r>
            <a:r>
              <a:rPr kumimoji="1" lang="en-US" altLang="ja-JP" sz="2400" dirty="0" smtClean="0">
                <a:solidFill>
                  <a:schemeClr val="tx2"/>
                </a:solidFill>
                <a:latin typeface="メイリオ" pitchFamily="50" charset="-128"/>
                <a:ea typeface="メイリオ" pitchFamily="50" charset="-128"/>
              </a:rPr>
              <a:t>(7-5)</a:t>
            </a:r>
            <a:endParaRPr kumimoji="1" lang="ja-JP" altLang="en-US" sz="2400" dirty="0">
              <a:solidFill>
                <a:schemeClr val="tx2"/>
              </a:solidFill>
              <a:latin typeface="メイリオ" pitchFamily="50" charset="-128"/>
              <a:ea typeface="メイリオ" pitchFamily="50" charset="-128"/>
            </a:endParaRPr>
          </a:p>
        </p:txBody>
      </p:sp>
      <p:sp>
        <p:nvSpPr>
          <p:cNvPr id="31" name="テキスト ボックス 30"/>
          <p:cNvSpPr txBox="1"/>
          <p:nvPr/>
        </p:nvSpPr>
        <p:spPr>
          <a:xfrm>
            <a:off x="2627784" y="5949280"/>
            <a:ext cx="129614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F(6-5)</a:t>
            </a:r>
            <a:endParaRPr kumimoji="1" lang="ja-JP" altLang="en-US" sz="2400" b="1" dirty="0">
              <a:solidFill>
                <a:srgbClr val="C00000"/>
              </a:solidFill>
              <a:latin typeface="メイリオ" pitchFamily="50" charset="-128"/>
              <a:ea typeface="メイリオ" pitchFamily="50" charset="-128"/>
            </a:endParaRPr>
          </a:p>
        </p:txBody>
      </p:sp>
      <p:sp>
        <p:nvSpPr>
          <p:cNvPr id="32" name="テキスト ボックス 31"/>
          <p:cNvSpPr txBox="1"/>
          <p:nvPr/>
        </p:nvSpPr>
        <p:spPr>
          <a:xfrm>
            <a:off x="4139952" y="4725144"/>
            <a:ext cx="1296144" cy="461665"/>
          </a:xfrm>
          <a:prstGeom prst="rect">
            <a:avLst/>
          </a:prstGeom>
          <a:noFill/>
        </p:spPr>
        <p:txBody>
          <a:bodyPr wrap="square" rtlCol="0">
            <a:spAutoFit/>
          </a:bodyPr>
          <a:lstStyle/>
          <a:p>
            <a:r>
              <a:rPr lang="en-US" altLang="ja-JP" sz="2400" dirty="0" smtClean="0">
                <a:solidFill>
                  <a:schemeClr val="tx2"/>
                </a:solidFill>
                <a:latin typeface="メイリオ" pitchFamily="50" charset="-128"/>
                <a:ea typeface="メイリオ" pitchFamily="50" charset="-128"/>
              </a:rPr>
              <a:t>G</a:t>
            </a:r>
            <a:r>
              <a:rPr kumimoji="1" lang="en-US" altLang="ja-JP" sz="2400" dirty="0" smtClean="0">
                <a:solidFill>
                  <a:schemeClr val="tx2"/>
                </a:solidFill>
                <a:latin typeface="メイリオ" pitchFamily="50" charset="-128"/>
                <a:ea typeface="メイリオ" pitchFamily="50" charset="-128"/>
              </a:rPr>
              <a:t>(3-2)</a:t>
            </a:r>
            <a:endParaRPr kumimoji="1" lang="ja-JP" altLang="en-US" sz="2400" b="1" dirty="0">
              <a:solidFill>
                <a:srgbClr val="C00000"/>
              </a:solidFill>
              <a:latin typeface="メイリオ" pitchFamily="50" charset="-128"/>
              <a:ea typeface="メイリオ" pitchFamily="50" charset="-128"/>
            </a:endParaRPr>
          </a:p>
        </p:txBody>
      </p:sp>
      <p:sp>
        <p:nvSpPr>
          <p:cNvPr id="33" name="テキスト ボックス 32"/>
          <p:cNvSpPr txBox="1"/>
          <p:nvPr/>
        </p:nvSpPr>
        <p:spPr>
          <a:xfrm>
            <a:off x="5148064" y="4335487"/>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H(4)</a:t>
            </a:r>
            <a:endParaRPr kumimoji="1" lang="ja-JP" altLang="en-US" sz="2400" b="1" dirty="0">
              <a:solidFill>
                <a:srgbClr val="C00000"/>
              </a:solidFill>
              <a:latin typeface="メイリオ" pitchFamily="50" charset="-128"/>
              <a:ea typeface="メイリオ" pitchFamily="50" charset="-128"/>
            </a:endParaRPr>
          </a:p>
        </p:txBody>
      </p:sp>
      <p:sp>
        <p:nvSpPr>
          <p:cNvPr id="34" name="テキスト ボックス 33"/>
          <p:cNvSpPr txBox="1"/>
          <p:nvPr/>
        </p:nvSpPr>
        <p:spPr>
          <a:xfrm>
            <a:off x="6372200" y="5877272"/>
            <a:ext cx="936104"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I(3)</a:t>
            </a:r>
            <a:endParaRPr kumimoji="1" lang="ja-JP" altLang="en-US" sz="2400" b="1" dirty="0">
              <a:solidFill>
                <a:srgbClr val="C00000"/>
              </a:solidFill>
              <a:latin typeface="メイリオ" pitchFamily="50" charset="-128"/>
              <a:ea typeface="メイリオ" pitchFamily="50" charset="-128"/>
            </a:endParaRPr>
          </a:p>
        </p:txBody>
      </p:sp>
      <p:sp>
        <p:nvSpPr>
          <p:cNvPr id="35" name="テキスト ボックス 34"/>
          <p:cNvSpPr txBox="1"/>
          <p:nvPr/>
        </p:nvSpPr>
        <p:spPr>
          <a:xfrm>
            <a:off x="7308304" y="4941168"/>
            <a:ext cx="864096" cy="461665"/>
          </a:xfrm>
          <a:prstGeom prst="rect">
            <a:avLst/>
          </a:prstGeom>
          <a:noFill/>
        </p:spPr>
        <p:txBody>
          <a:bodyPr wrap="square" rtlCol="0">
            <a:spAutoFit/>
          </a:bodyPr>
          <a:lstStyle/>
          <a:p>
            <a:r>
              <a:rPr kumimoji="1" lang="en-US" altLang="ja-JP" sz="2400" dirty="0" smtClean="0">
                <a:solidFill>
                  <a:schemeClr val="tx2"/>
                </a:solidFill>
                <a:latin typeface="メイリオ" pitchFamily="50" charset="-128"/>
                <a:ea typeface="メイリオ" pitchFamily="50" charset="-128"/>
              </a:rPr>
              <a:t>J(4)</a:t>
            </a:r>
            <a:endParaRPr kumimoji="1" lang="ja-JP" altLang="en-US" sz="2400" b="1" dirty="0">
              <a:solidFill>
                <a:srgbClr val="C00000"/>
              </a:solidFill>
              <a:latin typeface="メイリオ" pitchFamily="50" charset="-128"/>
              <a:ea typeface="メイリオ" pitchFamily="50" charset="-128"/>
            </a:endParaRPr>
          </a:p>
        </p:txBody>
      </p:sp>
      <p:sp>
        <p:nvSpPr>
          <p:cNvPr id="27" name="円/楕円 26"/>
          <p:cNvSpPr/>
          <p:nvPr/>
        </p:nvSpPr>
        <p:spPr>
          <a:xfrm>
            <a:off x="2915816" y="3645024"/>
            <a:ext cx="720080" cy="648072"/>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2"/>
                </a:solidFill>
                <a:latin typeface="メイリオ" pitchFamily="50" charset="-128"/>
                <a:ea typeface="メイリオ" pitchFamily="50" charset="-128"/>
              </a:rPr>
              <a:t>10</a:t>
            </a:r>
            <a:endParaRPr kumimoji="1" lang="ja-JP" altLang="en-US" b="1" dirty="0">
              <a:solidFill>
                <a:schemeClr val="tx2"/>
              </a:solidFill>
              <a:latin typeface="メイリオ" pitchFamily="50" charset="-128"/>
              <a:ea typeface="メイリオ" pitchFamily="50" charset="-128"/>
            </a:endParaRPr>
          </a:p>
        </p:txBody>
      </p:sp>
      <p:cxnSp>
        <p:nvCxnSpPr>
          <p:cNvPr id="29" name="直線矢印コネクタ 28"/>
          <p:cNvCxnSpPr>
            <a:stCxn id="4" idx="6"/>
            <a:endCxn id="27" idx="3"/>
          </p:cNvCxnSpPr>
          <p:nvPr/>
        </p:nvCxnSpPr>
        <p:spPr>
          <a:xfrm flipV="1">
            <a:off x="1259632" y="4198188"/>
            <a:ext cx="1761637" cy="1175028"/>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1187624" y="4509120"/>
            <a:ext cx="936104" cy="461665"/>
          </a:xfrm>
          <a:prstGeom prst="rect">
            <a:avLst/>
          </a:prstGeom>
          <a:noFill/>
        </p:spPr>
        <p:txBody>
          <a:bodyPr wrap="square" rtlCol="0">
            <a:spAutoFit/>
          </a:bodyPr>
          <a:lstStyle/>
          <a:p>
            <a:r>
              <a:rPr kumimoji="1" lang="en-US" altLang="ja-JP" sz="2400" b="1" dirty="0" smtClean="0">
                <a:solidFill>
                  <a:srgbClr val="C00000"/>
                </a:solidFill>
                <a:latin typeface="メイリオ" pitchFamily="50" charset="-128"/>
                <a:ea typeface="メイリオ" pitchFamily="50" charset="-128"/>
              </a:rPr>
              <a:t>K(2)</a:t>
            </a:r>
            <a:endParaRPr kumimoji="1" lang="ja-JP" altLang="en-US" sz="2400" b="1" dirty="0">
              <a:solidFill>
                <a:srgbClr val="C00000"/>
              </a:solidFill>
              <a:latin typeface="メイリオ" pitchFamily="50" charset="-128"/>
              <a:ea typeface="メイリオ" pitchFamily="50" charset="-128"/>
            </a:endParaRPr>
          </a:p>
        </p:txBody>
      </p:sp>
      <p:sp>
        <p:nvSpPr>
          <p:cNvPr id="58" name="正方形/長方形 57"/>
          <p:cNvSpPr/>
          <p:nvPr/>
        </p:nvSpPr>
        <p:spPr>
          <a:xfrm>
            <a:off x="251520" y="3528392"/>
            <a:ext cx="1800200" cy="9087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準備作業を新たに</a:t>
            </a:r>
            <a:r>
              <a:rPr lang="ja-JP" altLang="en-US" sz="2400" b="1" dirty="0" smtClean="0">
                <a:solidFill>
                  <a:schemeClr val="tx2"/>
                </a:solidFill>
                <a:latin typeface="メイリオ" pitchFamily="50" charset="-128"/>
                <a:ea typeface="メイリオ" pitchFamily="50" charset="-128"/>
              </a:rPr>
              <a:t>設定</a:t>
            </a:r>
            <a:endParaRPr kumimoji="1" lang="ja-JP" altLang="en-US" sz="24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今日のまとめ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tx2"/>
                </a:solidFill>
                <a:latin typeface="メイリオ" pitchFamily="50" charset="-128"/>
                <a:ea typeface="メイリオ" pitchFamily="50" charset="-128"/>
              </a:rPr>
              <a:t>アローダイアグラムを構築でき，</a:t>
            </a:r>
            <a:r>
              <a:rPr lang="en-US" altLang="ja-JP" sz="3000" dirty="0" smtClean="0">
                <a:solidFill>
                  <a:schemeClr val="tx2"/>
                </a:solidFill>
                <a:latin typeface="メイリオ" pitchFamily="50" charset="-128"/>
                <a:ea typeface="メイリオ" pitchFamily="50" charset="-128"/>
              </a:rPr>
              <a:t>PERT</a:t>
            </a:r>
            <a:r>
              <a:rPr lang="ja-JP" altLang="en-US" sz="3000" dirty="0" smtClean="0">
                <a:solidFill>
                  <a:schemeClr val="tx2"/>
                </a:solidFill>
                <a:latin typeface="メイリオ" pitchFamily="50" charset="-128"/>
                <a:ea typeface="メイリオ" pitchFamily="50" charset="-128"/>
              </a:rPr>
              <a:t>を使いこなせるようになろう！</a:t>
            </a:r>
            <a:endParaRPr lang="en-US" altLang="ja-JP" sz="30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表を用いた自動計算でプロジェクト計画に必要な様々な値が計算でき，クリティカルパスを見つけられるようになろう！</a:t>
            </a:r>
            <a:endParaRPr lang="en-US" altLang="ja-JP" sz="30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一度作った日程計画から変更が生じた場合の日程管理ができるようになろう！</a:t>
            </a:r>
            <a:endParaRPr lang="en-US" altLang="ja-JP" sz="30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例題で確認していこう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640960" cy="4495800"/>
          </a:xfrm>
        </p:spPr>
        <p:txBody>
          <a:bodyPr>
            <a:normAutofit/>
          </a:bodyPr>
          <a:lstStyle/>
          <a:p>
            <a:pPr>
              <a:buNone/>
            </a:pPr>
            <a:r>
              <a:rPr lang="ja-JP" altLang="en-US" sz="2800" u="sng" dirty="0" smtClean="0">
                <a:solidFill>
                  <a:schemeClr val="tx2"/>
                </a:solidFill>
                <a:latin typeface="メイリオ" pitchFamily="50" charset="-128"/>
                <a:ea typeface="メイリオ" pitchFamily="50" charset="-128"/>
              </a:rPr>
              <a:t>例：新製品開発</a:t>
            </a:r>
            <a:endParaRPr lang="en-US" altLang="ja-JP" sz="2800" u="sng"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新製品を市場に出せるようになるまでに，最短でどのくらいかかるか？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各作業の段取り，資材調達の計画は？</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どの作業がボトルネックになっているか？</a:t>
            </a:r>
            <a:endParaRPr kumimoji="1"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どこに注力すればよいか？</a:t>
            </a:r>
            <a:endParaRPr kumimoji="1"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プロジェクトの例</a:t>
            </a:r>
            <a:endParaRPr kumimoji="1" lang="ja-JP" altLang="en-US" dirty="0">
              <a:latin typeface="メイリオ" pitchFamily="50" charset="-128"/>
              <a:ea typeface="メイリオ" pitchFamily="50" charset="-128"/>
            </a:endParaRPr>
          </a:p>
        </p:txBody>
      </p:sp>
      <p:graphicFrame>
        <p:nvGraphicFramePr>
          <p:cNvPr id="5" name="表 4"/>
          <p:cNvGraphicFramePr>
            <a:graphicFrameLocks noGrp="1"/>
          </p:cNvGraphicFramePr>
          <p:nvPr/>
        </p:nvGraphicFramePr>
        <p:xfrm>
          <a:off x="611560" y="1700814"/>
          <a:ext cx="8064896" cy="4968546"/>
        </p:xfrm>
        <a:graphic>
          <a:graphicData uri="http://schemas.openxmlformats.org/drawingml/2006/table">
            <a:tbl>
              <a:tblPr firstRow="1" bandRow="1"/>
              <a:tblGrid>
                <a:gridCol w="1080120">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tblGrid>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記号</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作業内容</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作業時間見積り</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先行作業</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A</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顧客アンケート調査</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3</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なし</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B</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アンケート結果の分析</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2</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A</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C</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実験結果の整理</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3</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なし</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D</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競合製品の調査</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4</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000" dirty="0" smtClean="0">
                          <a:solidFill>
                            <a:schemeClr val="tx2"/>
                          </a:solidFill>
                          <a:latin typeface="メイリオ" pitchFamily="50" charset="-128"/>
                          <a:ea typeface="メイリオ" pitchFamily="50" charset="-128"/>
                        </a:rPr>
                        <a:t>なし</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基本構想の立案</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6</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B, C, D</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F</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実装構想の具体化</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4</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回路構想の具体化</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3</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E</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H</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競合製品の原価分析</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5</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D</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I</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原価見積り</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3</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F, G</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5168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J</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l"/>
                      <a:r>
                        <a:rPr kumimoji="1" lang="ja-JP" altLang="en-US" sz="2000" dirty="0" smtClean="0">
                          <a:solidFill>
                            <a:schemeClr val="tx2"/>
                          </a:solidFill>
                          <a:latin typeface="メイリオ" pitchFamily="50" charset="-128"/>
                          <a:ea typeface="メイリオ" pitchFamily="50" charset="-128"/>
                        </a:rPr>
                        <a:t>構想の手直しと最終決定</a:t>
                      </a:r>
                      <a:endParaRPr kumimoji="1" lang="ja-JP" altLang="en-US" sz="2000" dirty="0">
                        <a:solidFill>
                          <a:schemeClr val="tx2"/>
                        </a:solidFill>
                        <a:latin typeface="メイリオ" pitchFamily="50" charset="-128"/>
                        <a:ea typeface="メイリオ" pitchFamily="50" charset="-128"/>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4</a:t>
                      </a:r>
                      <a:endParaRPr kumimoji="1" lang="ja-JP" altLang="en-US" sz="20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000" dirty="0" smtClean="0">
                          <a:solidFill>
                            <a:schemeClr val="tx2"/>
                          </a:solidFill>
                          <a:latin typeface="メイリオ" pitchFamily="50" charset="-128"/>
                          <a:ea typeface="メイリオ" pitchFamily="50" charset="-128"/>
                        </a:rPr>
                        <a:t>H, I</a:t>
                      </a: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6" name="正方形/長方形 5"/>
          <p:cNvSpPr/>
          <p:nvPr/>
        </p:nvSpPr>
        <p:spPr>
          <a:xfrm>
            <a:off x="7884368" y="128826"/>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P.166</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ユーザー定義 3">
      <a:dk1>
        <a:srgbClr val="DE6C36"/>
      </a:dk1>
      <a:lt1>
        <a:sysClr val="window" lastClr="FFFFFF"/>
      </a:lt1>
      <a:dk2>
        <a:srgbClr val="200E17"/>
      </a:dk2>
      <a:lt2>
        <a:srgbClr val="F4E7ED"/>
      </a:lt2>
      <a:accent1>
        <a:srgbClr val="FFC000"/>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1167</TotalTime>
  <Words>4642</Words>
  <Application>Microsoft Office PowerPoint</Application>
  <PresentationFormat>画面に合わせる (4:3)</PresentationFormat>
  <Paragraphs>1750</Paragraphs>
  <Slides>77</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77</vt:i4>
      </vt:variant>
    </vt:vector>
  </HeadingPairs>
  <TitlesOfParts>
    <vt:vector size="85" baseType="lpstr">
      <vt:lpstr>HGPｺﾞｼｯｸE</vt:lpstr>
      <vt:lpstr>ＭＳ Ｐゴシック</vt:lpstr>
      <vt:lpstr>メイリオ</vt:lpstr>
      <vt:lpstr>Calibri</vt:lpstr>
      <vt:lpstr>Tw Cen MT</vt:lpstr>
      <vt:lpstr>Wingdings</vt:lpstr>
      <vt:lpstr>Wingdings 2</vt:lpstr>
      <vt:lpstr>デザート</vt:lpstr>
      <vt:lpstr>基礎オペレーションズリサーチ 第9回～日程計画・日程管理～</vt:lpstr>
      <vt:lpstr>日程計画とは？</vt:lpstr>
      <vt:lpstr>日程計画とは？</vt:lpstr>
      <vt:lpstr>手法1：フローダイアグラム</vt:lpstr>
      <vt:lpstr>手法2：ガントチャート</vt:lpstr>
      <vt:lpstr>PERTによる日程計画・管理</vt:lpstr>
      <vt:lpstr>PERTで何がわかるのか？</vt:lpstr>
      <vt:lpstr>例題で確認していこう</vt:lpstr>
      <vt:lpstr>プロジェクトの例</vt:lpstr>
      <vt:lpstr>フローダイアグラムで表現すると…</vt:lpstr>
      <vt:lpstr>PERTによる日程計画の実行手順</vt:lpstr>
      <vt:lpstr>アローダイアグラムとは？</vt:lpstr>
      <vt:lpstr>アローダイアグラムに書きかえる</vt:lpstr>
      <vt:lpstr>ここからの講義内容</vt:lpstr>
      <vt:lpstr>矢印は作業を表す！</vt:lpstr>
      <vt:lpstr>ノードはプロジェクトの状態を表す！</vt:lpstr>
      <vt:lpstr>ノードと先行・後続作業との関係</vt:lpstr>
      <vt:lpstr>(注意)1つの作業は1つの矢印で！</vt:lpstr>
      <vt:lpstr>ダミー作業(作業時間0の作業)</vt:lpstr>
      <vt:lpstr>ダミー作業の必要性</vt:lpstr>
      <vt:lpstr>解決するためには…</vt:lpstr>
      <vt:lpstr>開始ノードと完了ノード</vt:lpstr>
      <vt:lpstr>PERTの有効性</vt:lpstr>
      <vt:lpstr>ここからの講義内容</vt:lpstr>
      <vt:lpstr>PERT計算1：最早開始時刻</vt:lpstr>
      <vt:lpstr>PERT計算1：最早開始時刻</vt:lpstr>
      <vt:lpstr>PERT計算1：最早開始時刻</vt:lpstr>
      <vt:lpstr>PERT計算2：最遅完了時刻</vt:lpstr>
      <vt:lpstr>PERT計算2：最遅完了時刻</vt:lpstr>
      <vt:lpstr>PERT計算2：最遅完了時刻</vt:lpstr>
      <vt:lpstr>最早開始時刻と最遅完了時刻</vt:lpstr>
      <vt:lpstr>「ノードの」最早開始時刻と最遅完了時刻</vt:lpstr>
      <vt:lpstr>計算用のチャート</vt:lpstr>
      <vt:lpstr>計算用のチャート</vt:lpstr>
      <vt:lpstr>PERT計算3：余裕時間</vt:lpstr>
      <vt:lpstr>余裕時間の説明モデル</vt:lpstr>
      <vt:lpstr>余裕時間の説明モデル</vt:lpstr>
      <vt:lpstr>全余裕時間の定義</vt:lpstr>
      <vt:lpstr>自由余裕時間の例</vt:lpstr>
      <vt:lpstr>自由余裕時間の定義</vt:lpstr>
      <vt:lpstr>ここからの講義内容</vt:lpstr>
      <vt:lpstr>PERT計算4：クリティカルパス</vt:lpstr>
      <vt:lpstr>クリティカルパスの変更</vt:lpstr>
      <vt:lpstr>ここからの講義内容</vt:lpstr>
      <vt:lpstr>アローダイアグラムを使わない計算</vt:lpstr>
      <vt:lpstr>最早開始時刻の計算，最早完了時刻の計算</vt:lpstr>
      <vt:lpstr>最早開始時刻の計算，最早完了時刻の計算</vt:lpstr>
      <vt:lpstr>最早開始時刻の計算，最早完了時刻の計算</vt:lpstr>
      <vt:lpstr>最早開始時刻の計算，最早完了時刻の計算</vt:lpstr>
      <vt:lpstr>最早開始時刻の計算，最早完了時刻の計算</vt:lpstr>
      <vt:lpstr>最早開始時刻の計算，最早完了時刻の計算</vt:lpstr>
      <vt:lpstr>最遅完了時刻の計算，最遅開始時刻の計算</vt:lpstr>
      <vt:lpstr>最遅完了時刻の計算，最遅開始時刻の計算</vt:lpstr>
      <vt:lpstr>最遅完了時刻の計算，最遅開始時刻の計算</vt:lpstr>
      <vt:lpstr>最遅完了時刻の計算，最遅開始時刻の計算</vt:lpstr>
      <vt:lpstr>最遅完了時刻の計算，最遅開始時刻の計算</vt:lpstr>
      <vt:lpstr>全余裕時間の計算，自己中心の余裕時間</vt:lpstr>
      <vt:lpstr>全余裕時間の計算，自己中心の余裕時間</vt:lpstr>
      <vt:lpstr>全余裕時間の計算，自己中心の余裕時間</vt:lpstr>
      <vt:lpstr>全余裕時間の計算，自己中心の余裕時間</vt:lpstr>
      <vt:lpstr>自由余裕時間の計算，他人に迷惑をかけない時間</vt:lpstr>
      <vt:lpstr>自由余裕時間の計算，他人に迷惑をかけない時間</vt:lpstr>
      <vt:lpstr>ここからの講義内容</vt:lpstr>
      <vt:lpstr>作業時間の見積もりの正確さ</vt:lpstr>
      <vt:lpstr>プロジェクトは遅れるのが当たり前？</vt:lpstr>
      <vt:lpstr>少し応用：確率的日程計画</vt:lpstr>
      <vt:lpstr>ここからの講義内容</vt:lpstr>
      <vt:lpstr>納期の短縮</vt:lpstr>
      <vt:lpstr>作業Cを1単位時間短縮すると…</vt:lpstr>
      <vt:lpstr>納期をもっと短縮</vt:lpstr>
      <vt:lpstr>ここからの講義内容</vt:lpstr>
      <vt:lpstr>日程管理</vt:lpstr>
      <vt:lpstr>日程管理の例　その1</vt:lpstr>
      <vt:lpstr>日程管理の例　その1</vt:lpstr>
      <vt:lpstr>日程管理の例　その2</vt:lpstr>
      <vt:lpstr>日程管理の例　その2</vt:lpstr>
      <vt:lpstr>今日のまとめ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基礎オペレーションズリサーチ 第8回～階層的意思決定法(AHP)～</dc:title>
  <dc:creator>Hasuike</dc:creator>
  <cp:lastModifiedBy>Hasuike</cp:lastModifiedBy>
  <cp:revision>244</cp:revision>
  <dcterms:created xsi:type="dcterms:W3CDTF">2015-11-11T05:39:00Z</dcterms:created>
  <dcterms:modified xsi:type="dcterms:W3CDTF">2017-11-28T00:55:59Z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