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93" r:id="rId3"/>
    <p:sldId id="394" r:id="rId4"/>
    <p:sldId id="404" r:id="rId5"/>
    <p:sldId id="395" r:id="rId6"/>
    <p:sldId id="396" r:id="rId7"/>
    <p:sldId id="397" r:id="rId8"/>
    <p:sldId id="398" r:id="rId9"/>
    <p:sldId id="399" r:id="rId10"/>
    <p:sldId id="400" r:id="rId11"/>
    <p:sldId id="401" r:id="rId12"/>
    <p:sldId id="402" r:id="rId1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73" autoAdjust="0"/>
    <p:restoredTop sz="94660"/>
  </p:normalViewPr>
  <p:slideViewPr>
    <p:cSldViewPr>
      <p:cViewPr varScale="1">
        <p:scale>
          <a:sx n="80" d="100"/>
          <a:sy n="80" d="100"/>
        </p:scale>
        <p:origin x="93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054B81-DCB7-46EF-9F34-56CBF2BA13F8}" type="datetimeFigureOut">
              <a:rPr kumimoji="1" lang="ja-JP" altLang="en-US" smtClean="0"/>
              <a:pPr/>
              <a:t>2018/6/19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184DB-E092-4AFE-ACBF-0A0A06F05DA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6FC5-97EF-4C10-9AFC-9DAD8E10EB18}" type="datetimeFigureOut">
              <a:rPr kumimoji="1" lang="ja-JP" altLang="en-US" smtClean="0"/>
              <a:pPr/>
              <a:t>2018/6/19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14FB-9086-476D-A5D9-D0F7B00CFF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6FC5-97EF-4C10-9AFC-9DAD8E10EB18}" type="datetimeFigureOut">
              <a:rPr kumimoji="1" lang="ja-JP" altLang="en-US" smtClean="0"/>
              <a:pPr/>
              <a:t>2018/6/19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14FB-9086-476D-A5D9-D0F7B00CFF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6FC5-97EF-4C10-9AFC-9DAD8E10EB18}" type="datetimeFigureOut">
              <a:rPr kumimoji="1" lang="ja-JP" altLang="en-US" smtClean="0"/>
              <a:pPr/>
              <a:t>2018/6/19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14FB-9086-476D-A5D9-D0F7B00CFF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6FC5-97EF-4C10-9AFC-9DAD8E10EB18}" type="datetimeFigureOut">
              <a:rPr kumimoji="1" lang="ja-JP" altLang="en-US" smtClean="0"/>
              <a:pPr/>
              <a:t>2018/6/19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14FB-9086-476D-A5D9-D0F7B00CFF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6FC5-97EF-4C10-9AFC-9DAD8E10EB18}" type="datetimeFigureOut">
              <a:rPr kumimoji="1" lang="ja-JP" altLang="en-US" smtClean="0"/>
              <a:pPr/>
              <a:t>2018/6/19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14FB-9086-476D-A5D9-D0F7B00CFF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6FC5-97EF-4C10-9AFC-9DAD8E10EB18}" type="datetimeFigureOut">
              <a:rPr kumimoji="1" lang="ja-JP" altLang="en-US" smtClean="0"/>
              <a:pPr/>
              <a:t>2018/6/19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14FB-9086-476D-A5D9-D0F7B00CFF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6FC5-97EF-4C10-9AFC-9DAD8E10EB18}" type="datetimeFigureOut">
              <a:rPr kumimoji="1" lang="ja-JP" altLang="en-US" smtClean="0"/>
              <a:pPr/>
              <a:t>2018/6/19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14FB-9086-476D-A5D9-D0F7B00CFF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6FC5-97EF-4C10-9AFC-9DAD8E10EB18}" type="datetimeFigureOut">
              <a:rPr kumimoji="1" lang="ja-JP" altLang="en-US" smtClean="0"/>
              <a:pPr/>
              <a:t>2018/6/19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14FB-9086-476D-A5D9-D0F7B00CFF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6FC5-97EF-4C10-9AFC-9DAD8E10EB18}" type="datetimeFigureOut">
              <a:rPr kumimoji="1" lang="ja-JP" altLang="en-US" smtClean="0"/>
              <a:pPr/>
              <a:t>2018/6/19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14FB-9086-476D-A5D9-D0F7B00CFF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6FC5-97EF-4C10-9AFC-9DAD8E10EB18}" type="datetimeFigureOut">
              <a:rPr kumimoji="1" lang="ja-JP" altLang="en-US" smtClean="0"/>
              <a:pPr/>
              <a:t>2018/6/19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14FB-9086-476D-A5D9-D0F7B00CFF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6FC5-97EF-4C10-9AFC-9DAD8E10EB18}" type="datetimeFigureOut">
              <a:rPr kumimoji="1" lang="ja-JP" altLang="en-US" smtClean="0"/>
              <a:pPr/>
              <a:t>2018/6/19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14FB-9086-476D-A5D9-D0F7B00CFF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A6FC5-97EF-4C10-9AFC-9DAD8E10EB18}" type="datetimeFigureOut">
              <a:rPr kumimoji="1" lang="ja-JP" altLang="en-US" smtClean="0"/>
              <a:pPr/>
              <a:t>2018/6/19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914FB-9086-476D-A5D9-D0F7B00CFF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23528" y="2130425"/>
            <a:ext cx="8640960" cy="2018655"/>
          </a:xfrm>
        </p:spPr>
        <p:txBody>
          <a:bodyPr>
            <a:normAutofit/>
          </a:bodyPr>
          <a:lstStyle/>
          <a:p>
            <a:r>
              <a:rPr lang="ja-JP" altLang="en-US" b="1" dirty="0" smtClean="0">
                <a:latin typeface="メイリオ" pitchFamily="50" charset="-128"/>
                <a:ea typeface="メイリオ" pitchFamily="50" charset="-128"/>
              </a:rPr>
              <a:t>技術社会システム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</a:rPr>
              <a:t/>
            </a:r>
            <a:br>
              <a:rPr lang="en-US" altLang="ja-JP" dirty="0" smtClean="0">
                <a:latin typeface="メイリオ" pitchFamily="50" charset="-128"/>
                <a:ea typeface="メイリオ" pitchFamily="50" charset="-128"/>
              </a:rPr>
            </a:br>
            <a:r>
              <a:rPr lang="ja-JP" altLang="en-US" sz="3600" dirty="0" smtClean="0">
                <a:latin typeface="メイリオ" pitchFamily="50" charset="-128"/>
                <a:ea typeface="メイリオ" pitchFamily="50" charset="-128"/>
              </a:rPr>
              <a:t>第</a:t>
            </a:r>
            <a:r>
              <a:rPr lang="en-US" altLang="ja-JP" sz="3600" dirty="0">
                <a:latin typeface="メイリオ" pitchFamily="50" charset="-128"/>
                <a:ea typeface="メイリオ" pitchFamily="50" charset="-128"/>
              </a:rPr>
              <a:t>8</a:t>
            </a:r>
            <a:r>
              <a:rPr lang="ja-JP" altLang="en-US" sz="3600" dirty="0" smtClean="0">
                <a:latin typeface="メイリオ" pitchFamily="50" charset="-128"/>
                <a:ea typeface="メイリオ" pitchFamily="50" charset="-128"/>
              </a:rPr>
              <a:t>回：変換統治法</a:t>
            </a:r>
            <a:r>
              <a:rPr lang="en-US" altLang="ja-JP" sz="3600" dirty="0" smtClean="0">
                <a:latin typeface="メイリオ" pitchFamily="50" charset="-128"/>
                <a:ea typeface="メイリオ" pitchFamily="50" charset="-128"/>
              </a:rPr>
              <a:t>(</a:t>
            </a:r>
            <a:r>
              <a:rPr lang="ja-JP" altLang="en-US" sz="3600" dirty="0" smtClean="0">
                <a:latin typeface="メイリオ" pitchFamily="50" charset="-128"/>
                <a:ea typeface="メイリオ" pitchFamily="50" charset="-128"/>
              </a:rPr>
              <a:t>主に</a:t>
            </a:r>
            <a:r>
              <a:rPr lang="en-US" altLang="ja-JP" sz="3600" dirty="0" smtClean="0">
                <a:latin typeface="メイリオ" pitchFamily="50" charset="-128"/>
                <a:ea typeface="メイリオ" pitchFamily="50" charset="-128"/>
              </a:rPr>
              <a:t>2</a:t>
            </a:r>
            <a:r>
              <a:rPr lang="ja-JP" altLang="en-US" sz="3600" dirty="0" smtClean="0">
                <a:latin typeface="メイリオ" pitchFamily="50" charset="-128"/>
                <a:ea typeface="メイリオ" pitchFamily="50" charset="-128"/>
              </a:rPr>
              <a:t>進数変換</a:t>
            </a:r>
            <a:r>
              <a:rPr lang="en-US" altLang="ja-JP" sz="3600" dirty="0" smtClean="0">
                <a:latin typeface="メイリオ" pitchFamily="50" charset="-128"/>
                <a:ea typeface="メイリオ" pitchFamily="50" charset="-128"/>
              </a:rPr>
              <a:t>)</a:t>
            </a:r>
            <a:endParaRPr kumimoji="1" lang="ja-JP" altLang="en-US" sz="36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71600" y="4365104"/>
            <a:ext cx="7304856" cy="2088232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担当教員：蓮池 隆</a:t>
            </a:r>
            <a:r>
              <a:rPr kumimoji="1" lang="en-US" altLang="ja-JP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(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はすいけ たかし）</a:t>
            </a:r>
            <a:endParaRPr kumimoji="1" lang="en-US" altLang="ja-JP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連絡先：</a:t>
            </a:r>
            <a:r>
              <a:rPr lang="en-US" altLang="ja-JP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thasuike@waseda.jp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000" b="1" dirty="0" smtClean="0">
                <a:latin typeface="メイリオ" pitchFamily="50" charset="-128"/>
                <a:ea typeface="メイリオ" pitchFamily="50" charset="-128"/>
              </a:rPr>
              <a:t>変換統治法でもチェス盤登場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ja-JP" altLang="en-US" sz="2600" b="1" u="sng" dirty="0" smtClean="0">
                <a:latin typeface="メイリオ" pitchFamily="50" charset="-128"/>
                <a:ea typeface="メイリオ" pitchFamily="50" charset="-128"/>
              </a:rPr>
              <a:t>演習</a:t>
            </a:r>
            <a:r>
              <a:rPr lang="en-US" altLang="ja-JP" sz="2600" b="1" u="sng" dirty="0">
                <a:latin typeface="メイリオ" pitchFamily="50" charset="-128"/>
                <a:ea typeface="メイリオ" pitchFamily="50" charset="-128"/>
              </a:rPr>
              <a:t>8</a:t>
            </a:r>
            <a:r>
              <a:rPr lang="en-US" altLang="ja-JP" sz="2600" b="1" u="sng" dirty="0" smtClean="0">
                <a:latin typeface="メイリオ" pitchFamily="50" charset="-128"/>
                <a:ea typeface="メイリオ" pitchFamily="50" charset="-128"/>
              </a:rPr>
              <a:t>-4</a:t>
            </a:r>
          </a:p>
          <a:p>
            <a:pPr>
              <a:spcBef>
                <a:spcPts val="300"/>
              </a:spcBef>
            </a:pP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チェス盤上の以下の位置に，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4</a:t>
            </a:r>
            <a:r>
              <a:rPr lang="ja-JP" altLang="en-US" sz="2400" dirty="0" err="1" smtClean="0">
                <a:latin typeface="メイリオ" pitchFamily="50" charset="-128"/>
                <a:ea typeface="メイリオ" pitchFamily="50" charset="-128"/>
              </a:rPr>
              <a:t>つの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ナイトが置かれている．</a:t>
            </a:r>
          </a:p>
          <a:p>
            <a:pPr>
              <a:spcBef>
                <a:spcPts val="300"/>
              </a:spcBef>
            </a:pP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左の状態から右の状態へ，コマ同士が干渉せずに移動できるか，できる場合は最小手数を，左から右への状態へは移動できない場合はその理由を示しなさい．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284984"/>
            <a:ext cx="5020849" cy="3573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3933056"/>
            <a:ext cx="2376264" cy="2404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000" b="1" dirty="0">
                <a:latin typeface="メイリオ" pitchFamily="50" charset="-128"/>
                <a:ea typeface="メイリオ" pitchFamily="50" charset="-128"/>
              </a:rPr>
              <a:t>ヒント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ja-JP" altLang="en-US" sz="2600" b="1" u="sng" dirty="0" smtClean="0">
                <a:latin typeface="メイリオ" pitchFamily="50" charset="-128"/>
                <a:ea typeface="メイリオ" pitchFamily="50" charset="-128"/>
              </a:rPr>
              <a:t>演習</a:t>
            </a:r>
            <a:r>
              <a:rPr lang="en-US" altLang="ja-JP" sz="2600" b="1" u="sng" dirty="0">
                <a:latin typeface="メイリオ" pitchFamily="50" charset="-128"/>
                <a:ea typeface="メイリオ" pitchFamily="50" charset="-128"/>
              </a:rPr>
              <a:t>8</a:t>
            </a:r>
            <a:r>
              <a:rPr lang="en-US" altLang="ja-JP" sz="2600" b="1" u="sng" dirty="0" smtClean="0">
                <a:latin typeface="メイリオ" pitchFamily="50" charset="-128"/>
                <a:ea typeface="メイリオ" pitchFamily="50" charset="-128"/>
              </a:rPr>
              <a:t>-4</a:t>
            </a:r>
          </a:p>
          <a:p>
            <a:pPr>
              <a:spcBef>
                <a:spcPts val="300"/>
              </a:spcBef>
            </a:pP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チェス盤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(a)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のマスに番号を振り，ナイトが移動できる番号の間に辺を作る．</a:t>
            </a:r>
          </a:p>
          <a:p>
            <a:pPr>
              <a:spcBef>
                <a:spcPts val="300"/>
              </a:spcBef>
              <a:buNone/>
            </a:pP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　→これにより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(b)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のグラフが得られる．さらに，これを見やすくするために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(c)</a:t>
            </a:r>
            <a:r>
              <a:rPr lang="ja-JP" altLang="en-US" sz="2400" dirty="0" err="1" smtClean="0">
                <a:latin typeface="メイリオ" pitchFamily="50" charset="-128"/>
                <a:ea typeface="メイリオ" pitchFamily="50" charset="-128"/>
              </a:rPr>
              <a:t>のように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表示する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(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グラフへの変換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)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501008"/>
            <a:ext cx="8460432" cy="287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4000" b="1" dirty="0" smtClean="0">
                <a:latin typeface="メイリオ" pitchFamily="50" charset="-128"/>
                <a:ea typeface="メイリオ" pitchFamily="50" charset="-128"/>
              </a:rPr>
              <a:t>(1)</a:t>
            </a:r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</a:rPr>
              <a:t>のヒント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ja-JP" altLang="en-US" sz="2600" b="1" u="sng" dirty="0" smtClean="0">
                <a:latin typeface="メイリオ" pitchFamily="50" charset="-128"/>
                <a:ea typeface="メイリオ" pitchFamily="50" charset="-128"/>
              </a:rPr>
              <a:t>演習</a:t>
            </a:r>
            <a:r>
              <a:rPr lang="en-US" altLang="ja-JP" sz="2600" b="1" u="sng" dirty="0">
                <a:latin typeface="メイリオ" pitchFamily="50" charset="-128"/>
                <a:ea typeface="メイリオ" pitchFamily="50" charset="-128"/>
              </a:rPr>
              <a:t>8</a:t>
            </a:r>
            <a:r>
              <a:rPr lang="en-US" altLang="ja-JP" sz="2600" b="1" u="sng" dirty="0" smtClean="0">
                <a:latin typeface="メイリオ" pitchFamily="50" charset="-128"/>
                <a:ea typeface="メイリオ" pitchFamily="50" charset="-128"/>
              </a:rPr>
              <a:t>-4</a:t>
            </a:r>
          </a:p>
          <a:p>
            <a:pPr>
              <a:spcBef>
                <a:spcPts val="300"/>
              </a:spcBef>
            </a:pP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(1)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の盤面で行うと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…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7786" y="2204864"/>
            <a:ext cx="5572366" cy="4262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正方形/長方形 5"/>
          <p:cNvSpPr/>
          <p:nvPr/>
        </p:nvSpPr>
        <p:spPr>
          <a:xfrm>
            <a:off x="5928279" y="4797152"/>
            <a:ext cx="331236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200" b="1" dirty="0" smtClean="0">
                <a:latin typeface="メイリオ" pitchFamily="50" charset="-128"/>
                <a:ea typeface="メイリオ" pitchFamily="50" charset="-128"/>
              </a:rPr>
              <a:t>左の状況から右の状況へ移動できる？</a:t>
            </a:r>
            <a:endParaRPr lang="en-US" altLang="ja-JP" sz="2200" b="1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2200" b="1" dirty="0" smtClean="0">
                <a:latin typeface="メイリオ" pitchFamily="50" charset="-128"/>
                <a:ea typeface="メイリオ" pitchFamily="50" charset="-128"/>
              </a:rPr>
              <a:t>できるとすれば何回で</a:t>
            </a:r>
            <a:endParaRPr lang="en-US" altLang="ja-JP" sz="2200" b="1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2200" b="1" dirty="0" smtClean="0">
                <a:latin typeface="メイリオ" pitchFamily="50" charset="-128"/>
                <a:ea typeface="メイリオ" pitchFamily="50" charset="-128"/>
              </a:rPr>
              <a:t>移動できる？</a:t>
            </a:r>
            <a:endParaRPr lang="ja-JP" altLang="en-US" sz="2200" b="1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000" b="1" dirty="0" smtClean="0">
                <a:latin typeface="メイリオ" pitchFamily="50" charset="-128"/>
                <a:ea typeface="メイリオ" pitchFamily="50" charset="-128"/>
              </a:rPr>
              <a:t>変換統治法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472608"/>
          </a:xfrm>
        </p:spPr>
        <p:txBody>
          <a:bodyPr>
            <a:normAutofit/>
          </a:bodyPr>
          <a:lstStyle/>
          <a:p>
            <a:endParaRPr lang="en-US" altLang="ja-JP" sz="2600" b="1" dirty="0">
              <a:solidFill>
                <a:srgbClr val="C00000"/>
              </a:solidFill>
              <a:latin typeface="メイリオ" pitchFamily="50" charset="-128"/>
              <a:ea typeface="メイリオ" pitchFamily="50" charset="-128"/>
            </a:endParaRPr>
          </a:p>
          <a:p>
            <a:endParaRPr lang="en-US" altLang="ja-JP" sz="2600" b="1" dirty="0" smtClean="0">
              <a:solidFill>
                <a:srgbClr val="C00000"/>
              </a:solidFill>
              <a:latin typeface="メイリオ" pitchFamily="50" charset="-128"/>
              <a:ea typeface="メイリオ" pitchFamily="50" charset="-128"/>
            </a:endParaRPr>
          </a:p>
          <a:p>
            <a:pPr marL="0" indent="0">
              <a:buNone/>
            </a:pPr>
            <a:endParaRPr lang="en-US" altLang="ja-JP" sz="2600" b="1" dirty="0">
              <a:solidFill>
                <a:srgbClr val="C00000"/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endParaRPr lang="en-US" altLang="ja-JP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lang="ja-JP" altLang="en-US" sz="2600" b="1" u="sng" dirty="0" smtClean="0">
                <a:latin typeface="メイリオ" pitchFamily="50" charset="-128"/>
                <a:ea typeface="メイリオ" pitchFamily="50" charset="-128"/>
              </a:rPr>
              <a:t>変換統治法による利点</a:t>
            </a:r>
            <a:endParaRPr lang="en-US" altLang="ja-JP" sz="2600" b="1" u="sng" dirty="0" smtClean="0">
              <a:latin typeface="メイリオ" pitchFamily="50" charset="-128"/>
              <a:ea typeface="メイリオ" pitchFamily="50" charset="-128"/>
            </a:endParaRPr>
          </a:p>
          <a:p>
            <a:pPr lvl="1"/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機械的な処理を可能になる</a:t>
            </a:r>
          </a:p>
          <a:p>
            <a:pPr lvl="1"/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データの規則・統計的傾向が把握しやすくなる</a:t>
            </a:r>
          </a:p>
          <a:p>
            <a:pPr lvl="1"/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沢山のデータを保存する必要がない</a:t>
            </a:r>
          </a:p>
          <a:p>
            <a:pPr lvl="1"/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データの処理アルゴリズムを記述しやすくなる，など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(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上のうちいくつかをみたす．必ずしも全てをみたすというわけではない．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)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251520" y="332656"/>
            <a:ext cx="8640960" cy="27363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4000" b="1" dirty="0" smtClean="0">
                <a:latin typeface="メイリオ" pitchFamily="50" charset="-128"/>
                <a:ea typeface="メイリオ" pitchFamily="50" charset="-128"/>
              </a:rPr>
              <a:t>2</a:t>
            </a:r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</a:rPr>
              <a:t>進数変換の練習です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sz="2600" b="1" u="sng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2</a:t>
            </a:r>
            <a:r>
              <a:rPr lang="ja-JP" altLang="en-US" sz="2600" b="1" u="sng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進数展開</a:t>
            </a:r>
          </a:p>
          <a:p>
            <a:r>
              <a:rPr lang="ja-JP" altLang="en-US" sz="2600" dirty="0" smtClean="0">
                <a:latin typeface="メイリオ" pitchFamily="50" charset="-128"/>
                <a:ea typeface="メイリオ" pitchFamily="50" charset="-128"/>
              </a:rPr>
              <a:t>任意の自然数 </a:t>
            </a:r>
            <a:r>
              <a:rPr lang="en-US" altLang="ja-JP" sz="2600" dirty="0" smtClean="0">
                <a:latin typeface="メイリオ" pitchFamily="50" charset="-128"/>
                <a:ea typeface="メイリオ" pitchFamily="50" charset="-128"/>
              </a:rPr>
              <a:t>n </a:t>
            </a:r>
            <a:r>
              <a:rPr lang="ja-JP" altLang="en-US" sz="2600" dirty="0" smtClean="0">
                <a:latin typeface="メイリオ" pitchFamily="50" charset="-128"/>
                <a:ea typeface="メイリオ" pitchFamily="50" charset="-128"/>
              </a:rPr>
              <a:t>は以下のように</a:t>
            </a:r>
            <a:r>
              <a:rPr lang="en-US" altLang="ja-JP" sz="2600" dirty="0" smtClean="0">
                <a:latin typeface="メイリオ" pitchFamily="50" charset="-128"/>
                <a:ea typeface="メイリオ" pitchFamily="50" charset="-128"/>
              </a:rPr>
              <a:t>2</a:t>
            </a:r>
            <a:r>
              <a:rPr lang="ja-JP" altLang="en-US" sz="2600" dirty="0" smtClean="0">
                <a:latin typeface="メイリオ" pitchFamily="50" charset="-128"/>
                <a:ea typeface="メイリオ" pitchFamily="50" charset="-128"/>
              </a:rPr>
              <a:t>のべき乗の和で表すことができる．</a:t>
            </a:r>
            <a:endParaRPr lang="en-US" altLang="ja-JP" sz="2600" dirty="0" smtClean="0">
              <a:latin typeface="メイリオ" pitchFamily="50" charset="-128"/>
              <a:ea typeface="メイリオ" pitchFamily="50" charset="-128"/>
            </a:endParaRPr>
          </a:p>
          <a:p>
            <a:endParaRPr lang="en-US" altLang="ja-JP" sz="2600" dirty="0" smtClean="0">
              <a:latin typeface="メイリオ" pitchFamily="50" charset="-128"/>
              <a:ea typeface="メイリオ" pitchFamily="50" charset="-128"/>
            </a:endParaRPr>
          </a:p>
          <a:p>
            <a:endParaRPr lang="ja-JP" altLang="en-US" sz="36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en-US" altLang="ja-JP" sz="2600" dirty="0" smtClean="0">
                <a:latin typeface="メイリオ" pitchFamily="50" charset="-128"/>
                <a:ea typeface="メイリオ" pitchFamily="50" charset="-128"/>
              </a:rPr>
              <a:t>(</a:t>
            </a:r>
            <a:r>
              <a:rPr lang="ja-JP" altLang="en-US" sz="2600" dirty="0" smtClean="0">
                <a:latin typeface="メイリオ" pitchFamily="50" charset="-128"/>
                <a:ea typeface="メイリオ" pitchFamily="50" charset="-128"/>
              </a:rPr>
              <a:t>例</a:t>
            </a:r>
            <a:r>
              <a:rPr lang="en-US" altLang="ja-JP" sz="2600" dirty="0" smtClean="0">
                <a:latin typeface="メイリオ" pitchFamily="50" charset="-128"/>
                <a:ea typeface="メイリオ" pitchFamily="50" charset="-128"/>
              </a:rPr>
              <a:t>) 11 = 8 + 2 + 1 = 2^3 + 2^1 + 2^0 </a:t>
            </a:r>
          </a:p>
          <a:p>
            <a:pPr>
              <a:buNone/>
            </a:pPr>
            <a:r>
              <a:rPr lang="ja-JP" altLang="en-US" sz="2600" dirty="0" smtClean="0">
                <a:latin typeface="メイリオ" pitchFamily="50" charset="-128"/>
                <a:ea typeface="メイリオ" pitchFamily="50" charset="-128"/>
              </a:rPr>
              <a:t>　　　　  </a:t>
            </a:r>
            <a:r>
              <a:rPr lang="en-US" altLang="ja-JP" sz="2600" dirty="0" smtClean="0">
                <a:latin typeface="メイリオ" pitchFamily="50" charset="-128"/>
                <a:ea typeface="メイリオ" pitchFamily="50" charset="-128"/>
              </a:rPr>
              <a:t>= 1011[2</a:t>
            </a:r>
            <a:r>
              <a:rPr lang="ja-JP" altLang="en-US" sz="2600" dirty="0" smtClean="0">
                <a:latin typeface="メイリオ" pitchFamily="50" charset="-128"/>
                <a:ea typeface="メイリオ" pitchFamily="50" charset="-128"/>
              </a:rPr>
              <a:t>進数</a:t>
            </a:r>
            <a:r>
              <a:rPr lang="en-US" altLang="ja-JP" sz="2600" dirty="0" smtClean="0">
                <a:latin typeface="メイリオ" pitchFamily="50" charset="-128"/>
                <a:ea typeface="メイリオ" pitchFamily="50" charset="-128"/>
              </a:rPr>
              <a:t>]</a:t>
            </a:r>
          </a:p>
          <a:p>
            <a:pPr>
              <a:buNone/>
            </a:pPr>
            <a:endParaRPr lang="en-US" altLang="ja-JP" sz="1200" u="sng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lang="ja-JP" altLang="en-US" sz="2600" u="sng" dirty="0" smtClean="0">
                <a:latin typeface="メイリオ" pitchFamily="50" charset="-128"/>
                <a:ea typeface="メイリオ" pitchFamily="50" charset="-128"/>
              </a:rPr>
              <a:t>練習問題：以下の数字を</a:t>
            </a:r>
            <a:r>
              <a:rPr lang="en-US" altLang="ja-JP" sz="2600" u="sng" dirty="0" smtClean="0">
                <a:latin typeface="メイリオ" pitchFamily="50" charset="-128"/>
                <a:ea typeface="メイリオ" pitchFamily="50" charset="-128"/>
              </a:rPr>
              <a:t>2</a:t>
            </a:r>
            <a:r>
              <a:rPr lang="ja-JP" altLang="en-US" sz="2600" u="sng" dirty="0" smtClean="0">
                <a:latin typeface="メイリオ" pitchFamily="50" charset="-128"/>
                <a:ea typeface="メイリオ" pitchFamily="50" charset="-128"/>
              </a:rPr>
              <a:t>進数展開せよ．</a:t>
            </a:r>
          </a:p>
          <a:p>
            <a:pPr>
              <a:buNone/>
            </a:pP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(1)100</a:t>
            </a:r>
          </a:p>
          <a:p>
            <a:pPr>
              <a:buNone/>
            </a:pP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(2)512</a:t>
            </a:r>
          </a:p>
          <a:p>
            <a:pPr>
              <a:buNone/>
            </a:pP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(3)1000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564904"/>
            <a:ext cx="8005595" cy="1008112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4000" b="1" dirty="0" smtClean="0">
                <a:latin typeface="メイリオ" pitchFamily="50" charset="-128"/>
                <a:ea typeface="メイリオ" pitchFamily="50" charset="-128"/>
              </a:rPr>
              <a:t>2</a:t>
            </a:r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</a:rPr>
              <a:t>進数展開の求め方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例題：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29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を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2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進数展開する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①まず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29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を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2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で割る　→　整数範囲で割り切れたら，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b</a:t>
            </a:r>
            <a:r>
              <a:rPr lang="en-US" altLang="ja-JP" sz="2400" baseline="-25000" dirty="0" smtClean="0">
                <a:latin typeface="メイリオ" pitchFamily="50" charset="-128"/>
                <a:ea typeface="メイリオ" pitchFamily="50" charset="-128"/>
              </a:rPr>
              <a:t>0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=0</a:t>
            </a:r>
          </a:p>
          <a:p>
            <a:pPr>
              <a:buNone/>
            </a:pP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                                   割り切れなければ，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b</a:t>
            </a:r>
            <a:r>
              <a:rPr lang="en-US" altLang="ja-JP" sz="2400" baseline="-25000" dirty="0" smtClean="0">
                <a:latin typeface="メイリオ" pitchFamily="50" charset="-128"/>
                <a:ea typeface="メイリオ" pitchFamily="50" charset="-128"/>
              </a:rPr>
              <a:t>0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=1</a:t>
            </a:r>
          </a:p>
          <a:p>
            <a:pPr>
              <a:buNone/>
            </a:pP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　今回は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29÷2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＝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14…1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で割り切れないため，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 b</a:t>
            </a:r>
            <a:r>
              <a:rPr lang="en-US" altLang="ja-JP" sz="2400" baseline="-25000" dirty="0" smtClean="0">
                <a:latin typeface="メイリオ" pitchFamily="50" charset="-128"/>
                <a:ea typeface="メイリオ" pitchFamily="50" charset="-128"/>
              </a:rPr>
              <a:t>0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=1</a:t>
            </a:r>
          </a:p>
          <a:p>
            <a:pPr>
              <a:buNone/>
            </a:pPr>
            <a:endParaRPr lang="en-US" altLang="ja-JP" sz="12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②次に①の商である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14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を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2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で割る　→　割り切れたら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, b</a:t>
            </a:r>
            <a:r>
              <a:rPr lang="en-US" altLang="ja-JP" sz="2400" baseline="-25000" dirty="0" smtClean="0">
                <a:latin typeface="メイリオ" pitchFamily="50" charset="-128"/>
                <a:ea typeface="メイリオ" pitchFamily="50" charset="-128"/>
              </a:rPr>
              <a:t>1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=0</a:t>
            </a:r>
          </a:p>
          <a:p>
            <a:pPr>
              <a:buNone/>
            </a:pP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                                               割り切れなければ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, b</a:t>
            </a:r>
            <a:r>
              <a:rPr lang="en-US" altLang="ja-JP" sz="2400" baseline="-25000" dirty="0" smtClean="0">
                <a:latin typeface="メイリオ" pitchFamily="50" charset="-128"/>
                <a:ea typeface="メイリオ" pitchFamily="50" charset="-128"/>
              </a:rPr>
              <a:t>1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=1</a:t>
            </a:r>
          </a:p>
          <a:p>
            <a:pPr>
              <a:buNone/>
            </a:pP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14÷2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＝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7…0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　よって，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 b</a:t>
            </a:r>
            <a:r>
              <a:rPr lang="en-US" altLang="ja-JP" sz="2400" baseline="-25000" dirty="0" smtClean="0">
                <a:latin typeface="メイリオ" pitchFamily="50" charset="-128"/>
                <a:ea typeface="メイリオ" pitchFamily="50" charset="-128"/>
              </a:rPr>
              <a:t>1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=0</a:t>
            </a:r>
          </a:p>
          <a:p>
            <a:pPr>
              <a:buNone/>
            </a:pPr>
            <a:endParaRPr lang="en-US" altLang="ja-JP" sz="12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③以下商に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1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が出るまで繰り返す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7÷2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＝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3…1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　→　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b</a:t>
            </a:r>
            <a:r>
              <a:rPr lang="en-US" altLang="ja-JP" sz="2400" baseline="-25000" dirty="0" smtClean="0">
                <a:latin typeface="メイリオ" pitchFamily="50" charset="-128"/>
                <a:ea typeface="メイリオ" pitchFamily="50" charset="-128"/>
              </a:rPr>
              <a:t>2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=1</a:t>
            </a:r>
          </a:p>
          <a:p>
            <a:pPr>
              <a:buNone/>
            </a:pP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3÷2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＝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1…1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　→　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b</a:t>
            </a:r>
            <a:r>
              <a:rPr lang="en-US" altLang="ja-JP" sz="2400" baseline="-25000" dirty="0" smtClean="0">
                <a:latin typeface="メイリオ" pitchFamily="50" charset="-128"/>
                <a:ea typeface="メイリオ" pitchFamily="50" charset="-128"/>
              </a:rPr>
              <a:t>3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=1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　ここで商に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1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が出たため，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b</a:t>
            </a:r>
            <a:r>
              <a:rPr lang="en-US" altLang="ja-JP" sz="2400" baseline="-25000" dirty="0" smtClean="0">
                <a:latin typeface="メイリオ" pitchFamily="50" charset="-128"/>
                <a:ea typeface="メイリオ" pitchFamily="50" charset="-128"/>
              </a:rPr>
              <a:t>4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=1</a:t>
            </a:r>
          </a:p>
          <a:p>
            <a:pPr>
              <a:buNone/>
            </a:pP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よって，</a:t>
            </a:r>
            <a:r>
              <a:rPr lang="en-US" altLang="ja-JP" sz="2400" u="sng" dirty="0" smtClean="0">
                <a:latin typeface="メイリオ" pitchFamily="50" charset="-128"/>
                <a:ea typeface="メイリオ" pitchFamily="50" charset="-128"/>
              </a:rPr>
              <a:t>29</a:t>
            </a:r>
            <a:r>
              <a:rPr lang="ja-JP" altLang="en-US" sz="2400" u="sng" dirty="0" smtClean="0">
                <a:latin typeface="メイリオ" pitchFamily="50" charset="-128"/>
                <a:ea typeface="メイリオ" pitchFamily="50" charset="-128"/>
              </a:rPr>
              <a:t>の</a:t>
            </a:r>
            <a:r>
              <a:rPr lang="en-US" altLang="ja-JP" sz="2400" u="sng" dirty="0" smtClean="0">
                <a:latin typeface="メイリオ" pitchFamily="50" charset="-128"/>
                <a:ea typeface="メイリオ" pitchFamily="50" charset="-128"/>
              </a:rPr>
              <a:t>2</a:t>
            </a:r>
            <a:r>
              <a:rPr lang="ja-JP" altLang="en-US" sz="2400" u="sng" dirty="0" smtClean="0">
                <a:latin typeface="メイリオ" pitchFamily="50" charset="-128"/>
                <a:ea typeface="メイリオ" pitchFamily="50" charset="-128"/>
              </a:rPr>
              <a:t>進数展開は，</a:t>
            </a:r>
            <a:r>
              <a:rPr lang="en-US" altLang="ja-JP" sz="2400" u="sng" dirty="0" smtClean="0">
                <a:latin typeface="メイリオ" pitchFamily="50" charset="-128"/>
                <a:ea typeface="メイリオ" pitchFamily="50" charset="-128"/>
              </a:rPr>
              <a:t>11101</a:t>
            </a:r>
            <a:r>
              <a:rPr lang="ja-JP" altLang="en-US" sz="2400" u="sng" dirty="0" smtClean="0">
                <a:latin typeface="メイリオ" pitchFamily="50" charset="-128"/>
                <a:ea typeface="メイリオ" pitchFamily="50" charset="-128"/>
              </a:rPr>
              <a:t> </a:t>
            </a:r>
            <a:r>
              <a:rPr lang="en-US" altLang="ja-JP" sz="2400" u="sng" dirty="0" smtClean="0">
                <a:latin typeface="メイリオ" pitchFamily="50" charset="-128"/>
                <a:ea typeface="メイリオ" pitchFamily="50" charset="-128"/>
              </a:rPr>
              <a:t>[2</a:t>
            </a:r>
            <a:r>
              <a:rPr lang="ja-JP" altLang="en-US" sz="2400" u="sng" dirty="0" smtClean="0">
                <a:latin typeface="メイリオ" pitchFamily="50" charset="-128"/>
                <a:ea typeface="メイリオ" pitchFamily="50" charset="-128"/>
              </a:rPr>
              <a:t>進数</a:t>
            </a:r>
            <a:r>
              <a:rPr lang="en-US" altLang="ja-JP" sz="2400" u="sng" dirty="0" smtClean="0">
                <a:latin typeface="メイリオ" pitchFamily="50" charset="-128"/>
                <a:ea typeface="メイリオ" pitchFamily="50" charset="-128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000" b="1" dirty="0" smtClean="0">
                <a:latin typeface="メイリオ" pitchFamily="50" charset="-128"/>
                <a:ea typeface="メイリオ" pitchFamily="50" charset="-128"/>
              </a:rPr>
              <a:t>練習問題の解答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ja-JP" altLang="en-US" sz="2600" u="sng" dirty="0" smtClean="0">
                <a:latin typeface="メイリオ" pitchFamily="50" charset="-128"/>
                <a:ea typeface="メイリオ" pitchFamily="50" charset="-128"/>
              </a:rPr>
              <a:t>練習問題：以下の数字を</a:t>
            </a:r>
            <a:r>
              <a:rPr lang="en-US" altLang="ja-JP" sz="2600" u="sng" dirty="0" smtClean="0">
                <a:latin typeface="メイリオ" pitchFamily="50" charset="-128"/>
                <a:ea typeface="メイリオ" pitchFamily="50" charset="-128"/>
              </a:rPr>
              <a:t>2</a:t>
            </a:r>
            <a:r>
              <a:rPr lang="ja-JP" altLang="en-US" sz="2600" u="sng" dirty="0" smtClean="0">
                <a:latin typeface="メイリオ" pitchFamily="50" charset="-128"/>
                <a:ea typeface="メイリオ" pitchFamily="50" charset="-128"/>
              </a:rPr>
              <a:t>進数展開せよ．</a:t>
            </a:r>
          </a:p>
          <a:p>
            <a:pPr>
              <a:buNone/>
            </a:pPr>
            <a:r>
              <a:rPr lang="en-US" altLang="ja-JP" sz="2600" dirty="0" smtClean="0">
                <a:latin typeface="メイリオ" pitchFamily="50" charset="-128"/>
                <a:ea typeface="メイリオ" pitchFamily="50" charset="-128"/>
              </a:rPr>
              <a:t>(1)100</a:t>
            </a:r>
            <a:r>
              <a:rPr lang="ja-JP" altLang="en-US" sz="2600" dirty="0" smtClean="0">
                <a:latin typeface="メイリオ" pitchFamily="50" charset="-128"/>
                <a:ea typeface="メイリオ" pitchFamily="50" charset="-128"/>
              </a:rPr>
              <a:t>＝ </a:t>
            </a:r>
            <a:r>
              <a:rPr lang="en-US" altLang="ja-JP" sz="2600" dirty="0" smtClean="0">
                <a:latin typeface="メイリオ" pitchFamily="50" charset="-128"/>
                <a:ea typeface="メイリオ" pitchFamily="50" charset="-128"/>
              </a:rPr>
              <a:t>64 + 32 + 2 = 2^6 + 2^5 + 2^2 </a:t>
            </a:r>
          </a:p>
          <a:p>
            <a:pPr>
              <a:buNone/>
            </a:pPr>
            <a:r>
              <a:rPr lang="ja-JP" altLang="en-US" sz="2600" dirty="0" smtClean="0">
                <a:latin typeface="メイリオ" pitchFamily="50" charset="-128"/>
                <a:ea typeface="メイリオ" pitchFamily="50" charset="-128"/>
              </a:rPr>
              <a:t>　　　 </a:t>
            </a:r>
            <a:r>
              <a:rPr lang="en-US" altLang="ja-JP" sz="2600" dirty="0" smtClean="0">
                <a:latin typeface="メイリオ" pitchFamily="50" charset="-128"/>
                <a:ea typeface="メイリオ" pitchFamily="50" charset="-128"/>
              </a:rPr>
              <a:t>= 1100100[2</a:t>
            </a:r>
            <a:r>
              <a:rPr lang="ja-JP" altLang="en-US" sz="2600" dirty="0" smtClean="0">
                <a:latin typeface="メイリオ" pitchFamily="50" charset="-128"/>
                <a:ea typeface="メイリオ" pitchFamily="50" charset="-128"/>
              </a:rPr>
              <a:t>進数</a:t>
            </a:r>
            <a:r>
              <a:rPr lang="en-US" altLang="ja-JP" sz="2600" dirty="0" smtClean="0">
                <a:latin typeface="メイリオ" pitchFamily="50" charset="-128"/>
                <a:ea typeface="メイリオ" pitchFamily="50" charset="-128"/>
              </a:rPr>
              <a:t>]</a:t>
            </a:r>
          </a:p>
          <a:p>
            <a:pPr>
              <a:buNone/>
            </a:pPr>
            <a:endParaRPr lang="en-US" altLang="ja-JP" sz="26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lang="en-US" altLang="ja-JP" sz="2600" dirty="0" smtClean="0">
                <a:latin typeface="メイリオ" pitchFamily="50" charset="-128"/>
                <a:ea typeface="メイリオ" pitchFamily="50" charset="-128"/>
              </a:rPr>
              <a:t>(2)512=</a:t>
            </a:r>
            <a:r>
              <a:rPr lang="ja-JP" altLang="en-US" sz="2600" dirty="0" smtClean="0">
                <a:latin typeface="メイリオ" pitchFamily="50" charset="-128"/>
                <a:ea typeface="メイリオ" pitchFamily="50" charset="-128"/>
              </a:rPr>
              <a:t> </a:t>
            </a:r>
            <a:r>
              <a:rPr lang="en-US" altLang="ja-JP" sz="2600" dirty="0" smtClean="0">
                <a:latin typeface="メイリオ" pitchFamily="50" charset="-128"/>
                <a:ea typeface="メイリオ" pitchFamily="50" charset="-128"/>
              </a:rPr>
              <a:t>2^9 = 1000000000[2</a:t>
            </a:r>
            <a:r>
              <a:rPr lang="ja-JP" altLang="en-US" sz="2600" dirty="0" smtClean="0">
                <a:latin typeface="メイリオ" pitchFamily="50" charset="-128"/>
                <a:ea typeface="メイリオ" pitchFamily="50" charset="-128"/>
              </a:rPr>
              <a:t>進数</a:t>
            </a:r>
            <a:r>
              <a:rPr lang="en-US" altLang="ja-JP" sz="2600" dirty="0" smtClean="0">
                <a:latin typeface="メイリオ" pitchFamily="50" charset="-128"/>
                <a:ea typeface="メイリオ" pitchFamily="50" charset="-128"/>
              </a:rPr>
              <a:t>]</a:t>
            </a:r>
          </a:p>
          <a:p>
            <a:pPr>
              <a:buNone/>
            </a:pPr>
            <a:endParaRPr lang="en-US" altLang="ja-JP" sz="26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lang="en-US" altLang="ja-JP" sz="2600" dirty="0" smtClean="0">
                <a:latin typeface="メイリオ" pitchFamily="50" charset="-128"/>
                <a:ea typeface="メイリオ" pitchFamily="50" charset="-128"/>
              </a:rPr>
              <a:t>(3)1000</a:t>
            </a:r>
            <a:r>
              <a:rPr lang="ja-JP" altLang="en-US" sz="2600" dirty="0" smtClean="0">
                <a:latin typeface="メイリオ" pitchFamily="50" charset="-128"/>
                <a:ea typeface="メイリオ" pitchFamily="50" charset="-128"/>
              </a:rPr>
              <a:t>＝ </a:t>
            </a:r>
            <a:r>
              <a:rPr lang="en-US" altLang="ja-JP" sz="2600" dirty="0" smtClean="0">
                <a:latin typeface="メイリオ" pitchFamily="50" charset="-128"/>
                <a:ea typeface="メイリオ" pitchFamily="50" charset="-128"/>
              </a:rPr>
              <a:t>2^9 + 2^8 + 2^7 + 2^6 + 2^5 + 2^3</a:t>
            </a:r>
          </a:p>
          <a:p>
            <a:pPr>
              <a:buNone/>
            </a:pPr>
            <a:r>
              <a:rPr lang="ja-JP" altLang="en-US" sz="2600" dirty="0" smtClean="0">
                <a:latin typeface="メイリオ" pitchFamily="50" charset="-128"/>
                <a:ea typeface="メイリオ" pitchFamily="50" charset="-128"/>
              </a:rPr>
              <a:t>　　　　</a:t>
            </a:r>
            <a:r>
              <a:rPr lang="en-US" altLang="ja-JP" sz="2600" dirty="0" smtClean="0">
                <a:latin typeface="メイリオ" pitchFamily="50" charset="-128"/>
                <a:ea typeface="メイリオ" pitchFamily="50" charset="-128"/>
              </a:rPr>
              <a:t>= 1111101000[2</a:t>
            </a:r>
            <a:r>
              <a:rPr lang="ja-JP" altLang="en-US" sz="2600" dirty="0" smtClean="0">
                <a:latin typeface="メイリオ" pitchFamily="50" charset="-128"/>
                <a:ea typeface="メイリオ" pitchFamily="50" charset="-128"/>
              </a:rPr>
              <a:t>進数</a:t>
            </a:r>
            <a:r>
              <a:rPr lang="en-US" altLang="ja-JP" sz="2600" dirty="0" smtClean="0">
                <a:latin typeface="メイリオ" pitchFamily="50" charset="-128"/>
                <a:ea typeface="メイリオ" pitchFamily="50" charset="-128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</a:rPr>
              <a:t>それでは演習問題です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ja-JP" altLang="en-US" sz="2600" b="1" u="sng" dirty="0" smtClean="0">
                <a:latin typeface="メイリオ" pitchFamily="50" charset="-128"/>
                <a:ea typeface="メイリオ" pitchFamily="50" charset="-128"/>
              </a:rPr>
              <a:t>演習</a:t>
            </a:r>
            <a:r>
              <a:rPr lang="en-US" altLang="ja-JP" sz="2600" b="1" u="sng" dirty="0">
                <a:latin typeface="メイリオ" pitchFamily="50" charset="-128"/>
                <a:ea typeface="メイリオ" pitchFamily="50" charset="-128"/>
              </a:rPr>
              <a:t>8</a:t>
            </a:r>
            <a:r>
              <a:rPr lang="en-US" altLang="ja-JP" sz="2600" b="1" u="sng" dirty="0" smtClean="0">
                <a:latin typeface="メイリオ" pitchFamily="50" charset="-128"/>
                <a:ea typeface="メイリオ" pitchFamily="50" charset="-128"/>
              </a:rPr>
              <a:t>-1</a:t>
            </a:r>
          </a:p>
          <a:p>
            <a:pPr>
              <a:spcBef>
                <a:spcPts val="300"/>
              </a:spcBef>
            </a:pPr>
            <a:r>
              <a:rPr lang="en-US" altLang="ja-JP" sz="2600" dirty="0" smtClean="0">
                <a:latin typeface="メイリオ" pitchFamily="50" charset="-128"/>
                <a:ea typeface="メイリオ" pitchFamily="50" charset="-128"/>
              </a:rPr>
              <a:t>1</a:t>
            </a:r>
            <a:r>
              <a:rPr lang="ja-JP" altLang="en-US" sz="2600" dirty="0" smtClean="0">
                <a:latin typeface="メイリオ" pitchFamily="50" charset="-128"/>
                <a:ea typeface="メイリオ" pitchFamily="50" charset="-128"/>
              </a:rPr>
              <a:t>円玉が</a:t>
            </a:r>
            <a:r>
              <a:rPr lang="en-US" altLang="ja-JP" sz="2600" dirty="0" smtClean="0">
                <a:latin typeface="メイリオ" pitchFamily="50" charset="-128"/>
                <a:ea typeface="メイリオ" pitchFamily="50" charset="-128"/>
              </a:rPr>
              <a:t>6</a:t>
            </a:r>
            <a:r>
              <a:rPr lang="ja-JP" altLang="en-US" sz="2600" dirty="0" smtClean="0">
                <a:latin typeface="メイリオ" pitchFamily="50" charset="-128"/>
                <a:ea typeface="メイリオ" pitchFamily="50" charset="-128"/>
              </a:rPr>
              <a:t>枚あり，それを以下の条件を満たすように，</a:t>
            </a:r>
            <a:r>
              <a:rPr lang="en-US" altLang="ja-JP" sz="2600" dirty="0" smtClean="0">
                <a:latin typeface="メイリオ" pitchFamily="50" charset="-128"/>
                <a:ea typeface="メイリオ" pitchFamily="50" charset="-128"/>
              </a:rPr>
              <a:t>3</a:t>
            </a:r>
            <a:r>
              <a:rPr lang="ja-JP" altLang="en-US" sz="2600" dirty="0" err="1" smtClean="0">
                <a:latin typeface="メイリオ" pitchFamily="50" charset="-128"/>
                <a:ea typeface="メイリオ" pitchFamily="50" charset="-128"/>
              </a:rPr>
              <a:t>つの</a:t>
            </a:r>
            <a:r>
              <a:rPr lang="ja-JP" altLang="en-US" sz="2600" dirty="0" smtClean="0">
                <a:latin typeface="メイリオ" pitchFamily="50" charset="-128"/>
                <a:ea typeface="メイリオ" pitchFamily="50" charset="-128"/>
              </a:rPr>
              <a:t>山に分けよ．</a:t>
            </a:r>
          </a:p>
          <a:p>
            <a:pPr>
              <a:spcBef>
                <a:spcPts val="300"/>
              </a:spcBef>
              <a:buNone/>
            </a:pPr>
            <a:r>
              <a:rPr lang="ja-JP" altLang="en-US" sz="2600" dirty="0" smtClean="0">
                <a:latin typeface="メイリオ" pitchFamily="50" charset="-128"/>
                <a:ea typeface="メイリオ" pitchFamily="50" charset="-128"/>
              </a:rPr>
              <a:t>　条件</a:t>
            </a:r>
            <a:r>
              <a:rPr lang="en-US" altLang="ja-JP" sz="2600" dirty="0" smtClean="0">
                <a:latin typeface="メイリオ" pitchFamily="50" charset="-128"/>
                <a:ea typeface="メイリオ" pitchFamily="50" charset="-128"/>
              </a:rPr>
              <a:t>: </a:t>
            </a:r>
            <a:r>
              <a:rPr lang="ja-JP" altLang="en-US" sz="2600" dirty="0" smtClean="0">
                <a:latin typeface="メイリオ" pitchFamily="50" charset="-128"/>
                <a:ea typeface="メイリオ" pitchFamily="50" charset="-128"/>
              </a:rPr>
              <a:t>適当な山の組み合わせで，</a:t>
            </a:r>
            <a:r>
              <a:rPr lang="en-US" altLang="ja-JP" sz="2600" dirty="0" smtClean="0">
                <a:latin typeface="メイリオ" pitchFamily="50" charset="-128"/>
                <a:ea typeface="メイリオ" pitchFamily="50" charset="-128"/>
              </a:rPr>
              <a:t>1</a:t>
            </a:r>
            <a:r>
              <a:rPr lang="ja-JP" altLang="en-US" sz="2600" dirty="0" smtClean="0">
                <a:latin typeface="メイリオ" pitchFamily="50" charset="-128"/>
                <a:ea typeface="メイリオ" pitchFamily="50" charset="-128"/>
              </a:rPr>
              <a:t>円から</a:t>
            </a:r>
            <a:r>
              <a:rPr lang="en-US" altLang="ja-JP" sz="2600" dirty="0" smtClean="0">
                <a:latin typeface="メイリオ" pitchFamily="50" charset="-128"/>
                <a:ea typeface="メイリオ" pitchFamily="50" charset="-128"/>
              </a:rPr>
              <a:t>6</a:t>
            </a:r>
            <a:r>
              <a:rPr lang="ja-JP" altLang="en-US" sz="2600" dirty="0" smtClean="0">
                <a:latin typeface="メイリオ" pitchFamily="50" charset="-128"/>
                <a:ea typeface="メイリオ" pitchFamily="50" charset="-128"/>
              </a:rPr>
              <a:t>円までの</a:t>
            </a:r>
            <a:endParaRPr lang="en-US" altLang="ja-JP" sz="26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spcBef>
                <a:spcPts val="300"/>
              </a:spcBef>
              <a:buNone/>
            </a:pPr>
            <a:r>
              <a:rPr lang="ja-JP" altLang="en-US" sz="2600" dirty="0" smtClean="0">
                <a:latin typeface="メイリオ" pitchFamily="50" charset="-128"/>
                <a:ea typeface="メイリオ" pitchFamily="50" charset="-128"/>
              </a:rPr>
              <a:t>　　　　全ての金額を表すことができる．</a:t>
            </a:r>
            <a:endParaRPr lang="en-US" altLang="ja-JP" sz="26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</a:rPr>
              <a:t>解答例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idx="1"/>
          </p:nvPr>
        </p:nvSpPr>
        <p:spPr>
          <a:xfrm>
            <a:off x="323528" y="1268760"/>
            <a:ext cx="8640960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ja-JP" altLang="en-US" sz="2600" b="1" u="sng" dirty="0" smtClean="0">
                <a:latin typeface="メイリオ" pitchFamily="50" charset="-128"/>
                <a:ea typeface="メイリオ" pitchFamily="50" charset="-128"/>
              </a:rPr>
              <a:t>演習</a:t>
            </a:r>
            <a:r>
              <a:rPr lang="en-US" altLang="ja-JP" sz="2600" b="1" u="sng" dirty="0">
                <a:latin typeface="メイリオ" pitchFamily="50" charset="-128"/>
                <a:ea typeface="メイリオ" pitchFamily="50" charset="-128"/>
              </a:rPr>
              <a:t>8</a:t>
            </a:r>
            <a:r>
              <a:rPr lang="en-US" altLang="ja-JP" sz="2600" b="1" u="sng" dirty="0" smtClean="0">
                <a:latin typeface="メイリオ" pitchFamily="50" charset="-128"/>
                <a:ea typeface="メイリオ" pitchFamily="50" charset="-128"/>
              </a:rPr>
              <a:t>-1</a:t>
            </a:r>
          </a:p>
          <a:p>
            <a:pPr>
              <a:spcBef>
                <a:spcPts val="300"/>
              </a:spcBef>
            </a:pPr>
            <a:r>
              <a:rPr lang="en-US" altLang="ja-JP" sz="2600" dirty="0" smtClean="0">
                <a:latin typeface="メイリオ" pitchFamily="50" charset="-128"/>
                <a:ea typeface="メイリオ" pitchFamily="50" charset="-128"/>
              </a:rPr>
              <a:t>1</a:t>
            </a:r>
            <a:r>
              <a:rPr lang="ja-JP" altLang="en-US" sz="2600" dirty="0" smtClean="0">
                <a:latin typeface="メイリオ" pitchFamily="50" charset="-128"/>
                <a:ea typeface="メイリオ" pitchFamily="50" charset="-128"/>
              </a:rPr>
              <a:t>円玉が</a:t>
            </a:r>
            <a:r>
              <a:rPr lang="en-US" altLang="ja-JP" sz="2600" dirty="0" smtClean="0">
                <a:latin typeface="メイリオ" pitchFamily="50" charset="-128"/>
                <a:ea typeface="メイリオ" pitchFamily="50" charset="-128"/>
              </a:rPr>
              <a:t>6</a:t>
            </a:r>
            <a:r>
              <a:rPr lang="ja-JP" altLang="en-US" sz="2600" dirty="0" smtClean="0">
                <a:latin typeface="メイリオ" pitchFamily="50" charset="-128"/>
                <a:ea typeface="メイリオ" pitchFamily="50" charset="-128"/>
              </a:rPr>
              <a:t>枚あり，それを以下の条件を満たすように，</a:t>
            </a:r>
            <a:r>
              <a:rPr lang="en-US" altLang="ja-JP" sz="2600" dirty="0" smtClean="0">
                <a:latin typeface="メイリオ" pitchFamily="50" charset="-128"/>
                <a:ea typeface="メイリオ" pitchFamily="50" charset="-128"/>
              </a:rPr>
              <a:t>3</a:t>
            </a:r>
            <a:r>
              <a:rPr lang="ja-JP" altLang="en-US" sz="2600" dirty="0" err="1" smtClean="0">
                <a:latin typeface="メイリオ" pitchFamily="50" charset="-128"/>
                <a:ea typeface="メイリオ" pitchFamily="50" charset="-128"/>
              </a:rPr>
              <a:t>つの</a:t>
            </a:r>
            <a:r>
              <a:rPr lang="ja-JP" altLang="en-US" sz="2600" dirty="0" smtClean="0">
                <a:latin typeface="メイリオ" pitchFamily="50" charset="-128"/>
                <a:ea typeface="メイリオ" pitchFamily="50" charset="-128"/>
              </a:rPr>
              <a:t>山に分けよ．</a:t>
            </a:r>
          </a:p>
          <a:p>
            <a:pPr>
              <a:spcBef>
                <a:spcPts val="300"/>
              </a:spcBef>
              <a:buNone/>
            </a:pPr>
            <a:r>
              <a:rPr lang="ja-JP" altLang="en-US" sz="2600" dirty="0" smtClean="0">
                <a:latin typeface="メイリオ" pitchFamily="50" charset="-128"/>
                <a:ea typeface="メイリオ" pitchFamily="50" charset="-128"/>
              </a:rPr>
              <a:t>　条件</a:t>
            </a:r>
            <a:r>
              <a:rPr lang="en-US" altLang="ja-JP" sz="2600" dirty="0" smtClean="0">
                <a:latin typeface="メイリオ" pitchFamily="50" charset="-128"/>
                <a:ea typeface="メイリオ" pitchFamily="50" charset="-128"/>
              </a:rPr>
              <a:t>: </a:t>
            </a:r>
            <a:r>
              <a:rPr lang="ja-JP" altLang="en-US" sz="2600" dirty="0" smtClean="0">
                <a:latin typeface="メイリオ" pitchFamily="50" charset="-128"/>
                <a:ea typeface="メイリオ" pitchFamily="50" charset="-128"/>
              </a:rPr>
              <a:t>適当な山の組み合わせで，</a:t>
            </a:r>
            <a:r>
              <a:rPr lang="en-US" altLang="ja-JP" sz="2600" dirty="0" smtClean="0">
                <a:latin typeface="メイリオ" pitchFamily="50" charset="-128"/>
                <a:ea typeface="メイリオ" pitchFamily="50" charset="-128"/>
              </a:rPr>
              <a:t>1</a:t>
            </a:r>
            <a:r>
              <a:rPr lang="ja-JP" altLang="en-US" sz="2600" dirty="0" smtClean="0">
                <a:latin typeface="メイリオ" pitchFamily="50" charset="-128"/>
                <a:ea typeface="メイリオ" pitchFamily="50" charset="-128"/>
              </a:rPr>
              <a:t>円から</a:t>
            </a:r>
            <a:r>
              <a:rPr lang="en-US" altLang="ja-JP" sz="2600" dirty="0" smtClean="0">
                <a:latin typeface="メイリオ" pitchFamily="50" charset="-128"/>
                <a:ea typeface="メイリオ" pitchFamily="50" charset="-128"/>
              </a:rPr>
              <a:t>6</a:t>
            </a:r>
            <a:r>
              <a:rPr lang="ja-JP" altLang="en-US" sz="2600" dirty="0" smtClean="0">
                <a:latin typeface="メイリオ" pitchFamily="50" charset="-128"/>
                <a:ea typeface="メイリオ" pitchFamily="50" charset="-128"/>
              </a:rPr>
              <a:t>円までの</a:t>
            </a:r>
            <a:endParaRPr lang="en-US" altLang="ja-JP" sz="26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spcBef>
                <a:spcPts val="300"/>
              </a:spcBef>
              <a:buNone/>
            </a:pPr>
            <a:r>
              <a:rPr lang="ja-JP" altLang="en-US" sz="2600" dirty="0" smtClean="0">
                <a:latin typeface="メイリオ" pitchFamily="50" charset="-128"/>
                <a:ea typeface="メイリオ" pitchFamily="50" charset="-128"/>
              </a:rPr>
              <a:t>　　　　全ての金額を表すことができる．</a:t>
            </a:r>
            <a:endParaRPr lang="en-US" altLang="ja-JP" sz="26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endParaRPr lang="en-US" altLang="ja-JP" sz="26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lang="ja-JP" altLang="en-US" sz="2600" b="1" dirty="0" smtClean="0">
                <a:latin typeface="メイリオ" pitchFamily="50" charset="-128"/>
                <a:ea typeface="メイリオ" pitchFamily="50" charset="-128"/>
              </a:rPr>
              <a:t>解答</a:t>
            </a:r>
            <a:r>
              <a:rPr lang="ja-JP" altLang="en-US" sz="2600" dirty="0" smtClean="0">
                <a:latin typeface="メイリオ" pitchFamily="50" charset="-128"/>
                <a:ea typeface="メイリオ" pitchFamily="50" charset="-128"/>
              </a:rPr>
              <a:t>：</a:t>
            </a:r>
            <a:r>
              <a:rPr lang="ja-JP" altLang="en-US" sz="2600" b="1" u="sng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山</a:t>
            </a:r>
            <a:r>
              <a:rPr lang="en-US" altLang="ja-JP" sz="2600" b="1" u="sng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1: 1</a:t>
            </a:r>
            <a:r>
              <a:rPr lang="ja-JP" altLang="en-US" sz="2600" b="1" u="sng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枚</a:t>
            </a:r>
            <a:r>
              <a:rPr lang="en-US" altLang="ja-JP" sz="2600" b="1" u="sng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, </a:t>
            </a:r>
            <a:r>
              <a:rPr lang="ja-JP" altLang="en-US" sz="2600" b="1" u="sng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山</a:t>
            </a:r>
            <a:r>
              <a:rPr lang="en-US" altLang="ja-JP" sz="2600" b="1" u="sng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2: 2</a:t>
            </a:r>
            <a:r>
              <a:rPr lang="ja-JP" altLang="en-US" sz="2600" b="1" u="sng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枚</a:t>
            </a:r>
            <a:r>
              <a:rPr lang="en-US" altLang="ja-JP" sz="2600" b="1" u="sng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, </a:t>
            </a:r>
            <a:r>
              <a:rPr lang="ja-JP" altLang="en-US" sz="2600" b="1" u="sng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山</a:t>
            </a:r>
            <a:r>
              <a:rPr lang="en-US" altLang="ja-JP" sz="2600" b="1" u="sng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3: 3</a:t>
            </a:r>
            <a:r>
              <a:rPr lang="ja-JP" altLang="en-US" sz="2600" b="1" u="sng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枚</a:t>
            </a:r>
            <a:r>
              <a:rPr lang="ja-JP" altLang="en-US" sz="2600" dirty="0" smtClean="0">
                <a:latin typeface="メイリオ" pitchFamily="50" charset="-128"/>
                <a:ea typeface="メイリオ" pitchFamily="50" charset="-128"/>
              </a:rPr>
              <a:t>に分ければよい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2600" dirty="0" smtClean="0">
                <a:latin typeface="メイリオ" pitchFamily="50" charset="-128"/>
                <a:ea typeface="メイリオ" pitchFamily="50" charset="-128"/>
              </a:rPr>
              <a:t>1</a:t>
            </a:r>
            <a:r>
              <a:rPr lang="ja-JP" altLang="en-US" sz="2600" dirty="0" smtClean="0">
                <a:latin typeface="メイリオ" pitchFamily="50" charset="-128"/>
                <a:ea typeface="メイリオ" pitchFamily="50" charset="-128"/>
              </a:rPr>
              <a:t>円 </a:t>
            </a:r>
            <a:r>
              <a:rPr lang="en-US" altLang="ja-JP" sz="2600" dirty="0" smtClean="0">
                <a:latin typeface="メイリオ" pitchFamily="50" charset="-128"/>
                <a:ea typeface="メイリオ" pitchFamily="50" charset="-128"/>
              </a:rPr>
              <a:t>= </a:t>
            </a:r>
            <a:r>
              <a:rPr lang="ja-JP" altLang="en-US" sz="2600" dirty="0" smtClean="0">
                <a:latin typeface="メイリオ" pitchFamily="50" charset="-128"/>
                <a:ea typeface="メイリオ" pitchFamily="50" charset="-128"/>
              </a:rPr>
              <a:t>山</a:t>
            </a:r>
            <a:r>
              <a:rPr lang="en-US" altLang="ja-JP" sz="2600" dirty="0" smtClean="0">
                <a:latin typeface="メイリオ" pitchFamily="50" charset="-128"/>
                <a:ea typeface="メイリオ" pitchFamily="50" charset="-128"/>
              </a:rPr>
              <a:t>1</a:t>
            </a:r>
            <a:r>
              <a:rPr lang="ja-JP" altLang="en-US" sz="2600" dirty="0" err="1" smtClean="0">
                <a:latin typeface="メイリオ" pitchFamily="50" charset="-128"/>
                <a:ea typeface="メイリオ" pitchFamily="50" charset="-128"/>
              </a:rPr>
              <a:t>，</a:t>
            </a:r>
            <a:r>
              <a:rPr lang="en-US" altLang="ja-JP" sz="2600" dirty="0" smtClean="0">
                <a:latin typeface="メイリオ" pitchFamily="50" charset="-128"/>
                <a:ea typeface="メイリオ" pitchFamily="50" charset="-128"/>
              </a:rPr>
              <a:t>2</a:t>
            </a:r>
            <a:r>
              <a:rPr lang="ja-JP" altLang="en-US" sz="2600" dirty="0" smtClean="0">
                <a:latin typeface="メイリオ" pitchFamily="50" charset="-128"/>
                <a:ea typeface="メイリオ" pitchFamily="50" charset="-128"/>
              </a:rPr>
              <a:t>円 </a:t>
            </a:r>
            <a:r>
              <a:rPr lang="en-US" altLang="ja-JP" sz="2600" dirty="0" smtClean="0">
                <a:latin typeface="メイリオ" pitchFamily="50" charset="-128"/>
                <a:ea typeface="メイリオ" pitchFamily="50" charset="-128"/>
              </a:rPr>
              <a:t>= </a:t>
            </a:r>
            <a:r>
              <a:rPr lang="ja-JP" altLang="en-US" sz="2600" dirty="0" smtClean="0">
                <a:latin typeface="メイリオ" pitchFamily="50" charset="-128"/>
                <a:ea typeface="メイリオ" pitchFamily="50" charset="-128"/>
              </a:rPr>
              <a:t>山</a:t>
            </a:r>
            <a:r>
              <a:rPr lang="en-US" altLang="ja-JP" sz="2600" dirty="0" smtClean="0">
                <a:latin typeface="メイリオ" pitchFamily="50" charset="-128"/>
                <a:ea typeface="メイリオ" pitchFamily="50" charset="-128"/>
              </a:rPr>
              <a:t>2</a:t>
            </a:r>
            <a:r>
              <a:rPr lang="ja-JP" altLang="en-US" sz="2600" dirty="0" err="1" smtClean="0">
                <a:latin typeface="メイリオ" pitchFamily="50" charset="-128"/>
                <a:ea typeface="メイリオ" pitchFamily="50" charset="-128"/>
              </a:rPr>
              <a:t>，</a:t>
            </a:r>
            <a:r>
              <a:rPr lang="en-US" altLang="ja-JP" sz="2600" dirty="0" smtClean="0">
                <a:latin typeface="メイリオ" pitchFamily="50" charset="-128"/>
                <a:ea typeface="メイリオ" pitchFamily="50" charset="-128"/>
              </a:rPr>
              <a:t>3</a:t>
            </a:r>
            <a:r>
              <a:rPr lang="ja-JP" altLang="en-US" sz="2600" dirty="0" smtClean="0">
                <a:latin typeface="メイリオ" pitchFamily="50" charset="-128"/>
                <a:ea typeface="メイリオ" pitchFamily="50" charset="-128"/>
              </a:rPr>
              <a:t>円 </a:t>
            </a:r>
            <a:r>
              <a:rPr lang="en-US" altLang="ja-JP" sz="2600" dirty="0" smtClean="0">
                <a:latin typeface="メイリオ" pitchFamily="50" charset="-128"/>
                <a:ea typeface="メイリオ" pitchFamily="50" charset="-128"/>
              </a:rPr>
              <a:t>= </a:t>
            </a:r>
            <a:r>
              <a:rPr lang="ja-JP" altLang="en-US" sz="2600" dirty="0" smtClean="0">
                <a:latin typeface="メイリオ" pitchFamily="50" charset="-128"/>
                <a:ea typeface="メイリオ" pitchFamily="50" charset="-128"/>
              </a:rPr>
              <a:t>山</a:t>
            </a:r>
            <a:r>
              <a:rPr lang="en-US" altLang="ja-JP" sz="2600" dirty="0" smtClean="0">
                <a:latin typeface="メイリオ" pitchFamily="50" charset="-128"/>
                <a:ea typeface="メイリオ" pitchFamily="50" charset="-128"/>
              </a:rPr>
              <a:t>3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2600" dirty="0" smtClean="0">
                <a:latin typeface="メイリオ" pitchFamily="50" charset="-128"/>
                <a:ea typeface="メイリオ" pitchFamily="50" charset="-128"/>
              </a:rPr>
              <a:t>4</a:t>
            </a:r>
            <a:r>
              <a:rPr lang="ja-JP" altLang="en-US" sz="2600" dirty="0" smtClean="0">
                <a:latin typeface="メイリオ" pitchFamily="50" charset="-128"/>
                <a:ea typeface="メイリオ" pitchFamily="50" charset="-128"/>
              </a:rPr>
              <a:t>円 </a:t>
            </a:r>
            <a:r>
              <a:rPr lang="en-US" altLang="ja-JP" sz="2600" dirty="0" smtClean="0">
                <a:latin typeface="メイリオ" pitchFamily="50" charset="-128"/>
                <a:ea typeface="メイリオ" pitchFamily="50" charset="-128"/>
              </a:rPr>
              <a:t>= </a:t>
            </a:r>
            <a:r>
              <a:rPr lang="ja-JP" altLang="en-US" sz="2600" dirty="0" smtClean="0">
                <a:latin typeface="メイリオ" pitchFamily="50" charset="-128"/>
                <a:ea typeface="メイリオ" pitchFamily="50" charset="-128"/>
              </a:rPr>
              <a:t>山</a:t>
            </a:r>
            <a:r>
              <a:rPr lang="en-US" altLang="ja-JP" sz="2600" dirty="0" smtClean="0">
                <a:latin typeface="メイリオ" pitchFamily="50" charset="-128"/>
                <a:ea typeface="メイリオ" pitchFamily="50" charset="-128"/>
              </a:rPr>
              <a:t>1 + </a:t>
            </a:r>
            <a:r>
              <a:rPr lang="ja-JP" altLang="en-US" sz="2600" dirty="0" smtClean="0">
                <a:latin typeface="メイリオ" pitchFamily="50" charset="-128"/>
                <a:ea typeface="メイリオ" pitchFamily="50" charset="-128"/>
              </a:rPr>
              <a:t>山</a:t>
            </a:r>
            <a:r>
              <a:rPr lang="en-US" altLang="ja-JP" sz="2600" dirty="0" smtClean="0">
                <a:latin typeface="メイリオ" pitchFamily="50" charset="-128"/>
                <a:ea typeface="メイリオ" pitchFamily="50" charset="-128"/>
              </a:rPr>
              <a:t>3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2600" dirty="0" smtClean="0">
                <a:latin typeface="メイリオ" pitchFamily="50" charset="-128"/>
                <a:ea typeface="メイリオ" pitchFamily="50" charset="-128"/>
              </a:rPr>
              <a:t>5</a:t>
            </a:r>
            <a:r>
              <a:rPr lang="ja-JP" altLang="en-US" sz="2600" dirty="0" smtClean="0">
                <a:latin typeface="メイリオ" pitchFamily="50" charset="-128"/>
                <a:ea typeface="メイリオ" pitchFamily="50" charset="-128"/>
              </a:rPr>
              <a:t>円 </a:t>
            </a:r>
            <a:r>
              <a:rPr lang="en-US" altLang="ja-JP" sz="2600" dirty="0" smtClean="0">
                <a:latin typeface="メイリオ" pitchFamily="50" charset="-128"/>
                <a:ea typeface="メイリオ" pitchFamily="50" charset="-128"/>
              </a:rPr>
              <a:t>= </a:t>
            </a:r>
            <a:r>
              <a:rPr lang="ja-JP" altLang="en-US" sz="2600" dirty="0" smtClean="0">
                <a:latin typeface="メイリオ" pitchFamily="50" charset="-128"/>
                <a:ea typeface="メイリオ" pitchFamily="50" charset="-128"/>
              </a:rPr>
              <a:t>山</a:t>
            </a:r>
            <a:r>
              <a:rPr lang="en-US" altLang="ja-JP" sz="2600" dirty="0" smtClean="0">
                <a:latin typeface="メイリオ" pitchFamily="50" charset="-128"/>
                <a:ea typeface="メイリオ" pitchFamily="50" charset="-128"/>
              </a:rPr>
              <a:t>2 + </a:t>
            </a:r>
            <a:r>
              <a:rPr lang="ja-JP" altLang="en-US" sz="2600" dirty="0" smtClean="0">
                <a:latin typeface="メイリオ" pitchFamily="50" charset="-128"/>
                <a:ea typeface="メイリオ" pitchFamily="50" charset="-128"/>
              </a:rPr>
              <a:t>山</a:t>
            </a:r>
            <a:r>
              <a:rPr lang="en-US" altLang="ja-JP" sz="2600" dirty="0" smtClean="0">
                <a:latin typeface="メイリオ" pitchFamily="50" charset="-128"/>
                <a:ea typeface="メイリオ" pitchFamily="50" charset="-128"/>
              </a:rPr>
              <a:t>3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2600" dirty="0" smtClean="0">
                <a:latin typeface="メイリオ" pitchFamily="50" charset="-128"/>
                <a:ea typeface="メイリオ" pitchFamily="50" charset="-128"/>
              </a:rPr>
              <a:t>6</a:t>
            </a:r>
            <a:r>
              <a:rPr lang="ja-JP" altLang="en-US" sz="2600" dirty="0" smtClean="0">
                <a:latin typeface="メイリオ" pitchFamily="50" charset="-128"/>
                <a:ea typeface="メイリオ" pitchFamily="50" charset="-128"/>
              </a:rPr>
              <a:t>円 </a:t>
            </a:r>
            <a:r>
              <a:rPr lang="en-US" altLang="ja-JP" sz="2600" dirty="0" smtClean="0">
                <a:latin typeface="メイリオ" pitchFamily="50" charset="-128"/>
                <a:ea typeface="メイリオ" pitchFamily="50" charset="-128"/>
              </a:rPr>
              <a:t>= </a:t>
            </a:r>
            <a:r>
              <a:rPr lang="ja-JP" altLang="en-US" sz="2600" dirty="0" smtClean="0">
                <a:latin typeface="メイリオ" pitchFamily="50" charset="-128"/>
                <a:ea typeface="メイリオ" pitchFamily="50" charset="-128"/>
              </a:rPr>
              <a:t>山</a:t>
            </a:r>
            <a:r>
              <a:rPr lang="en-US" altLang="ja-JP" sz="2600" dirty="0" smtClean="0">
                <a:latin typeface="メイリオ" pitchFamily="50" charset="-128"/>
                <a:ea typeface="メイリオ" pitchFamily="50" charset="-128"/>
              </a:rPr>
              <a:t>1 + </a:t>
            </a:r>
            <a:r>
              <a:rPr lang="ja-JP" altLang="en-US" sz="2600" dirty="0" smtClean="0">
                <a:latin typeface="メイリオ" pitchFamily="50" charset="-128"/>
                <a:ea typeface="メイリオ" pitchFamily="50" charset="-128"/>
              </a:rPr>
              <a:t>山</a:t>
            </a:r>
            <a:r>
              <a:rPr lang="en-US" altLang="ja-JP" sz="2600" dirty="0" smtClean="0">
                <a:latin typeface="メイリオ" pitchFamily="50" charset="-128"/>
                <a:ea typeface="メイリオ" pitchFamily="50" charset="-128"/>
              </a:rPr>
              <a:t>2 + </a:t>
            </a:r>
            <a:r>
              <a:rPr lang="ja-JP" altLang="en-US" sz="2600" dirty="0" smtClean="0">
                <a:latin typeface="メイリオ" pitchFamily="50" charset="-128"/>
                <a:ea typeface="メイリオ" pitchFamily="50" charset="-128"/>
              </a:rPr>
              <a:t>山</a:t>
            </a:r>
            <a:r>
              <a:rPr lang="en-US" altLang="ja-JP" sz="2600" dirty="0" smtClean="0">
                <a:latin typeface="メイリオ" pitchFamily="50" charset="-128"/>
                <a:ea typeface="メイリオ" pitchFamily="50" charset="-128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000" b="1" dirty="0" smtClean="0">
                <a:latin typeface="メイリオ" pitchFamily="50" charset="-128"/>
                <a:ea typeface="メイリオ" pitchFamily="50" charset="-128"/>
              </a:rPr>
              <a:t>類題で理解を深めましょう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idx="1"/>
          </p:nvPr>
        </p:nvSpPr>
        <p:spPr>
          <a:xfrm>
            <a:off x="323528" y="1268760"/>
            <a:ext cx="8640960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ja-JP" altLang="en-US" sz="2600" b="1" u="sng" dirty="0" smtClean="0">
                <a:latin typeface="メイリオ" pitchFamily="50" charset="-128"/>
                <a:ea typeface="メイリオ" pitchFamily="50" charset="-128"/>
              </a:rPr>
              <a:t>演習</a:t>
            </a:r>
            <a:r>
              <a:rPr lang="en-US" altLang="ja-JP" sz="2600" b="1" u="sng" dirty="0">
                <a:latin typeface="メイリオ" pitchFamily="50" charset="-128"/>
                <a:ea typeface="メイリオ" pitchFamily="50" charset="-128"/>
              </a:rPr>
              <a:t>8</a:t>
            </a:r>
            <a:r>
              <a:rPr lang="en-US" altLang="ja-JP" sz="2600" b="1" u="sng" dirty="0" smtClean="0">
                <a:latin typeface="メイリオ" pitchFamily="50" charset="-128"/>
                <a:ea typeface="メイリオ" pitchFamily="50" charset="-128"/>
              </a:rPr>
              <a:t>-2</a:t>
            </a:r>
          </a:p>
          <a:p>
            <a:pPr>
              <a:spcBef>
                <a:spcPts val="300"/>
              </a:spcBef>
            </a:pPr>
            <a:r>
              <a:rPr lang="en-US" altLang="ja-JP" sz="2600" dirty="0" smtClean="0">
                <a:latin typeface="メイリオ" pitchFamily="50" charset="-128"/>
                <a:ea typeface="メイリオ" pitchFamily="50" charset="-128"/>
              </a:rPr>
              <a:t>1</a:t>
            </a:r>
            <a:r>
              <a:rPr lang="ja-JP" altLang="en-US" sz="2600" dirty="0" smtClean="0">
                <a:latin typeface="メイリオ" pitchFamily="50" charset="-128"/>
                <a:ea typeface="メイリオ" pitchFamily="50" charset="-128"/>
              </a:rPr>
              <a:t>円玉が</a:t>
            </a:r>
            <a:r>
              <a:rPr lang="en-US" altLang="ja-JP" sz="2600" dirty="0" smtClean="0">
                <a:latin typeface="メイリオ" pitchFamily="50" charset="-128"/>
                <a:ea typeface="メイリオ" pitchFamily="50" charset="-128"/>
              </a:rPr>
              <a:t>1000</a:t>
            </a:r>
            <a:r>
              <a:rPr lang="ja-JP" altLang="en-US" sz="2600" dirty="0" smtClean="0">
                <a:latin typeface="メイリオ" pitchFamily="50" charset="-128"/>
                <a:ea typeface="メイリオ" pitchFamily="50" charset="-128"/>
              </a:rPr>
              <a:t>枚あり，それを以下の条件をみたすように，</a:t>
            </a:r>
            <a:r>
              <a:rPr lang="en-US" altLang="ja-JP" sz="2600" dirty="0" smtClean="0">
                <a:latin typeface="メイリオ" pitchFamily="50" charset="-128"/>
                <a:ea typeface="メイリオ" pitchFamily="50" charset="-128"/>
              </a:rPr>
              <a:t>10</a:t>
            </a:r>
            <a:r>
              <a:rPr lang="ja-JP" altLang="en-US" sz="2600" dirty="0" smtClean="0">
                <a:latin typeface="メイリオ" pitchFamily="50" charset="-128"/>
                <a:ea typeface="メイリオ" pitchFamily="50" charset="-128"/>
              </a:rPr>
              <a:t>個の山に分けよ．</a:t>
            </a:r>
          </a:p>
          <a:p>
            <a:pPr>
              <a:spcBef>
                <a:spcPts val="300"/>
              </a:spcBef>
              <a:buNone/>
            </a:pPr>
            <a:r>
              <a:rPr lang="ja-JP" altLang="en-US" sz="2600" dirty="0" smtClean="0">
                <a:latin typeface="メイリオ" pitchFamily="50" charset="-128"/>
                <a:ea typeface="メイリオ" pitchFamily="50" charset="-128"/>
              </a:rPr>
              <a:t>　条件</a:t>
            </a:r>
            <a:r>
              <a:rPr lang="en-US" altLang="ja-JP" sz="2600" dirty="0" smtClean="0">
                <a:latin typeface="メイリオ" pitchFamily="50" charset="-128"/>
                <a:ea typeface="メイリオ" pitchFamily="50" charset="-128"/>
              </a:rPr>
              <a:t>: </a:t>
            </a:r>
            <a:r>
              <a:rPr lang="ja-JP" altLang="en-US" sz="2600" dirty="0" smtClean="0">
                <a:latin typeface="メイリオ" pitchFamily="50" charset="-128"/>
                <a:ea typeface="メイリオ" pitchFamily="50" charset="-128"/>
              </a:rPr>
              <a:t>適当な山の組み合わせで，</a:t>
            </a:r>
            <a:r>
              <a:rPr lang="en-US" altLang="ja-JP" sz="2600" dirty="0" smtClean="0">
                <a:latin typeface="メイリオ" pitchFamily="50" charset="-128"/>
                <a:ea typeface="メイリオ" pitchFamily="50" charset="-128"/>
              </a:rPr>
              <a:t>1</a:t>
            </a:r>
            <a:r>
              <a:rPr lang="ja-JP" altLang="en-US" sz="2600" dirty="0" smtClean="0">
                <a:latin typeface="メイリオ" pitchFamily="50" charset="-128"/>
                <a:ea typeface="メイリオ" pitchFamily="50" charset="-128"/>
              </a:rPr>
              <a:t>円から</a:t>
            </a:r>
            <a:r>
              <a:rPr lang="en-US" altLang="ja-JP" sz="2600" dirty="0" smtClean="0">
                <a:latin typeface="メイリオ" pitchFamily="50" charset="-128"/>
                <a:ea typeface="メイリオ" pitchFamily="50" charset="-128"/>
              </a:rPr>
              <a:t>1000</a:t>
            </a:r>
            <a:r>
              <a:rPr lang="ja-JP" altLang="en-US" sz="2600" dirty="0" smtClean="0">
                <a:latin typeface="メイリオ" pitchFamily="50" charset="-128"/>
                <a:ea typeface="メイリオ" pitchFamily="50" charset="-128"/>
              </a:rPr>
              <a:t>円まで　</a:t>
            </a:r>
            <a:endParaRPr lang="en-US" altLang="ja-JP" sz="26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spcBef>
                <a:spcPts val="300"/>
              </a:spcBef>
              <a:buNone/>
            </a:pPr>
            <a:r>
              <a:rPr lang="ja-JP" altLang="en-US" sz="2600" dirty="0" smtClean="0">
                <a:latin typeface="メイリオ" pitchFamily="50" charset="-128"/>
                <a:ea typeface="メイリオ" pitchFamily="50" charset="-128"/>
              </a:rPr>
              <a:t>　　　  の全ての金額を表すことができる．</a:t>
            </a:r>
            <a:endParaRPr lang="en-US" altLang="ja-JP" sz="26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endParaRPr lang="en-US" altLang="ja-JP" sz="2600" dirty="0" smtClean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</a:rPr>
              <a:t>次は有名問題？？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ja-JP" altLang="en-US" sz="2600" b="1" u="sng" dirty="0" smtClean="0">
                <a:latin typeface="メイリオ" pitchFamily="50" charset="-128"/>
                <a:ea typeface="メイリオ" pitchFamily="50" charset="-128"/>
              </a:rPr>
              <a:t>演習</a:t>
            </a:r>
            <a:r>
              <a:rPr lang="en-US" altLang="ja-JP" sz="2600" b="1" u="sng" dirty="0">
                <a:latin typeface="メイリオ" pitchFamily="50" charset="-128"/>
                <a:ea typeface="メイリオ" pitchFamily="50" charset="-128"/>
              </a:rPr>
              <a:t>8</a:t>
            </a:r>
            <a:r>
              <a:rPr lang="en-US" altLang="ja-JP" sz="2600" b="1" u="sng" dirty="0" smtClean="0">
                <a:latin typeface="メイリオ" pitchFamily="50" charset="-128"/>
                <a:ea typeface="メイリオ" pitchFamily="50" charset="-128"/>
              </a:rPr>
              <a:t>-3</a:t>
            </a:r>
          </a:p>
          <a:p>
            <a:pPr>
              <a:spcBef>
                <a:spcPts val="300"/>
              </a:spcBef>
            </a:pP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10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枚の硬貨を一山として，全部で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10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の硬貨の山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(A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～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J)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が与えられている．</a:t>
            </a:r>
          </a:p>
          <a:p>
            <a:pPr>
              <a:spcBef>
                <a:spcPts val="300"/>
              </a:spcBef>
            </a:pP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これらは外見的には区別がつかないが，以下を満たす．</a:t>
            </a:r>
          </a:p>
          <a:p>
            <a:pPr lvl="1">
              <a:spcBef>
                <a:spcPts val="300"/>
              </a:spcBef>
              <a:buFont typeface="Arial" pitchFamily="34" charset="0"/>
              <a:buChar char="•"/>
            </a:pP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1</a:t>
            </a:r>
            <a:r>
              <a:rPr lang="ja-JP" altLang="en-US" sz="2400" dirty="0" err="1" smtClean="0">
                <a:latin typeface="メイリオ" pitchFamily="50" charset="-128"/>
                <a:ea typeface="メイリオ" pitchFamily="50" charset="-128"/>
              </a:rPr>
              <a:t>つの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山は全て偽造硬貨で，残りの山は全て本物の硬貨</a:t>
            </a:r>
          </a:p>
          <a:p>
            <a:pPr lvl="1">
              <a:spcBef>
                <a:spcPts val="300"/>
              </a:spcBef>
              <a:buFont typeface="Arial" pitchFamily="34" charset="0"/>
              <a:buChar char="•"/>
            </a:pP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本物の硬貨は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10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グラムで，偽造硬貨は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9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グラム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spcBef>
                <a:spcPts val="300"/>
              </a:spcBef>
              <a:buNone/>
            </a:pP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Q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：重量を表示できるデジタル式の秤が与えられたとき，</a:t>
            </a:r>
            <a:r>
              <a:rPr lang="ja-JP" altLang="en-US" sz="2400" u="sng" dirty="0" smtClean="0">
                <a:latin typeface="メイリオ" pitchFamily="50" charset="-128"/>
                <a:ea typeface="メイリオ" pitchFamily="50" charset="-128"/>
              </a:rPr>
              <a:t>偽造硬貨の山を見つける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には最低何回の計測が必要だろうか？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5157192"/>
            <a:ext cx="2088232" cy="151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0" y="6021288"/>
            <a:ext cx="62769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0" y="4941168"/>
            <a:ext cx="62769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正方形/長方形 6"/>
          <p:cNvSpPr/>
          <p:nvPr/>
        </p:nvSpPr>
        <p:spPr>
          <a:xfrm>
            <a:off x="611560" y="4653136"/>
            <a:ext cx="3577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</a:rPr>
              <a:t>A</a:t>
            </a:r>
            <a:endParaRPr lang="ja-JP" altLang="en-US" sz="2000" dirty="0"/>
          </a:p>
        </p:txBody>
      </p:sp>
      <p:sp>
        <p:nvSpPr>
          <p:cNvPr id="8" name="正方形/長方形 7"/>
          <p:cNvSpPr/>
          <p:nvPr/>
        </p:nvSpPr>
        <p:spPr>
          <a:xfrm>
            <a:off x="1907704" y="4653136"/>
            <a:ext cx="3577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</a:rPr>
              <a:t>B</a:t>
            </a:r>
            <a:endParaRPr lang="ja-JP" altLang="en-US" sz="2000" dirty="0"/>
          </a:p>
        </p:txBody>
      </p:sp>
      <p:sp>
        <p:nvSpPr>
          <p:cNvPr id="9" name="正方形/長方形 8"/>
          <p:cNvSpPr/>
          <p:nvPr/>
        </p:nvSpPr>
        <p:spPr>
          <a:xfrm>
            <a:off x="3146315" y="4637128"/>
            <a:ext cx="3577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</a:rPr>
              <a:t>C</a:t>
            </a:r>
            <a:endParaRPr lang="ja-JP" altLang="en-US" sz="2000" dirty="0"/>
          </a:p>
        </p:txBody>
      </p:sp>
      <p:sp>
        <p:nvSpPr>
          <p:cNvPr id="10" name="正方形/長方形 9"/>
          <p:cNvSpPr/>
          <p:nvPr/>
        </p:nvSpPr>
        <p:spPr>
          <a:xfrm>
            <a:off x="4427984" y="4653136"/>
            <a:ext cx="3770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</a:rPr>
              <a:t>D</a:t>
            </a:r>
            <a:endParaRPr lang="ja-JP" altLang="en-US" sz="2000" dirty="0"/>
          </a:p>
        </p:txBody>
      </p:sp>
      <p:sp>
        <p:nvSpPr>
          <p:cNvPr id="11" name="正方形/長方形 10"/>
          <p:cNvSpPr/>
          <p:nvPr/>
        </p:nvSpPr>
        <p:spPr>
          <a:xfrm>
            <a:off x="5668796" y="4653136"/>
            <a:ext cx="3433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</a:rPr>
              <a:t>E</a:t>
            </a:r>
            <a:endParaRPr lang="ja-JP" altLang="en-US" sz="2000" dirty="0"/>
          </a:p>
        </p:txBody>
      </p:sp>
      <p:sp>
        <p:nvSpPr>
          <p:cNvPr id="12" name="正方形/長方形 11"/>
          <p:cNvSpPr/>
          <p:nvPr/>
        </p:nvSpPr>
        <p:spPr>
          <a:xfrm>
            <a:off x="611560" y="5733256"/>
            <a:ext cx="3305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</a:rPr>
              <a:t>F</a:t>
            </a:r>
            <a:endParaRPr lang="ja-JP" altLang="en-US" sz="2000" dirty="0"/>
          </a:p>
        </p:txBody>
      </p:sp>
      <p:sp>
        <p:nvSpPr>
          <p:cNvPr id="13" name="正方形/長方形 12"/>
          <p:cNvSpPr/>
          <p:nvPr/>
        </p:nvSpPr>
        <p:spPr>
          <a:xfrm>
            <a:off x="1907704" y="5733256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</a:rPr>
              <a:t>G</a:t>
            </a:r>
            <a:endParaRPr lang="ja-JP" altLang="en-US" sz="2000" dirty="0"/>
          </a:p>
        </p:txBody>
      </p:sp>
      <p:sp>
        <p:nvSpPr>
          <p:cNvPr id="14" name="正方形/長方形 13"/>
          <p:cNvSpPr/>
          <p:nvPr/>
        </p:nvSpPr>
        <p:spPr>
          <a:xfrm>
            <a:off x="3131840" y="5733256"/>
            <a:ext cx="3754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</a:rPr>
              <a:t>H</a:t>
            </a:r>
            <a:endParaRPr lang="ja-JP" altLang="en-US" sz="2000" dirty="0"/>
          </a:p>
        </p:txBody>
      </p:sp>
      <p:sp>
        <p:nvSpPr>
          <p:cNvPr id="15" name="正方形/長方形 14"/>
          <p:cNvSpPr/>
          <p:nvPr/>
        </p:nvSpPr>
        <p:spPr>
          <a:xfrm>
            <a:off x="4427984" y="5733256"/>
            <a:ext cx="2888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</a:rPr>
              <a:t>I</a:t>
            </a:r>
            <a:endParaRPr lang="ja-JP" altLang="en-US" sz="2000" dirty="0"/>
          </a:p>
        </p:txBody>
      </p:sp>
      <p:sp>
        <p:nvSpPr>
          <p:cNvPr id="16" name="正方形/長方形 15"/>
          <p:cNvSpPr/>
          <p:nvPr/>
        </p:nvSpPr>
        <p:spPr>
          <a:xfrm>
            <a:off x="5723298" y="5733256"/>
            <a:ext cx="2984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</a:rPr>
              <a:t>J</a:t>
            </a:r>
            <a:endParaRPr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2407</TotalTime>
  <Words>487</Words>
  <Application>Microsoft Office PowerPoint</Application>
  <PresentationFormat>画面に合わせる (4:3)</PresentationFormat>
  <Paragraphs>101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7" baseType="lpstr">
      <vt:lpstr>ＭＳ Ｐゴシック</vt:lpstr>
      <vt:lpstr>メイリオ</vt:lpstr>
      <vt:lpstr>Arial</vt:lpstr>
      <vt:lpstr>Calibri</vt:lpstr>
      <vt:lpstr>Office テーマ</vt:lpstr>
      <vt:lpstr>技術社会システム 第8回：変換統治法(主に2進数変換)</vt:lpstr>
      <vt:lpstr>変換統治法</vt:lpstr>
      <vt:lpstr>2進数変換の練習です</vt:lpstr>
      <vt:lpstr>2進数展開の求め方</vt:lpstr>
      <vt:lpstr>練習問題の解答</vt:lpstr>
      <vt:lpstr>それでは演習問題です</vt:lpstr>
      <vt:lpstr>解答例</vt:lpstr>
      <vt:lpstr>類題で理解を深めましょう</vt:lpstr>
      <vt:lpstr>次は有名問題？？</vt:lpstr>
      <vt:lpstr>変換統治法でもチェス盤登場</vt:lpstr>
      <vt:lpstr>ヒント</vt:lpstr>
      <vt:lpstr>(1)のヒント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サービスマネジメント  第1回：サービスマネジメントの概要 </dc:title>
  <dc:creator>Hasuike</dc:creator>
  <cp:lastModifiedBy>Hasuike</cp:lastModifiedBy>
  <cp:revision>188</cp:revision>
  <dcterms:created xsi:type="dcterms:W3CDTF">2016-04-09T07:05:03Z</dcterms:created>
  <dcterms:modified xsi:type="dcterms:W3CDTF">2018-06-19T01:50:06Z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