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72" r:id="rId3"/>
    <p:sldId id="373" r:id="rId4"/>
    <p:sldId id="363" r:id="rId5"/>
    <p:sldId id="364" r:id="rId6"/>
    <p:sldId id="376" r:id="rId7"/>
    <p:sldId id="366" r:id="rId8"/>
    <p:sldId id="367" r:id="rId9"/>
    <p:sldId id="368" r:id="rId10"/>
    <p:sldId id="362" r:id="rId11"/>
    <p:sldId id="359" r:id="rId12"/>
    <p:sldId id="369" r:id="rId13"/>
    <p:sldId id="370" r:id="rId14"/>
    <p:sldId id="371" r:id="rId15"/>
    <p:sldId id="375" r:id="rId16"/>
    <p:sldId id="374" r:id="rId17"/>
    <p:sldId id="341" r:id="rId18"/>
    <p:sldId id="349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60"/>
  </p:normalViewPr>
  <p:slideViewPr>
    <p:cSldViewPr>
      <p:cViewPr varScale="1">
        <p:scale>
          <a:sx n="76" d="100"/>
          <a:sy n="76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54B81-DCB7-46EF-9F34-56CBF2BA13F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84DB-E092-4AFE-ACBF-0A0A06F05D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FC5-97EF-4C10-9AFC-9DAD8E10EB18}" type="datetimeFigureOut">
              <a:rPr kumimoji="1" lang="ja-JP" altLang="en-US" smtClean="0"/>
              <a:pPr/>
              <a:t>2018/5/21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640960" cy="2018655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メイリオ" pitchFamily="50" charset="-128"/>
                <a:ea typeface="メイリオ" pitchFamily="50" charset="-128"/>
              </a:rPr>
              <a:t>技術社会システム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第</a:t>
            </a:r>
            <a:r>
              <a:rPr lang="en-US" altLang="ja-JP" sz="3600" dirty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回：不変性・規則性と不可能性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偶奇性の利用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7304856" cy="208823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担当教員：蓮池 隆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はすいけ たかし）</a:t>
            </a:r>
            <a:endParaRPr kumimoji="1" lang="en-US" altLang="ja-JP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連絡先：</a:t>
            </a:r>
            <a:r>
              <a:rPr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thasuike@waseda.jp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本日の演習です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152128"/>
            <a:ext cx="8363272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800" b="1" u="sng" dirty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-1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以下の盤面において，各タイルを一度づつ通過するように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一筆書きすることはできるか．できるなら道筋を書き，できないならそれを証明せよ．</a:t>
            </a:r>
            <a:endParaRPr lang="en-US" altLang="ja-JP" sz="1200" b="1" u="sng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388" y="2924944"/>
            <a:ext cx="8064896" cy="371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ヒント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152128"/>
            <a:ext cx="8363272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800" b="1" u="sng" dirty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-1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マス毎に交互に色を塗る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青色と灰色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一筆書きで書くということは，青色と灰色を交互に通ることになる．ということは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…??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265" y="2996952"/>
            <a:ext cx="774346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偶奇性</a:t>
            </a:r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パリティ</a:t>
            </a:r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mod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の性質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n+m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(mod p) = n (mod p) + m (mod p)</a:t>
            </a:r>
          </a:p>
          <a:p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n×m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(mod p) = n (mod p) ✕ m (mod p)</a:t>
            </a:r>
          </a:p>
          <a:p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n+n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(mod 2) = 0</a:t>
            </a: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⇨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偶奇性は不変性・規則性と関連しやすい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アルゴリズムの作成のためにもしばしば有効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4044" y="1244497"/>
            <a:ext cx="820891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-2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n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(n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</a:t>
            </a:r>
            <a:r>
              <a:rPr lang="ja-JP" altLang="en-US" sz="2400" b="1" u="sng" dirty="0">
                <a:latin typeface="メイリオ" pitchFamily="50" charset="-128"/>
                <a:ea typeface="メイリオ" pitchFamily="50" charset="-128"/>
              </a:rPr>
              <a:t>奇数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のコインが表向きの状態で置かれており，以下の操作が可能とする．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操作：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枚のコインを選び，それ以外の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n-1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枚のコインを反転させる．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操作を繰り返すことで，全てのコインを裏向きにできるか？不可能ならそれを証明し，可能な場合、その達成方法を書きなさい．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05064"/>
            <a:ext cx="6264696" cy="265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n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が</a:t>
            </a:r>
            <a:r>
              <a:rPr lang="ja-JP" altLang="en-US" sz="2400" b="1" u="sng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奇数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の場合：</a:t>
            </a:r>
            <a:r>
              <a:rPr lang="ja-JP" altLang="en-US" sz="2400" b="1" u="sng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不可能</a:t>
            </a:r>
            <a:endParaRPr lang="ja-JP" altLang="en-US" sz="2400" b="1" u="sng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(∵)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表を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1, 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裏を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とする．全て表の場合は総和が奇数であり，全て裏の場合は総和は偶数である．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一度の操作で総和の偶奇</a:t>
            </a:r>
            <a:r>
              <a:rPr lang="en-US" altLang="ja-JP" sz="2400" u="sng" dirty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パリティ</a:t>
            </a:r>
            <a:r>
              <a:rPr lang="en-US" altLang="ja-JP" sz="2400" u="sng" dirty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は変化しない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ので，コインを全て裏返すことはできない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例：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のコイン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最初の総和：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7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回目の操作後：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回目の操作後：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5 or 7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回目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の操作後：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 or 3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buNone/>
            </a:pP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n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が</a:t>
            </a:r>
            <a:r>
              <a:rPr lang="ja-JP" altLang="en-US" sz="2400" b="1" u="sng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奇数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の場合：</a:t>
            </a:r>
            <a:r>
              <a:rPr lang="ja-JP" altLang="en-US" sz="2400" b="1" u="sng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不可能</a:t>
            </a:r>
            <a:endParaRPr lang="ja-JP" altLang="en-US" sz="2400" b="1" u="sng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(∵)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表を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1, 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裏を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とする．全て表の場合は総和が奇数であり，全て裏の場合は総和は偶数である．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一度の操作で総和の偶奇</a:t>
            </a:r>
            <a:r>
              <a:rPr lang="en-US" altLang="ja-JP" sz="2400" u="sng" dirty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パリティ</a:t>
            </a:r>
            <a:r>
              <a:rPr lang="en-US" altLang="ja-JP" sz="2400" u="sng" dirty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u="sng" dirty="0">
                <a:latin typeface="メイリオ" pitchFamily="50" charset="-128"/>
                <a:ea typeface="メイリオ" pitchFamily="50" charset="-128"/>
              </a:rPr>
              <a:t>は変化しない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ので，コインを全て裏返すことはできない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一般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に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奇数枚が表の状態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＝偶数枚が裏の状態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①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表の中から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枚選ぶ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偶数枚の裏が表になり，選んだ表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枚と合わせて奇数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②裏の中から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枚選ぶ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 選ばれなかった裏の枚数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＝偶数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-1=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奇数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が表に 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0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4-2’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n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(n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</a:t>
            </a:r>
            <a:r>
              <a:rPr lang="ja-JP" altLang="en-US" sz="2400" b="1" u="sng" dirty="0">
                <a:latin typeface="メイリオ" pitchFamily="50" charset="-128"/>
                <a:ea typeface="メイリオ" pitchFamily="50" charset="-128"/>
              </a:rPr>
              <a:t>偶数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のコインが表向きの状態で置かれており，以下の操作が可能とする．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操作：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枚のコインを選び，それ以外の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n-1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枚のコインを反転させる．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操作を繰り返すことで，全てのコインを裏向きにできるか？不可能ならそれを証明し，可能な場合，その達成方法を書きなさい．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05064"/>
            <a:ext cx="6264696" cy="265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1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4-3(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帽子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の色当て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帽子の色当てゲーム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人が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列に整列する．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全員に赤か白の帽子をランダムにかぶせる．このとき，各人は自分より前の全ての人の帽子の色が見え，後ろの人の帽子の色は見えない．</a:t>
            </a:r>
          </a:p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</a:rPr>
              <a:t>最後尾から最前列の人まで順番に，自分の帽子の色を“赤”か“白”と１回だけ発声する．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このとき，前の人は   後ろの人の発声を聞くことができる．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1475656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1475656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123728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123728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771800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771800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>
            <a:off x="3419872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419872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4067944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067944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4716016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716016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5364088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364088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6012160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012160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6660232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6660232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7308304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308304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475656" y="6237312"/>
            <a:ext cx="612068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524328" y="63093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前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15616" y="63093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後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en-US" altLang="ja-JP" sz="4000" b="1" dirty="0">
                <a:latin typeface="メイリオ" pitchFamily="50" charset="-128"/>
                <a:ea typeface="メイリオ" pitchFamily="50" charset="-128"/>
              </a:rPr>
              <a:t>-3(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帽子の色当て</a:t>
            </a:r>
            <a:r>
              <a:rPr lang="en-US" altLang="ja-JP" sz="4000" b="1" dirty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帽子の色当てゲーム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発声により自分の帽子の色を当てた人の合計を全体の得点とする．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整列後はお互いに相談できないものとする．</a:t>
            </a: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問題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整列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前に全員があるルールにしたがって意思統一しておく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場合，</a:t>
            </a:r>
            <a:r>
              <a:rPr lang="ja-JP" altLang="en-US" sz="2400" i="1" u="sng" dirty="0" smtClean="0">
                <a:latin typeface="メイリオ" pitchFamily="50" charset="-128"/>
                <a:ea typeface="メイリオ" pitchFamily="50" charset="-128"/>
              </a:rPr>
              <a:t>確実に取れる得点は最大で何点か？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また，その際の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ルールとはどのようなルールか？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1475656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475656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2123728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123728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2771800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771800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3419872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19872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4067944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067944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>
            <a:off x="4716016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716016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5364088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364088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6012160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012160" y="537321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6660232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660232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7308304" y="5517232"/>
            <a:ext cx="36004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7308304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1475656" y="6237312"/>
            <a:ext cx="612068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524328" y="63093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前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15616" y="63093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後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149080"/>
            <a:ext cx="709483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前回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の解答です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152128"/>
            <a:ext cx="8363272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3-2(</a:t>
            </a: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魔方陣みたいなもの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下の左図の各マスに，以下の条件を満たすように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 ＋ か 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ー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を記入できるか．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下の右図の各マスに，以下の条件を満たすように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 ＋ か 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ー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を記入できるか．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条件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: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各マスについて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その隣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斜めは</a:t>
            </a:r>
            <a:r>
              <a:rPr lang="ja-JP" altLang="en-US" sz="2400" b="1" u="sng" dirty="0" err="1" smtClean="0">
                <a:latin typeface="メイリオ" pitchFamily="50" charset="-128"/>
                <a:ea typeface="メイリオ" pitchFamily="50" charset="-128"/>
              </a:rPr>
              <a:t>無し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に逆符号のマスがちょうど１つだけある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9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解答例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152128"/>
            <a:ext cx="8363272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3-2(</a:t>
            </a:r>
            <a:r>
              <a:rPr lang="ja-JP" altLang="en-US" sz="2800" b="1" u="sng" dirty="0" smtClean="0">
                <a:latin typeface="メイリオ" pitchFamily="50" charset="-128"/>
                <a:ea typeface="メイリオ" pitchFamily="50" charset="-128"/>
              </a:rPr>
              <a:t>魔方陣みたいなもの</a:t>
            </a:r>
            <a:r>
              <a:rPr lang="en-US" altLang="ja-JP" sz="28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下の左図の各マスに，以下の条件を満たすように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 ＋ か 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ー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を記入できるか．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→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不可能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</a:rPr>
              <a:t>（①から②と④，④から⑤と⑦，⑦から⑧が決まる）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下の右図の各マスに，以下の条件を満たすように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 ＋ か 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ー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を記入できるか．→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可能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149080"/>
            <a:ext cx="709483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1187624" y="429309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①</a:t>
            </a:r>
            <a:endParaRPr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2051720" y="429309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②</a:t>
            </a:r>
            <a:endParaRPr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1187624" y="504511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④</a:t>
            </a:r>
            <a:endParaRPr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2042622" y="504511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⑤</a:t>
            </a:r>
            <a:endParaRPr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87624" y="583720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⑦</a:t>
            </a:r>
            <a:endParaRPr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51720" y="583720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⑧</a:t>
            </a:r>
            <a:endParaRPr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403648" y="4293096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52968" y="4293096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75656" y="5046275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97980" y="5046275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75656" y="5838363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39752" y="5838363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051720" y="5733256"/>
            <a:ext cx="1080120" cy="10527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十字形 18"/>
          <p:cNvSpPr/>
          <p:nvPr/>
        </p:nvSpPr>
        <p:spPr>
          <a:xfrm rot="18868043">
            <a:off x="2890090" y="6160265"/>
            <a:ext cx="582740" cy="576064"/>
          </a:xfrm>
          <a:prstGeom prst="plus">
            <a:avLst>
              <a:gd name="adj" fmla="val 3570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436096" y="4149080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156176" y="4149080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804248" y="4149080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24328" y="4149080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08104" y="4725144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436096" y="5910371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56176" y="5910371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04248" y="5910371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24328" y="5910371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+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228184" y="4725144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862476" y="4725144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582556" y="4725144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508104" y="5334307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228184" y="5334307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862476" y="5334307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582556" y="5334307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 smtClean="0">
                <a:solidFill>
                  <a:srgbClr val="C00000"/>
                </a:solidFill>
              </a:rPr>
              <a:t>‐</a:t>
            </a:r>
            <a:endParaRPr lang="ja-JP" altLang="en-US" sz="4800" b="1" dirty="0">
              <a:solidFill>
                <a:srgbClr val="C00000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2051720" y="4221088"/>
            <a:ext cx="1080120" cy="10527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123728" y="5085184"/>
            <a:ext cx="864096" cy="792088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1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前回の解答</a:t>
            </a:r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-4)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以下のように，隣り合う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n×n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軒の家からなる町がある．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この町では感染病が流行しており，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まず，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軒の家が感染している．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下の初期状態では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3)</a:t>
            </a:r>
            <a:endParaRPr lang="ja-JP" altLang="en-US" sz="2400" u="sng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条件：上下左右の隣接する家のうち，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つ以上の家が感染している場合，自分の家も感染してしまう．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13840"/>
            <a:ext cx="7560840" cy="318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前回の解答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4000" b="1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en-US" altLang="ja-JP" sz="4000" b="1" dirty="0" smtClean="0">
                <a:latin typeface="メイリオ" pitchFamily="50" charset="-128"/>
                <a:ea typeface="メイリオ" pitchFamily="50" charset="-128"/>
              </a:rPr>
              <a:t>-4)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以下のように，隣り合う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n×n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軒の家からなる町がある．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この町では感染病が流行しており，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まず，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軒の家が感染している．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下の初期状態では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3)</a:t>
            </a:r>
            <a:endParaRPr lang="ja-JP" altLang="en-US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条件：上下左右の隣接する家のうち，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つ以上の家が感染している場合，自分の家も感染してしまう．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(1)n=6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のとき，町全体に感染が広がるような初期配置の　例を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可能ならばいくつか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挙げよ．</a:t>
            </a: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(2)n=6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のとき，最終的に町全体に感染病が広がるための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の最小値を求めよ．またそれが最小であることを示せ．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解答例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(1)n=6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のとき，町全体に感染が広がるような初期配置の例を挙げよ．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81791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8848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(2)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解説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(2)n=6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のとき，最終的に町全体に感染病が広がるための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の最小値を求めよ．またそれが最小であることを示せ．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各家を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n×n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のチェス盤の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マスに対応させる．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以下，“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Length = 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感染マスの周囲の長さの和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”とする．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ポイント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は隣家への感染により増えることはない．</a:t>
            </a:r>
            <a:endParaRPr lang="en-US" altLang="ja-JP" sz="2400" b="1" u="sng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→初期の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L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とすると，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何度感染が起こっても，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 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 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以下のままである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不変性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．</a:t>
            </a:r>
            <a:endParaRPr lang="ja-JP" altLang="en-US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97152"/>
            <a:ext cx="8588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(2)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解説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(2)n=6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のとき，最終的に町全体に感染病が広がるための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k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の最小値を求めよ．またそれが最小であることを示せ．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各家を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n×n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のチェス盤の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マスに対応させる．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以下，“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Length = 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感染マスの周囲の長さの和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”とする．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ポイント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は隣家への感染により増えることはない．</a:t>
            </a:r>
            <a:endParaRPr lang="en-US" altLang="ja-JP" sz="2400" b="1" u="sng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→初期の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L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とすると，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何度感染が起こっても，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Length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は 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L </a:t>
            </a:r>
            <a:r>
              <a:rPr lang="ja-JP" altLang="en-US" sz="2400" b="1" u="sng" dirty="0" smtClean="0">
                <a:latin typeface="メイリオ" pitchFamily="50" charset="-128"/>
                <a:ea typeface="メイリオ" pitchFamily="50" charset="-128"/>
              </a:rPr>
              <a:t>以下のままである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不変性</a:t>
            </a:r>
            <a:r>
              <a:rPr lang="en-US" altLang="ja-JP" sz="2400" b="1" u="sng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全部の家が感染するということは，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Length=24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そのためには，最初に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軒以上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が感染している必要がある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→よって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軒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の家が感染している初期状態で，その後全て感染するような例があれば，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k=6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が最小になる！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解答例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smtClean="0">
                <a:latin typeface="メイリオ" pitchFamily="50" charset="-128"/>
                <a:ea typeface="メイリオ" pitchFamily="50" charset="-128"/>
              </a:rPr>
              <a:t>(1)n=6</a:t>
            </a:r>
            <a:r>
              <a:rPr lang="ja-JP" altLang="en-US" sz="240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とき，町全体に感染が広がるような初期配置の例を挙げよ．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81791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873</Words>
  <Application>Microsoft Office PowerPoint</Application>
  <PresentationFormat>画面に合わせる (4:3)</PresentationFormat>
  <Paragraphs>144</Paragraphs>
  <Slides>18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ＭＳ Ｐゴシック</vt:lpstr>
      <vt:lpstr>メイリオ</vt:lpstr>
      <vt:lpstr>Arial</vt:lpstr>
      <vt:lpstr>Calibri</vt:lpstr>
      <vt:lpstr>Office テーマ</vt:lpstr>
      <vt:lpstr>技術社会システム 第4回：不変性・規則性と不可能性 (偶奇性の利用)</vt:lpstr>
      <vt:lpstr>前回の解答です</vt:lpstr>
      <vt:lpstr>解答例</vt:lpstr>
      <vt:lpstr>前回の解答(演習3-4)</vt:lpstr>
      <vt:lpstr>前回の解答(演習3-4)</vt:lpstr>
      <vt:lpstr>解答例</vt:lpstr>
      <vt:lpstr>(2)の解説</vt:lpstr>
      <vt:lpstr>(2)の解説</vt:lpstr>
      <vt:lpstr>解答例</vt:lpstr>
      <vt:lpstr>本日の演習です</vt:lpstr>
      <vt:lpstr>ヒント</vt:lpstr>
      <vt:lpstr>偶奇性(パリティ)</vt:lpstr>
      <vt:lpstr>演習4-2</vt:lpstr>
      <vt:lpstr>解答</vt:lpstr>
      <vt:lpstr>解答</vt:lpstr>
      <vt:lpstr>演習4-2’</vt:lpstr>
      <vt:lpstr>演習4-3(帽子の色当て)</vt:lpstr>
      <vt:lpstr>演習4-3(帽子の色当て)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サービスマネジメント  第1回：サービスマネジメントの概要 </dc:title>
  <dc:creator>Hasuike</dc:creator>
  <cp:lastModifiedBy>Hasuike</cp:lastModifiedBy>
  <cp:revision>166</cp:revision>
  <dcterms:created xsi:type="dcterms:W3CDTF">2016-04-09T07:05:03Z</dcterms:created>
  <dcterms:modified xsi:type="dcterms:W3CDTF">2018-05-21T08:00:12Z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