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417" r:id="rId3"/>
    <p:sldId id="438" r:id="rId4"/>
    <p:sldId id="441" r:id="rId5"/>
    <p:sldId id="443" r:id="rId6"/>
    <p:sldId id="442" r:id="rId7"/>
    <p:sldId id="444" r:id="rId8"/>
    <p:sldId id="416" r:id="rId9"/>
    <p:sldId id="418" r:id="rId10"/>
    <p:sldId id="419" r:id="rId11"/>
    <p:sldId id="420" r:id="rId12"/>
    <p:sldId id="421" r:id="rId13"/>
    <p:sldId id="422" r:id="rId14"/>
    <p:sldId id="439" r:id="rId15"/>
    <p:sldId id="423" r:id="rId16"/>
    <p:sldId id="424" r:id="rId17"/>
    <p:sldId id="425" r:id="rId18"/>
    <p:sldId id="427" r:id="rId19"/>
    <p:sldId id="428" r:id="rId20"/>
    <p:sldId id="430" r:id="rId21"/>
    <p:sldId id="429" r:id="rId22"/>
    <p:sldId id="431" r:id="rId23"/>
    <p:sldId id="432" r:id="rId24"/>
    <p:sldId id="433" r:id="rId25"/>
    <p:sldId id="434" r:id="rId26"/>
    <p:sldId id="435" r:id="rId27"/>
    <p:sldId id="436" r:id="rId28"/>
    <p:sldId id="440" r:id="rId2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73" autoAdjust="0"/>
    <p:restoredTop sz="94660"/>
  </p:normalViewPr>
  <p:slideViewPr>
    <p:cSldViewPr>
      <p:cViewPr varScale="1">
        <p:scale>
          <a:sx n="80" d="100"/>
          <a:sy n="80" d="100"/>
        </p:scale>
        <p:origin x="93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D4054B81-DCB7-46EF-9F34-56CBF2BA13F8}" type="datetimeFigureOut">
              <a:rPr kumimoji="1" lang="ja-JP" altLang="en-US" smtClean="0"/>
              <a:pPr/>
              <a:t>2019/6/25</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CD0184DB-E092-4AFE-ACBF-0A0A06F05DA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0184DB-E092-4AFE-ACBF-0A0A06F05DAB}" type="slidenum">
              <a:rPr kumimoji="1" lang="ja-JP" altLang="en-US" smtClean="0"/>
              <a:pPr/>
              <a:t>4</a:t>
            </a:fld>
            <a:endParaRPr kumimoji="1" lang="ja-JP" altLang="en-US"/>
          </a:p>
        </p:txBody>
      </p:sp>
    </p:spTree>
    <p:extLst>
      <p:ext uri="{BB962C8B-B14F-4D97-AF65-F5344CB8AC3E}">
        <p14:creationId xmlns:p14="http://schemas.microsoft.com/office/powerpoint/2010/main" val="3554069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0184DB-E092-4AFE-ACBF-0A0A06F05DAB}" type="slidenum">
              <a:rPr kumimoji="1" lang="ja-JP" altLang="en-US" smtClean="0"/>
              <a:pPr/>
              <a:t>5</a:t>
            </a:fld>
            <a:endParaRPr kumimoji="1" lang="ja-JP" altLang="en-US"/>
          </a:p>
        </p:txBody>
      </p:sp>
    </p:spTree>
    <p:extLst>
      <p:ext uri="{BB962C8B-B14F-4D97-AF65-F5344CB8AC3E}">
        <p14:creationId xmlns:p14="http://schemas.microsoft.com/office/powerpoint/2010/main" val="2066979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0184DB-E092-4AFE-ACBF-0A0A06F05DAB}" type="slidenum">
              <a:rPr kumimoji="1" lang="ja-JP" altLang="en-US" smtClean="0"/>
              <a:pPr/>
              <a:t>6</a:t>
            </a:fld>
            <a:endParaRPr kumimoji="1" lang="ja-JP" altLang="en-US"/>
          </a:p>
        </p:txBody>
      </p:sp>
    </p:spTree>
    <p:extLst>
      <p:ext uri="{BB962C8B-B14F-4D97-AF65-F5344CB8AC3E}">
        <p14:creationId xmlns:p14="http://schemas.microsoft.com/office/powerpoint/2010/main" val="2689118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0184DB-E092-4AFE-ACBF-0A0A06F05DAB}" type="slidenum">
              <a:rPr kumimoji="1" lang="ja-JP" altLang="en-US" smtClean="0"/>
              <a:pPr/>
              <a:t>7</a:t>
            </a:fld>
            <a:endParaRPr kumimoji="1" lang="ja-JP" altLang="en-US"/>
          </a:p>
        </p:txBody>
      </p:sp>
    </p:spTree>
    <p:extLst>
      <p:ext uri="{BB962C8B-B14F-4D97-AF65-F5344CB8AC3E}">
        <p14:creationId xmlns:p14="http://schemas.microsoft.com/office/powerpoint/2010/main" val="2581377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0184DB-E092-4AFE-ACBF-0A0A06F05DAB}" type="slidenum">
              <a:rPr kumimoji="1" lang="ja-JP" altLang="en-US" smtClean="0"/>
              <a:pPr/>
              <a:t>28</a:t>
            </a:fld>
            <a:endParaRPr kumimoji="1" lang="ja-JP" altLang="en-US"/>
          </a:p>
        </p:txBody>
      </p:sp>
    </p:spTree>
    <p:extLst>
      <p:ext uri="{BB962C8B-B14F-4D97-AF65-F5344CB8AC3E}">
        <p14:creationId xmlns:p14="http://schemas.microsoft.com/office/powerpoint/2010/main" val="99840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D3A6FC5-97EF-4C10-9AFC-9DAD8E10EB18}" type="datetimeFigureOut">
              <a:rPr kumimoji="1" lang="ja-JP" altLang="en-US" smtClean="0"/>
              <a:pPr/>
              <a:t>2019/6/25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4914FB-9086-476D-A5D9-D0F7B00CFF6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D3A6FC5-97EF-4C10-9AFC-9DAD8E10EB18}" type="datetimeFigureOut">
              <a:rPr kumimoji="1" lang="ja-JP" altLang="en-US" smtClean="0"/>
              <a:pPr/>
              <a:t>2019/6/25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4914FB-9086-476D-A5D9-D0F7B00CFF6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D3A6FC5-97EF-4C10-9AFC-9DAD8E10EB18}" type="datetimeFigureOut">
              <a:rPr kumimoji="1" lang="ja-JP" altLang="en-US" smtClean="0"/>
              <a:pPr/>
              <a:t>2019/6/25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4914FB-9086-476D-A5D9-D0F7B00CFF6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D3A6FC5-97EF-4C10-9AFC-9DAD8E10EB18}" type="datetimeFigureOut">
              <a:rPr kumimoji="1" lang="ja-JP" altLang="en-US" smtClean="0"/>
              <a:pPr/>
              <a:t>2019/6/25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4914FB-9086-476D-A5D9-D0F7B00CFF6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D3A6FC5-97EF-4C10-9AFC-9DAD8E10EB18}" type="datetimeFigureOut">
              <a:rPr kumimoji="1" lang="ja-JP" altLang="en-US" smtClean="0"/>
              <a:pPr/>
              <a:t>2019/6/25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14914FB-9086-476D-A5D9-D0F7B00CFF6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D3A6FC5-97EF-4C10-9AFC-9DAD8E10EB18}" type="datetimeFigureOut">
              <a:rPr kumimoji="1" lang="ja-JP" altLang="en-US" smtClean="0"/>
              <a:pPr/>
              <a:t>2019/6/25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4914FB-9086-476D-A5D9-D0F7B00CFF6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D3A6FC5-97EF-4C10-9AFC-9DAD8E10EB18}" type="datetimeFigureOut">
              <a:rPr kumimoji="1" lang="ja-JP" altLang="en-US" smtClean="0"/>
              <a:pPr/>
              <a:t>2019/6/25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14914FB-9086-476D-A5D9-D0F7B00CFF6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D3A6FC5-97EF-4C10-9AFC-9DAD8E10EB18}" type="datetimeFigureOut">
              <a:rPr kumimoji="1" lang="ja-JP" altLang="en-US" smtClean="0"/>
              <a:pPr/>
              <a:t>2019/6/25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14914FB-9086-476D-A5D9-D0F7B00CFF6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D3A6FC5-97EF-4C10-9AFC-9DAD8E10EB18}" type="datetimeFigureOut">
              <a:rPr kumimoji="1" lang="ja-JP" altLang="en-US" smtClean="0"/>
              <a:pPr/>
              <a:t>2019/6/25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14914FB-9086-476D-A5D9-D0F7B00CFF6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D3A6FC5-97EF-4C10-9AFC-9DAD8E10EB18}" type="datetimeFigureOut">
              <a:rPr kumimoji="1" lang="ja-JP" altLang="en-US" smtClean="0"/>
              <a:pPr/>
              <a:t>2019/6/25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4914FB-9086-476D-A5D9-D0F7B00CFF6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D3A6FC5-97EF-4C10-9AFC-9DAD8E10EB18}" type="datetimeFigureOut">
              <a:rPr kumimoji="1" lang="ja-JP" altLang="en-US" smtClean="0"/>
              <a:pPr/>
              <a:t>2019/6/25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14914FB-9086-476D-A5D9-D0F7B00CFF6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A6FC5-97EF-4C10-9AFC-9DAD8E10EB18}" type="datetimeFigureOut">
              <a:rPr kumimoji="1" lang="ja-JP" altLang="en-US" smtClean="0"/>
              <a:pPr/>
              <a:t>2019/6/25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914FB-9086-476D-A5D9-D0F7B00CFF6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2130425"/>
            <a:ext cx="8640960" cy="2018655"/>
          </a:xfrm>
        </p:spPr>
        <p:txBody>
          <a:bodyPr>
            <a:normAutofit/>
          </a:bodyPr>
          <a:lstStyle/>
          <a:p>
            <a:r>
              <a:rPr lang="ja-JP" altLang="en-US" b="1" dirty="0" smtClean="0">
                <a:latin typeface="メイリオ" pitchFamily="50" charset="-128"/>
                <a:ea typeface="メイリオ" pitchFamily="50" charset="-128"/>
              </a:rPr>
              <a:t>技術社会システム</a:t>
            </a:r>
            <a:r>
              <a:rPr lang="en-US" altLang="ja-JP" dirty="0" smtClean="0">
                <a:latin typeface="メイリオ" pitchFamily="50" charset="-128"/>
                <a:ea typeface="メイリオ" pitchFamily="50" charset="-128"/>
              </a:rPr>
              <a:t/>
            </a:r>
            <a:br>
              <a:rPr lang="en-US" altLang="ja-JP" dirty="0" smtClean="0">
                <a:latin typeface="メイリオ" pitchFamily="50" charset="-128"/>
                <a:ea typeface="メイリオ" pitchFamily="50" charset="-128"/>
              </a:rPr>
            </a:br>
            <a:r>
              <a:rPr lang="ja-JP" altLang="en-US" sz="3600" dirty="0" smtClean="0">
                <a:latin typeface="メイリオ" pitchFamily="50" charset="-128"/>
                <a:ea typeface="メイリオ" pitchFamily="50" charset="-128"/>
              </a:rPr>
              <a:t>第</a:t>
            </a:r>
            <a:r>
              <a:rPr lang="en-US" altLang="ja-JP" sz="3600" dirty="0" smtClean="0">
                <a:latin typeface="メイリオ" pitchFamily="50" charset="-128"/>
                <a:ea typeface="メイリオ" pitchFamily="50" charset="-128"/>
              </a:rPr>
              <a:t>10</a:t>
            </a:r>
            <a:r>
              <a:rPr lang="ja-JP" altLang="en-US" sz="3600" dirty="0" smtClean="0">
                <a:latin typeface="メイリオ" pitchFamily="50" charset="-128"/>
                <a:ea typeface="メイリオ" pitchFamily="50" charset="-128"/>
              </a:rPr>
              <a:t>回：動的計画法</a:t>
            </a:r>
            <a:endParaRPr kumimoji="1" lang="ja-JP" altLang="en-US" sz="3600" dirty="0">
              <a:latin typeface="メイリオ" pitchFamily="50" charset="-128"/>
              <a:ea typeface="メイリオ" pitchFamily="50" charset="-128"/>
            </a:endParaRPr>
          </a:p>
        </p:txBody>
      </p:sp>
      <p:sp>
        <p:nvSpPr>
          <p:cNvPr id="3" name="サブタイトル 2"/>
          <p:cNvSpPr>
            <a:spLocks noGrp="1"/>
          </p:cNvSpPr>
          <p:nvPr>
            <p:ph type="subTitle" idx="1"/>
          </p:nvPr>
        </p:nvSpPr>
        <p:spPr>
          <a:xfrm>
            <a:off x="971600" y="4365104"/>
            <a:ext cx="7304856" cy="2088232"/>
          </a:xfrm>
        </p:spPr>
        <p:txBody>
          <a:bodyPr/>
          <a:lstStyle/>
          <a:p>
            <a:r>
              <a:rPr kumimoji="1" lang="ja-JP" altLang="en-US" dirty="0" smtClean="0">
                <a:solidFill>
                  <a:schemeClr val="tx1"/>
                </a:solidFill>
                <a:latin typeface="メイリオ" pitchFamily="50" charset="-128"/>
                <a:ea typeface="メイリオ" pitchFamily="50" charset="-128"/>
              </a:rPr>
              <a:t>担当教員：蓮池 隆</a:t>
            </a:r>
            <a:r>
              <a:rPr kumimoji="1" lang="en-US" altLang="ja-JP" dirty="0" smtClean="0">
                <a:solidFill>
                  <a:schemeClr val="tx1"/>
                </a:solidFill>
                <a:latin typeface="メイリオ" pitchFamily="50" charset="-128"/>
                <a:ea typeface="メイリオ" pitchFamily="50" charset="-128"/>
              </a:rPr>
              <a:t>(</a:t>
            </a:r>
            <a:r>
              <a:rPr kumimoji="1" lang="ja-JP" altLang="en-US" dirty="0" smtClean="0">
                <a:solidFill>
                  <a:schemeClr val="tx1"/>
                </a:solidFill>
                <a:latin typeface="メイリオ" pitchFamily="50" charset="-128"/>
                <a:ea typeface="メイリオ" pitchFamily="50" charset="-128"/>
              </a:rPr>
              <a:t>はすいけ たかし）</a:t>
            </a:r>
            <a:endParaRPr kumimoji="1" lang="en-US" altLang="ja-JP" dirty="0" smtClean="0">
              <a:solidFill>
                <a:schemeClr val="tx1"/>
              </a:solidFill>
              <a:latin typeface="メイリオ" pitchFamily="50" charset="-128"/>
              <a:ea typeface="メイリオ" pitchFamily="50" charset="-128"/>
            </a:endParaRPr>
          </a:p>
          <a:p>
            <a:r>
              <a:rPr lang="ja-JP" altLang="en-US" dirty="0" smtClean="0">
                <a:solidFill>
                  <a:schemeClr val="tx1"/>
                </a:solidFill>
                <a:latin typeface="メイリオ" pitchFamily="50" charset="-128"/>
                <a:ea typeface="メイリオ" pitchFamily="50" charset="-128"/>
              </a:rPr>
              <a:t>連絡先：</a:t>
            </a:r>
            <a:r>
              <a:rPr lang="en-US" altLang="ja-JP" dirty="0" smtClean="0">
                <a:solidFill>
                  <a:schemeClr val="tx1"/>
                </a:solidFill>
                <a:latin typeface="メイリオ" pitchFamily="50" charset="-128"/>
                <a:ea typeface="メイリオ" pitchFamily="50" charset="-128"/>
              </a:rPr>
              <a:t>thasuike@waseda.jp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解答</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472608"/>
          </a:xfrm>
        </p:spPr>
        <p:txBody>
          <a:bodyPr>
            <a:normAutofit/>
          </a:bodyPr>
          <a:lstStyle/>
          <a:p>
            <a:pPr>
              <a:buNone/>
            </a:pPr>
            <a:r>
              <a:rPr lang="ja-JP" altLang="en-US" sz="2600" b="1" u="sng" dirty="0" smtClean="0">
                <a:latin typeface="メイリオ" pitchFamily="50" charset="-128"/>
                <a:ea typeface="メイリオ" pitchFamily="50" charset="-128"/>
              </a:rPr>
              <a:t>演習</a:t>
            </a:r>
            <a:r>
              <a:rPr lang="en-US" altLang="ja-JP" sz="2600" b="1" u="sng" dirty="0">
                <a:latin typeface="メイリオ" pitchFamily="50" charset="-128"/>
                <a:ea typeface="メイリオ" pitchFamily="50" charset="-128"/>
              </a:rPr>
              <a:t>9</a:t>
            </a:r>
            <a:r>
              <a:rPr lang="en-US" altLang="ja-JP" sz="2600" b="1" u="sng" dirty="0" smtClean="0">
                <a:latin typeface="メイリオ" pitchFamily="50" charset="-128"/>
                <a:ea typeface="メイリオ" pitchFamily="50" charset="-128"/>
              </a:rPr>
              <a:t>-3</a:t>
            </a:r>
          </a:p>
          <a:p>
            <a:r>
              <a:rPr lang="en-US" altLang="ja-JP" sz="2400" dirty="0" smtClean="0">
                <a:latin typeface="メイリオ" pitchFamily="50" charset="-128"/>
                <a:ea typeface="メイリオ" pitchFamily="50" charset="-128"/>
              </a:rPr>
              <a:t>100×100</a:t>
            </a:r>
            <a:r>
              <a:rPr lang="ja-JP" altLang="en-US" sz="2400" dirty="0" smtClean="0">
                <a:latin typeface="メイリオ" pitchFamily="50" charset="-128"/>
                <a:ea typeface="メイリオ" pitchFamily="50" charset="-128"/>
              </a:rPr>
              <a:t>のチェス盤の左上のマスから右下のマスまでチェスのナイトを動かすのに必要な最小手数はいくつ？</a:t>
            </a:r>
            <a:endParaRPr lang="en-US" altLang="ja-JP" sz="2400" dirty="0">
              <a:latin typeface="メイリオ" pitchFamily="50" charset="-128"/>
              <a:ea typeface="メイリオ" pitchFamily="50" charset="-128"/>
            </a:endParaRPr>
          </a:p>
          <a:p>
            <a:endParaRPr lang="en-US" altLang="ja-JP" sz="1200" b="1" dirty="0" smtClean="0">
              <a:latin typeface="メイリオ" pitchFamily="50" charset="-128"/>
              <a:ea typeface="メイリオ" pitchFamily="50" charset="-128"/>
            </a:endParaRPr>
          </a:p>
          <a:p>
            <a:pPr marL="0" indent="0">
              <a:buNone/>
            </a:pPr>
            <a:r>
              <a:rPr lang="ja-JP" altLang="en-US" sz="2400" b="1" u="sng" dirty="0" smtClean="0">
                <a:solidFill>
                  <a:srgbClr val="C00000"/>
                </a:solidFill>
                <a:latin typeface="メイリオ" pitchFamily="50" charset="-128"/>
                <a:ea typeface="メイリオ" pitchFamily="50" charset="-128"/>
              </a:rPr>
              <a:t>最小手数は</a:t>
            </a:r>
            <a:r>
              <a:rPr lang="en-US" altLang="ja-JP" sz="2400" b="1" u="sng" dirty="0" smtClean="0">
                <a:solidFill>
                  <a:srgbClr val="C00000"/>
                </a:solidFill>
                <a:latin typeface="メイリオ" pitchFamily="50" charset="-128"/>
                <a:ea typeface="メイリオ" pitchFamily="50" charset="-128"/>
              </a:rPr>
              <a:t>66</a:t>
            </a:r>
            <a:r>
              <a:rPr lang="ja-JP" altLang="en-US" sz="2400" b="1" u="sng" dirty="0" smtClean="0">
                <a:solidFill>
                  <a:srgbClr val="C00000"/>
                </a:solidFill>
                <a:latin typeface="メイリオ" pitchFamily="50" charset="-128"/>
                <a:ea typeface="メイリオ" pitchFamily="50" charset="-128"/>
              </a:rPr>
              <a:t>手</a:t>
            </a:r>
            <a:endParaRPr lang="en-US" altLang="ja-JP" sz="2400" b="1" u="sng" dirty="0" smtClean="0">
              <a:solidFill>
                <a:srgbClr val="C00000"/>
              </a:solidFill>
              <a:latin typeface="メイリオ" pitchFamily="50" charset="-128"/>
              <a:ea typeface="メイリオ" pitchFamily="50" charset="-128"/>
            </a:endParaRPr>
          </a:p>
          <a:p>
            <a:r>
              <a:rPr lang="ja-JP" altLang="en-US" sz="2400" dirty="0">
                <a:latin typeface="メイリオ" pitchFamily="50" charset="-128"/>
                <a:ea typeface="メイリオ" pitchFamily="50" charset="-128"/>
              </a:rPr>
              <a:t>ナイトの初期位置とゴールとのマンハッタン</a:t>
            </a:r>
            <a:r>
              <a:rPr lang="ja-JP" altLang="en-US" sz="2400" dirty="0" smtClean="0">
                <a:latin typeface="メイリオ" pitchFamily="50" charset="-128"/>
                <a:ea typeface="メイリオ" pitchFamily="50" charset="-128"/>
              </a:rPr>
              <a:t>距離は</a:t>
            </a:r>
            <a:r>
              <a:rPr lang="en-US" altLang="ja-JP" sz="2400" dirty="0" smtClean="0">
                <a:latin typeface="メイリオ" pitchFamily="50" charset="-128"/>
                <a:ea typeface="メイリオ" pitchFamily="50" charset="-128"/>
              </a:rPr>
              <a:t>198 </a:t>
            </a:r>
            <a:r>
              <a:rPr lang="en-US" altLang="ja-JP" sz="2400" dirty="0">
                <a:latin typeface="メイリオ" pitchFamily="50" charset="-128"/>
                <a:ea typeface="メイリオ" pitchFamily="50" charset="-128"/>
              </a:rPr>
              <a:t>(= 99+99)</a:t>
            </a:r>
            <a:r>
              <a:rPr lang="ja-JP" altLang="en-US" sz="2400" dirty="0">
                <a:latin typeface="メイリオ" pitchFamily="50" charset="-128"/>
                <a:ea typeface="メイリオ" pitchFamily="50" charset="-128"/>
              </a:rPr>
              <a:t>である．</a:t>
            </a:r>
          </a:p>
          <a:p>
            <a:r>
              <a:rPr lang="ja-JP" altLang="en-US" sz="2400" dirty="0">
                <a:latin typeface="メイリオ" pitchFamily="50" charset="-128"/>
                <a:ea typeface="メイリオ" pitchFamily="50" charset="-128"/>
              </a:rPr>
              <a:t>ゴールとナイトの位置のマンハッタン距離を一回</a:t>
            </a:r>
            <a:r>
              <a:rPr lang="ja-JP" altLang="en-US" sz="2400" dirty="0" smtClean="0">
                <a:latin typeface="メイリオ" pitchFamily="50" charset="-128"/>
                <a:ea typeface="メイリオ" pitchFamily="50" charset="-128"/>
              </a:rPr>
              <a:t>のナイト</a:t>
            </a:r>
            <a:r>
              <a:rPr lang="ja-JP" altLang="en-US" sz="2400" dirty="0">
                <a:latin typeface="メイリオ" pitchFamily="50" charset="-128"/>
                <a:ea typeface="メイリオ" pitchFamily="50" charset="-128"/>
              </a:rPr>
              <a:t>の移動で</a:t>
            </a:r>
            <a:r>
              <a:rPr lang="en-US" altLang="ja-JP" sz="2400" dirty="0">
                <a:latin typeface="メイリオ" pitchFamily="50" charset="-128"/>
                <a:ea typeface="メイリオ" pitchFamily="50" charset="-128"/>
              </a:rPr>
              <a:t>3</a:t>
            </a:r>
            <a:r>
              <a:rPr lang="ja-JP" altLang="en-US" sz="2400" dirty="0">
                <a:latin typeface="メイリオ" pitchFamily="50" charset="-128"/>
                <a:ea typeface="メイリオ" pitchFamily="50" charset="-128"/>
              </a:rPr>
              <a:t>以下しか減らすことができない</a:t>
            </a:r>
            <a:r>
              <a:rPr lang="ja-JP" altLang="en-US" sz="2400" dirty="0" smtClean="0">
                <a:latin typeface="メイリオ" pitchFamily="50" charset="-128"/>
                <a:ea typeface="メイリオ" pitchFamily="50" charset="-128"/>
              </a:rPr>
              <a:t>．</a:t>
            </a:r>
            <a:endParaRPr lang="en-US" altLang="ja-JP" sz="2400" dirty="0" smtClean="0">
              <a:latin typeface="メイリオ" pitchFamily="50" charset="-128"/>
              <a:ea typeface="メイリオ" pitchFamily="50" charset="-128"/>
            </a:endParaRPr>
          </a:p>
          <a:p>
            <a:pPr marL="0" indent="0">
              <a:buNone/>
            </a:pPr>
            <a:r>
              <a:rPr lang="ja-JP" altLang="en-US" sz="2400" dirty="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下</a:t>
            </a:r>
            <a:r>
              <a:rPr lang="en-US" altLang="ja-JP" sz="2400" dirty="0" smtClean="0">
                <a:latin typeface="メイリオ" pitchFamily="50" charset="-128"/>
                <a:ea typeface="メイリオ" pitchFamily="50" charset="-128"/>
              </a:rPr>
              <a:t>2</a:t>
            </a:r>
            <a:r>
              <a:rPr lang="ja-JP" altLang="en-US" sz="2400" dirty="0" smtClean="0">
                <a:latin typeface="メイリオ" pitchFamily="50" charset="-128"/>
                <a:ea typeface="メイリオ" pitchFamily="50" charset="-128"/>
              </a:rPr>
              <a:t>右</a:t>
            </a:r>
            <a:r>
              <a:rPr lang="en-US" altLang="ja-JP" sz="2400" dirty="0" smtClean="0">
                <a:latin typeface="メイリオ" pitchFamily="50" charset="-128"/>
                <a:ea typeface="メイリオ" pitchFamily="50" charset="-128"/>
              </a:rPr>
              <a:t>1</a:t>
            </a:r>
            <a:r>
              <a:rPr lang="ja-JP" altLang="en-US" sz="2400" dirty="0" smtClean="0">
                <a:latin typeface="メイリオ" pitchFamily="50" charset="-128"/>
                <a:ea typeface="メイリオ" pitchFamily="50" charset="-128"/>
              </a:rPr>
              <a:t>の</a:t>
            </a:r>
            <a:r>
              <a:rPr lang="en-US" altLang="ja-JP" sz="2400" dirty="0" smtClean="0">
                <a:latin typeface="メイリオ" pitchFamily="50" charset="-128"/>
                <a:ea typeface="メイリオ" pitchFamily="50" charset="-128"/>
              </a:rPr>
              <a:t>3</a:t>
            </a:r>
            <a:r>
              <a:rPr lang="ja-JP" altLang="en-US" sz="2400" dirty="0" smtClean="0">
                <a:latin typeface="メイリオ" pitchFamily="50" charset="-128"/>
                <a:ea typeface="メイリオ" pitchFamily="50" charset="-128"/>
              </a:rPr>
              <a:t>回の移動を，</a:t>
            </a:r>
            <a:r>
              <a:rPr lang="en-US" altLang="ja-JP" sz="2400" dirty="0" smtClean="0">
                <a:latin typeface="メイリオ" pitchFamily="50" charset="-128"/>
                <a:ea typeface="メイリオ" pitchFamily="50" charset="-128"/>
              </a:rPr>
              <a:t>1</a:t>
            </a:r>
            <a:r>
              <a:rPr lang="ja-JP" altLang="en-US" sz="2400" dirty="0" smtClean="0">
                <a:latin typeface="メイリオ" pitchFamily="50" charset="-128"/>
                <a:ea typeface="メイリオ" pitchFamily="50" charset="-128"/>
              </a:rPr>
              <a:t>回で移動可能</a:t>
            </a:r>
            <a:r>
              <a:rPr lang="en-US" altLang="ja-JP" sz="2400" dirty="0" smtClean="0">
                <a:latin typeface="メイリオ" pitchFamily="50" charset="-128"/>
                <a:ea typeface="メイリオ" pitchFamily="50" charset="-128"/>
              </a:rPr>
              <a:t>)</a:t>
            </a:r>
            <a:endParaRPr lang="ja-JP" altLang="en-US" sz="2400" dirty="0">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よ</a:t>
            </a:r>
            <a:r>
              <a:rPr lang="ja-JP" altLang="en-US" sz="2400" dirty="0">
                <a:latin typeface="メイリオ" pitchFamily="50" charset="-128"/>
                <a:ea typeface="メイリオ" pitchFamily="50" charset="-128"/>
              </a:rPr>
              <a:t>って</a:t>
            </a:r>
            <a:r>
              <a:rPr lang="ja-JP" altLang="en-US" sz="2400" dirty="0" smtClean="0">
                <a:latin typeface="メイリオ" pitchFamily="50" charset="-128"/>
                <a:ea typeface="メイリオ" pitchFamily="50" charset="-128"/>
              </a:rPr>
              <a:t>，</a:t>
            </a:r>
            <a:r>
              <a:rPr lang="en-US" altLang="ja-JP" sz="2400" dirty="0">
                <a:latin typeface="メイリオ" pitchFamily="50" charset="-128"/>
                <a:ea typeface="メイリオ" pitchFamily="50" charset="-128"/>
              </a:rPr>
              <a:t>198/3 = 66</a:t>
            </a:r>
            <a:r>
              <a:rPr lang="ja-JP" altLang="en-US" sz="2400" dirty="0">
                <a:latin typeface="メイリオ" pitchFamily="50" charset="-128"/>
                <a:ea typeface="メイリオ" pitchFamily="50" charset="-128"/>
              </a:rPr>
              <a:t>手未満にはできない．</a:t>
            </a:r>
            <a:endParaRPr lang="en-US" altLang="ja-JP" sz="2400" dirty="0" smtClean="0">
              <a:latin typeface="メイリオ" pitchFamily="50" charset="-128"/>
              <a:ea typeface="メイリオ" pitchFamily="50" charset="-128"/>
            </a:endParaRPr>
          </a:p>
        </p:txBody>
      </p:sp>
      <p:pic>
        <p:nvPicPr>
          <p:cNvPr id="5" name="図 4"/>
          <p:cNvPicPr>
            <a:picLocks noChangeAspect="1"/>
          </p:cNvPicPr>
          <p:nvPr/>
        </p:nvPicPr>
        <p:blipFill>
          <a:blip r:embed="rId2"/>
          <a:stretch>
            <a:fillRect/>
          </a:stretch>
        </p:blipFill>
        <p:spPr>
          <a:xfrm>
            <a:off x="6802484" y="4509120"/>
            <a:ext cx="2139509" cy="2126502"/>
          </a:xfrm>
          <a:prstGeom prst="rect">
            <a:avLst/>
          </a:prstGeom>
        </p:spPr>
      </p:pic>
    </p:spTree>
    <p:extLst>
      <p:ext uri="{BB962C8B-B14F-4D97-AF65-F5344CB8AC3E}">
        <p14:creationId xmlns:p14="http://schemas.microsoft.com/office/powerpoint/2010/main" val="1025626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smtClean="0">
                <a:latin typeface="メイリオ" pitchFamily="50" charset="-128"/>
                <a:ea typeface="メイリオ" pitchFamily="50" charset="-128"/>
              </a:rPr>
              <a:t>動的計画法</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472608"/>
          </a:xfrm>
        </p:spPr>
        <p:txBody>
          <a:bodyPr>
            <a:normAutofit/>
          </a:bodyPr>
          <a:lstStyle/>
          <a:p>
            <a:pPr marL="457200" lvl="1" indent="0">
              <a:buNone/>
            </a:pPr>
            <a:endParaRPr lang="en-US" altLang="ja-JP" sz="2400" dirty="0" smtClean="0">
              <a:latin typeface="メイリオ" pitchFamily="50" charset="-128"/>
              <a:ea typeface="メイリオ" pitchFamily="50" charset="-128"/>
            </a:endParaRPr>
          </a:p>
          <a:p>
            <a:pPr marL="457200" lvl="1" indent="0">
              <a:buNone/>
            </a:pPr>
            <a:endParaRPr lang="en-US" altLang="ja-JP" sz="2400" dirty="0">
              <a:latin typeface="メイリオ" pitchFamily="50" charset="-128"/>
              <a:ea typeface="メイリオ" pitchFamily="50" charset="-128"/>
            </a:endParaRPr>
          </a:p>
          <a:p>
            <a:pPr marL="457200" lvl="1" indent="0">
              <a:buNone/>
            </a:pPr>
            <a:endParaRPr lang="en-US" altLang="ja-JP" sz="2400" dirty="0" smtClean="0">
              <a:latin typeface="メイリオ" pitchFamily="50" charset="-128"/>
              <a:ea typeface="メイリオ" pitchFamily="50" charset="-128"/>
            </a:endParaRPr>
          </a:p>
          <a:p>
            <a:pPr marL="457200" lvl="1" indent="0">
              <a:buNone/>
            </a:pPr>
            <a:endParaRPr lang="en-US" altLang="ja-JP" sz="2400" dirty="0">
              <a:latin typeface="メイリオ" pitchFamily="50" charset="-128"/>
              <a:ea typeface="メイリオ" pitchFamily="50" charset="-128"/>
            </a:endParaRPr>
          </a:p>
          <a:p>
            <a:pPr marL="457200" lvl="1" indent="0">
              <a:buNone/>
            </a:pPr>
            <a:endParaRPr lang="en-US" altLang="ja-JP" sz="2400" dirty="0" smtClean="0">
              <a:latin typeface="メイリオ" pitchFamily="50" charset="-128"/>
              <a:ea typeface="メイリオ" pitchFamily="50" charset="-128"/>
            </a:endParaRPr>
          </a:p>
          <a:p>
            <a:pPr marL="457200" lvl="1" indent="0">
              <a:buNone/>
            </a:pPr>
            <a:endParaRPr lang="ja-JP" altLang="en-US" sz="2400" dirty="0">
              <a:latin typeface="メイリオ" pitchFamily="50" charset="-128"/>
              <a:ea typeface="メイリオ" pitchFamily="50" charset="-128"/>
            </a:endParaRPr>
          </a:p>
          <a:p>
            <a:pPr marL="0" indent="0">
              <a:buNone/>
            </a:pPr>
            <a:r>
              <a:rPr lang="ja-JP" altLang="en-US" sz="2400" dirty="0">
                <a:latin typeface="メイリオ" pitchFamily="50" charset="-128"/>
                <a:ea typeface="メイリオ" pitchFamily="50" charset="-128"/>
              </a:rPr>
              <a:t>分割統治法に対する欠点と利点</a:t>
            </a:r>
          </a:p>
          <a:p>
            <a:r>
              <a:rPr lang="ja-JP" altLang="en-US" sz="2400" dirty="0" smtClean="0">
                <a:latin typeface="メイリオ" pitchFamily="50" charset="-128"/>
                <a:ea typeface="メイリオ" pitchFamily="50" charset="-128"/>
              </a:rPr>
              <a:t>再帰</a:t>
            </a:r>
            <a:r>
              <a:rPr lang="ja-JP" altLang="en-US" sz="2400" dirty="0">
                <a:latin typeface="メイリオ" pitchFamily="50" charset="-128"/>
                <a:ea typeface="メイリオ" pitchFamily="50" charset="-128"/>
              </a:rPr>
              <a:t>計算などのただの分割統治法よりは</a:t>
            </a:r>
            <a:r>
              <a:rPr lang="ja-JP" altLang="en-US" sz="2400" dirty="0" smtClean="0">
                <a:latin typeface="メイリオ" pitchFamily="50" charset="-128"/>
                <a:ea typeface="メイリオ" pitchFamily="50" charset="-128"/>
              </a:rPr>
              <a:t>メモリが必要</a:t>
            </a:r>
            <a:endParaRPr lang="en-US" altLang="ja-JP" sz="2400" dirty="0" smtClean="0">
              <a:latin typeface="メイリオ" pitchFamily="50" charset="-128"/>
              <a:ea typeface="メイリオ" pitchFamily="50" charset="-128"/>
            </a:endParaRPr>
          </a:p>
          <a:p>
            <a:pPr marL="0" indent="0">
              <a:buNone/>
            </a:pPr>
            <a:r>
              <a:rPr lang="ja-JP" altLang="en-US" sz="2400" dirty="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→メモ化により解決可能な場合あり</a:t>
            </a:r>
            <a:endParaRPr lang="ja-JP" altLang="en-US" sz="2400" dirty="0">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計算量</a:t>
            </a:r>
            <a:r>
              <a:rPr lang="ja-JP" altLang="en-US" sz="2400" dirty="0">
                <a:latin typeface="メイリオ" pitchFamily="50" charset="-128"/>
                <a:ea typeface="メイリオ" pitchFamily="50" charset="-128"/>
              </a:rPr>
              <a:t>は大幅に削減されることがある</a:t>
            </a:r>
            <a:endParaRPr lang="en-US" altLang="ja-JP" sz="2400" dirty="0" smtClean="0">
              <a:latin typeface="メイリオ" pitchFamily="50" charset="-128"/>
              <a:ea typeface="メイリオ" pitchFamily="50" charset="-128"/>
            </a:endParaRPr>
          </a:p>
        </p:txBody>
      </p:sp>
      <p:sp>
        <p:nvSpPr>
          <p:cNvPr id="4" name="角丸四角形 3"/>
          <p:cNvSpPr/>
          <p:nvPr/>
        </p:nvSpPr>
        <p:spPr>
          <a:xfrm>
            <a:off x="179512" y="1124744"/>
            <a:ext cx="8507288" cy="237626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78365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フィボナッチの</a:t>
            </a:r>
            <a:r>
              <a:rPr lang="ja-JP" altLang="en-US" sz="4000" b="1" dirty="0">
                <a:latin typeface="メイリオ" pitchFamily="50" charset="-128"/>
                <a:ea typeface="メイリオ" pitchFamily="50" charset="-128"/>
              </a:rPr>
              <a:t>計算</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472608"/>
          </a:xfrm>
        </p:spPr>
        <p:txBody>
          <a:bodyPr>
            <a:normAutofit/>
          </a:bodyPr>
          <a:lstStyle/>
          <a:p>
            <a:pPr marL="0" indent="0">
              <a:buNone/>
            </a:pPr>
            <a:r>
              <a:rPr lang="ja-JP" altLang="en-US" sz="2400" b="1" u="sng" dirty="0" smtClean="0">
                <a:solidFill>
                  <a:srgbClr val="C00000"/>
                </a:solidFill>
                <a:latin typeface="メイリオ" pitchFamily="50" charset="-128"/>
                <a:ea typeface="メイリオ" pitchFamily="50" charset="-128"/>
              </a:rPr>
              <a:t>フィボナッチ数列</a:t>
            </a:r>
            <a:endParaRPr lang="en-US" altLang="ja-JP" sz="2400" b="1" u="sng" dirty="0" smtClean="0">
              <a:solidFill>
                <a:srgbClr val="C00000"/>
              </a:solidFill>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初期</a:t>
            </a:r>
            <a:r>
              <a:rPr lang="ja-JP" altLang="en-US" sz="2400" dirty="0">
                <a:latin typeface="メイリオ" pitchFamily="50" charset="-128"/>
                <a:ea typeface="メイリオ" pitchFamily="50" charset="-128"/>
              </a:rPr>
              <a:t>条件 </a:t>
            </a:r>
            <a:r>
              <a:rPr lang="en-US" altLang="ja-JP" sz="2400" dirty="0">
                <a:latin typeface="メイリオ" pitchFamily="50" charset="-128"/>
                <a:ea typeface="メイリオ" pitchFamily="50" charset="-128"/>
              </a:rPr>
              <a:t>: fb[0</a:t>
            </a:r>
            <a:r>
              <a:rPr lang="en-US" altLang="ja-JP" sz="2400" dirty="0" smtClean="0">
                <a:latin typeface="メイリオ" pitchFamily="50" charset="-128"/>
                <a:ea typeface="メイリオ" pitchFamily="50" charset="-128"/>
              </a:rPr>
              <a:t>]=0</a:t>
            </a:r>
            <a:r>
              <a:rPr lang="en-US" altLang="ja-JP" sz="2400" dirty="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fb[1]=1</a:t>
            </a:r>
            <a:endParaRPr lang="en-US" altLang="ja-JP" sz="2400" dirty="0">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漸化式 </a:t>
            </a:r>
            <a:r>
              <a:rPr lang="en-US" altLang="ja-JP" sz="2400" dirty="0">
                <a:latin typeface="メイリオ" pitchFamily="50" charset="-128"/>
                <a:ea typeface="メイリオ" pitchFamily="50" charset="-128"/>
              </a:rPr>
              <a:t>: </a:t>
            </a:r>
            <a:r>
              <a:rPr lang="en-US" altLang="ja-JP" sz="2400" b="1" dirty="0">
                <a:solidFill>
                  <a:srgbClr val="C00000"/>
                </a:solidFill>
                <a:latin typeface="メイリオ" pitchFamily="50" charset="-128"/>
                <a:ea typeface="メイリオ" pitchFamily="50" charset="-128"/>
              </a:rPr>
              <a:t>fb[n] = fb[n-1] + fb[n-2] (n≧2</a:t>
            </a:r>
            <a:r>
              <a:rPr lang="en-US" altLang="ja-JP" sz="2400" b="1" dirty="0" smtClean="0">
                <a:solidFill>
                  <a:srgbClr val="C00000"/>
                </a:solidFill>
                <a:latin typeface="メイリオ" pitchFamily="50" charset="-128"/>
                <a:ea typeface="メイリオ" pitchFamily="50" charset="-128"/>
              </a:rPr>
              <a:t>)</a:t>
            </a:r>
          </a:p>
          <a:p>
            <a:endParaRPr lang="en-US" altLang="ja-JP" sz="2400" dirty="0">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フィボナッチ数列の計算プログラムを</a:t>
            </a:r>
            <a:r>
              <a:rPr lang="en-US" altLang="ja-JP" sz="2400" dirty="0" smtClean="0">
                <a:latin typeface="メイリオ" pitchFamily="50" charset="-128"/>
                <a:ea typeface="メイリオ" pitchFamily="50" charset="-128"/>
              </a:rPr>
              <a:t>C</a:t>
            </a:r>
            <a:r>
              <a:rPr lang="ja-JP" altLang="en-US" sz="2400" dirty="0" smtClean="0">
                <a:latin typeface="メイリオ" pitchFamily="50" charset="-128"/>
                <a:ea typeface="メイリオ" pitchFamily="50" charset="-128"/>
              </a:rPr>
              <a:t>言語で書くと</a:t>
            </a:r>
            <a:r>
              <a:rPr lang="en-US" altLang="ja-JP" sz="2400" dirty="0" smtClean="0">
                <a:latin typeface="メイリオ" pitchFamily="50" charset="-128"/>
                <a:ea typeface="メイリオ" pitchFamily="50" charset="-128"/>
              </a:rPr>
              <a:t>…</a:t>
            </a:r>
          </a:p>
          <a:p>
            <a:pPr marL="0" indent="0">
              <a:buNone/>
            </a:pPr>
            <a:r>
              <a:rPr lang="ja-JP" altLang="en-US" sz="2400" dirty="0" smtClean="0">
                <a:latin typeface="メイリオ" pitchFamily="50" charset="-128"/>
                <a:ea typeface="メイリオ" pitchFamily="50" charset="-128"/>
              </a:rPr>
              <a:t>　</a:t>
            </a:r>
            <a:r>
              <a:rPr lang="en-US" altLang="ja-JP" sz="2400" dirty="0" err="1" smtClean="0">
                <a:latin typeface="メイリオ" pitchFamily="50" charset="-128"/>
                <a:ea typeface="メイリオ" pitchFamily="50" charset="-128"/>
              </a:rPr>
              <a:t>int</a:t>
            </a:r>
            <a:r>
              <a:rPr lang="en-US" altLang="ja-JP" sz="2400" dirty="0" smtClean="0">
                <a:latin typeface="メイリオ" pitchFamily="50" charset="-128"/>
                <a:ea typeface="メイリオ" pitchFamily="50" charset="-128"/>
              </a:rPr>
              <a:t> </a:t>
            </a:r>
            <a:r>
              <a:rPr lang="en-US" altLang="ja-JP" sz="2400" dirty="0">
                <a:latin typeface="メイリオ" pitchFamily="50" charset="-128"/>
                <a:ea typeface="メイリオ" pitchFamily="50" charset="-128"/>
              </a:rPr>
              <a:t>fb(</a:t>
            </a:r>
            <a:r>
              <a:rPr lang="en-US" altLang="ja-JP" sz="2400" dirty="0" err="1">
                <a:latin typeface="メイリオ" pitchFamily="50" charset="-128"/>
                <a:ea typeface="メイリオ" pitchFamily="50" charset="-128"/>
              </a:rPr>
              <a:t>int</a:t>
            </a:r>
            <a:r>
              <a:rPr lang="en-US" altLang="ja-JP" sz="2400" dirty="0">
                <a:latin typeface="メイリオ" pitchFamily="50" charset="-128"/>
                <a:ea typeface="メイリオ" pitchFamily="50" charset="-128"/>
              </a:rPr>
              <a:t> n){</a:t>
            </a:r>
          </a:p>
          <a:p>
            <a:pPr marL="0" indent="0">
              <a:buNone/>
            </a:pPr>
            <a:r>
              <a:rPr lang="ja-JP" altLang="en-US" sz="2400" dirty="0" smtClean="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if(n</a:t>
            </a:r>
            <a:r>
              <a:rPr lang="en-US" altLang="ja-JP" sz="2400" dirty="0">
                <a:latin typeface="メイリオ" pitchFamily="50" charset="-128"/>
                <a:ea typeface="メイリオ" pitchFamily="50" charset="-128"/>
              </a:rPr>
              <a:t>==0) return 0; </a:t>
            </a:r>
            <a:r>
              <a:rPr lang="en-US" altLang="ja-JP" sz="2400" dirty="0" smtClean="0">
                <a:latin typeface="メイリオ" pitchFamily="50" charset="-128"/>
                <a:ea typeface="メイリオ" pitchFamily="50" charset="-128"/>
              </a:rPr>
              <a:t>                 /* </a:t>
            </a:r>
            <a:r>
              <a:rPr lang="ja-JP" altLang="en-US" sz="2400" dirty="0">
                <a:latin typeface="メイリオ" pitchFamily="50" charset="-128"/>
                <a:ea typeface="メイリオ" pitchFamily="50" charset="-128"/>
              </a:rPr>
              <a:t>初期条件 *</a:t>
            </a:r>
            <a:r>
              <a:rPr lang="en-US" altLang="ja-JP" sz="2400" dirty="0">
                <a:latin typeface="メイリオ" pitchFamily="50" charset="-128"/>
                <a:ea typeface="メイリオ" pitchFamily="50" charset="-128"/>
              </a:rPr>
              <a:t>/</a:t>
            </a:r>
          </a:p>
          <a:p>
            <a:pPr marL="0" indent="0">
              <a:buNone/>
            </a:pPr>
            <a:r>
              <a:rPr lang="en-US" altLang="ja-JP" sz="2400" dirty="0" smtClean="0">
                <a:latin typeface="メイリオ" pitchFamily="50" charset="-128"/>
                <a:ea typeface="メイリオ" pitchFamily="50" charset="-128"/>
              </a:rPr>
              <a:t>       else </a:t>
            </a:r>
            <a:r>
              <a:rPr lang="en-US" altLang="ja-JP" sz="2400" dirty="0">
                <a:latin typeface="メイリオ" pitchFamily="50" charset="-128"/>
                <a:ea typeface="メイリオ" pitchFamily="50" charset="-128"/>
              </a:rPr>
              <a:t>if(n==1) return 1; </a:t>
            </a:r>
            <a:r>
              <a:rPr lang="en-US" altLang="ja-JP" sz="2400" dirty="0" smtClean="0">
                <a:latin typeface="メイリオ" pitchFamily="50" charset="-128"/>
                <a:ea typeface="メイリオ" pitchFamily="50" charset="-128"/>
              </a:rPr>
              <a:t>          /* </a:t>
            </a:r>
            <a:r>
              <a:rPr lang="ja-JP" altLang="en-US" sz="2400" dirty="0">
                <a:latin typeface="メイリオ" pitchFamily="50" charset="-128"/>
                <a:ea typeface="メイリオ" pitchFamily="50" charset="-128"/>
              </a:rPr>
              <a:t>初期条件 *</a:t>
            </a:r>
            <a:r>
              <a:rPr lang="en-US" altLang="ja-JP" sz="2400" dirty="0">
                <a:latin typeface="メイリオ" pitchFamily="50" charset="-128"/>
                <a:ea typeface="メイリオ" pitchFamily="50" charset="-128"/>
              </a:rPr>
              <a:t>/</a:t>
            </a:r>
          </a:p>
          <a:p>
            <a:pPr marL="0" indent="0">
              <a:buNone/>
            </a:pPr>
            <a:r>
              <a:rPr lang="en-US" altLang="ja-JP" sz="2400" dirty="0" smtClean="0">
                <a:latin typeface="メイリオ" pitchFamily="50" charset="-128"/>
                <a:ea typeface="メイリオ" pitchFamily="50" charset="-128"/>
              </a:rPr>
              <a:t>       else </a:t>
            </a:r>
            <a:r>
              <a:rPr lang="en-US" altLang="ja-JP" sz="2400" dirty="0">
                <a:latin typeface="メイリオ" pitchFamily="50" charset="-128"/>
                <a:ea typeface="メイリオ" pitchFamily="50" charset="-128"/>
              </a:rPr>
              <a:t>return fb(n-2)+fb(n-1); </a:t>
            </a:r>
            <a:r>
              <a:rPr lang="en-US" altLang="ja-JP" sz="2400" dirty="0" smtClean="0">
                <a:latin typeface="メイリオ" pitchFamily="50" charset="-128"/>
                <a:ea typeface="メイリオ" pitchFamily="50" charset="-128"/>
              </a:rPr>
              <a:t>  /* </a:t>
            </a:r>
            <a:r>
              <a:rPr lang="ja-JP" altLang="en-US" sz="2400" dirty="0">
                <a:latin typeface="メイリオ" pitchFamily="50" charset="-128"/>
                <a:ea typeface="メイリオ" pitchFamily="50" charset="-128"/>
              </a:rPr>
              <a:t>漸化式 </a:t>
            </a:r>
            <a:r>
              <a:rPr lang="en-US" altLang="ja-JP" sz="2400" dirty="0">
                <a:latin typeface="メイリオ" pitchFamily="50" charset="-128"/>
                <a:ea typeface="メイリオ" pitchFamily="50" charset="-128"/>
              </a:rPr>
              <a:t>(</a:t>
            </a:r>
            <a:r>
              <a:rPr lang="ja-JP" altLang="en-US" sz="2400" dirty="0">
                <a:latin typeface="メイリオ" pitchFamily="50" charset="-128"/>
                <a:ea typeface="メイリオ" pitchFamily="50" charset="-128"/>
              </a:rPr>
              <a:t>再帰</a:t>
            </a:r>
            <a:r>
              <a:rPr lang="en-US" altLang="ja-JP" sz="2400" dirty="0">
                <a:latin typeface="メイリオ" pitchFamily="50" charset="-128"/>
                <a:ea typeface="メイリオ" pitchFamily="50" charset="-128"/>
              </a:rPr>
              <a:t>) */</a:t>
            </a:r>
          </a:p>
          <a:p>
            <a:pPr marL="0" indent="0">
              <a:buNone/>
            </a:pPr>
            <a:r>
              <a:rPr lang="en-US" altLang="ja-JP" sz="2400" dirty="0" smtClean="0">
                <a:latin typeface="メイリオ" pitchFamily="50" charset="-128"/>
                <a:ea typeface="メイリオ" pitchFamily="50" charset="-128"/>
              </a:rPr>
              <a:t>   }</a:t>
            </a:r>
            <a:endParaRPr lang="en-US" altLang="ja-JP" sz="2400" dirty="0">
              <a:latin typeface="メイリオ" pitchFamily="50" charset="-128"/>
              <a:ea typeface="メイリオ" pitchFamily="50" charset="-128"/>
            </a:endParaRPr>
          </a:p>
        </p:txBody>
      </p:sp>
    </p:spTree>
    <p:extLst>
      <p:ext uri="{BB962C8B-B14F-4D97-AF65-F5344CB8AC3E}">
        <p14:creationId xmlns:p14="http://schemas.microsoft.com/office/powerpoint/2010/main" val="3248186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フィボナッチの</a:t>
            </a:r>
            <a:r>
              <a:rPr lang="ja-JP" altLang="en-US" sz="4000" b="1" dirty="0">
                <a:latin typeface="メイリオ" pitchFamily="50" charset="-128"/>
                <a:ea typeface="メイリオ" pitchFamily="50" charset="-128"/>
              </a:rPr>
              <a:t>計算</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640960" cy="5589240"/>
          </a:xfrm>
        </p:spPr>
        <p:txBody>
          <a:bodyPr>
            <a:normAutofit/>
          </a:bodyPr>
          <a:lstStyle/>
          <a:p>
            <a:pPr marL="0" indent="0">
              <a:buNone/>
            </a:pPr>
            <a:r>
              <a:rPr lang="ja-JP" altLang="en-US" sz="2400" b="1" u="sng" dirty="0" smtClean="0">
                <a:solidFill>
                  <a:srgbClr val="C00000"/>
                </a:solidFill>
                <a:latin typeface="メイリオ" pitchFamily="50" charset="-128"/>
                <a:ea typeface="メイリオ" pitchFamily="50" charset="-128"/>
              </a:rPr>
              <a:t>フィボナッチ数列</a:t>
            </a:r>
            <a:endParaRPr lang="en-US" altLang="ja-JP" sz="2400" b="1" u="sng" dirty="0" smtClean="0">
              <a:solidFill>
                <a:srgbClr val="C00000"/>
              </a:solidFill>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初期</a:t>
            </a:r>
            <a:r>
              <a:rPr lang="ja-JP" altLang="en-US" sz="2400" dirty="0">
                <a:latin typeface="メイリオ" pitchFamily="50" charset="-128"/>
                <a:ea typeface="メイリオ" pitchFamily="50" charset="-128"/>
              </a:rPr>
              <a:t>条件 </a:t>
            </a:r>
            <a:r>
              <a:rPr lang="en-US" altLang="ja-JP" sz="2400" dirty="0">
                <a:latin typeface="メイリオ" pitchFamily="50" charset="-128"/>
                <a:ea typeface="メイリオ" pitchFamily="50" charset="-128"/>
              </a:rPr>
              <a:t>: fb[0] = 0, = fb[1] = 1</a:t>
            </a:r>
          </a:p>
          <a:p>
            <a:r>
              <a:rPr lang="ja-JP" altLang="en-US" sz="2400" dirty="0" smtClean="0">
                <a:latin typeface="メイリオ" pitchFamily="50" charset="-128"/>
                <a:ea typeface="メイリオ" pitchFamily="50" charset="-128"/>
              </a:rPr>
              <a:t>漸化式 </a:t>
            </a:r>
            <a:r>
              <a:rPr lang="en-US" altLang="ja-JP" sz="2400" dirty="0">
                <a:latin typeface="メイリオ" pitchFamily="50" charset="-128"/>
                <a:ea typeface="メイリオ" pitchFamily="50" charset="-128"/>
              </a:rPr>
              <a:t>: fb[n] = fb[n-1] + fb[n-2] (n≧2</a:t>
            </a:r>
            <a:r>
              <a:rPr lang="en-US" altLang="ja-JP" sz="2400" dirty="0" smtClean="0">
                <a:latin typeface="メイリオ" pitchFamily="50" charset="-128"/>
                <a:ea typeface="メイリオ" pitchFamily="50" charset="-128"/>
              </a:rPr>
              <a:t>)</a:t>
            </a:r>
          </a:p>
          <a:p>
            <a:endParaRPr lang="en-US" altLang="ja-JP" sz="1200" dirty="0">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計算量</a:t>
            </a:r>
            <a:r>
              <a:rPr lang="en-US" altLang="ja-JP" sz="2400" dirty="0" smtClean="0">
                <a:latin typeface="メイリオ" pitchFamily="50" charset="-128"/>
                <a:ea typeface="メイリオ" pitchFamily="50" charset="-128"/>
              </a:rPr>
              <a:t>c[n]</a:t>
            </a:r>
            <a:r>
              <a:rPr lang="ja-JP" altLang="en-US" sz="2400" dirty="0">
                <a:latin typeface="メイリオ" pitchFamily="50" charset="-128"/>
                <a:ea typeface="メイリオ" pitchFamily="50" charset="-128"/>
              </a:rPr>
              <a:t>：再帰で </a:t>
            </a:r>
            <a:r>
              <a:rPr lang="en-US" altLang="ja-JP" sz="2400" dirty="0">
                <a:latin typeface="メイリオ" pitchFamily="50" charset="-128"/>
                <a:ea typeface="メイリオ" pitchFamily="50" charset="-128"/>
              </a:rPr>
              <a:t>fb[n] </a:t>
            </a:r>
            <a:r>
              <a:rPr lang="ja-JP" altLang="en-US" sz="2400" dirty="0">
                <a:latin typeface="メイリオ" pitchFamily="50" charset="-128"/>
                <a:ea typeface="メイリオ" pitchFamily="50" charset="-128"/>
              </a:rPr>
              <a:t>を求めるために用いた</a:t>
            </a:r>
            <a:r>
              <a:rPr lang="ja-JP" altLang="en-US" sz="2400" b="1" u="sng" dirty="0">
                <a:latin typeface="メイリオ" pitchFamily="50" charset="-128"/>
                <a:ea typeface="メイリオ" pitchFamily="50" charset="-128"/>
              </a:rPr>
              <a:t>漸化式の適用</a:t>
            </a:r>
            <a:r>
              <a:rPr lang="ja-JP" altLang="en-US" sz="2400" b="1" u="sng" dirty="0" smtClean="0">
                <a:latin typeface="メイリオ" pitchFamily="50" charset="-128"/>
                <a:ea typeface="メイリオ" pitchFamily="50" charset="-128"/>
              </a:rPr>
              <a:t>回数</a:t>
            </a:r>
            <a:endParaRPr lang="en-US" altLang="ja-JP" sz="2400" b="1" u="sng" dirty="0" smtClean="0">
              <a:latin typeface="メイリオ" pitchFamily="50" charset="-128"/>
              <a:ea typeface="メイリオ" pitchFamily="50" charset="-128"/>
            </a:endParaRPr>
          </a:p>
          <a:p>
            <a:pPr marL="0" indent="0">
              <a:buNone/>
            </a:pPr>
            <a:r>
              <a:rPr lang="ja-JP" altLang="en-US" sz="2200" dirty="0" smtClean="0">
                <a:latin typeface="メイリオ" pitchFamily="50" charset="-128"/>
                <a:ea typeface="メイリオ" pitchFamily="50" charset="-128"/>
              </a:rPr>
              <a:t>例：</a:t>
            </a:r>
            <a:r>
              <a:rPr lang="en-US" altLang="ja-JP" sz="2200" dirty="0" smtClean="0">
                <a:latin typeface="メイリオ" pitchFamily="50" charset="-128"/>
                <a:ea typeface="メイリオ" pitchFamily="50" charset="-128"/>
              </a:rPr>
              <a:t>c[5]</a:t>
            </a:r>
          </a:p>
          <a:p>
            <a:pPr marL="0" indent="0">
              <a:buNone/>
            </a:pPr>
            <a:r>
              <a:rPr lang="ja-JP" altLang="en-US" sz="2000" dirty="0" smtClean="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fb[5]</a:t>
            </a:r>
            <a:r>
              <a:rPr lang="ja-JP" altLang="en-US" sz="2000" dirty="0" smtClean="0">
                <a:latin typeface="メイリオ" panose="020B0604030504040204" pitchFamily="50" charset="-128"/>
                <a:ea typeface="メイリオ" panose="020B0604030504040204" pitchFamily="50" charset="-128"/>
              </a:rPr>
              <a:t>　</a:t>
            </a:r>
            <a:endParaRPr lang="en-US" altLang="ja-JP" sz="2000" dirty="0" smtClean="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en-US" altLang="ja-JP" sz="2000" b="1" dirty="0" smtClean="0">
                <a:solidFill>
                  <a:srgbClr val="002060"/>
                </a:solidFill>
                <a:latin typeface="メイリオ" panose="020B0604030504040204" pitchFamily="50" charset="-128"/>
                <a:ea typeface="メイリオ" panose="020B0604030504040204" pitchFamily="50" charset="-128"/>
              </a:rPr>
              <a:t>fb[4</a:t>
            </a:r>
            <a:r>
              <a:rPr lang="en-US" altLang="ja-JP" sz="2000" b="1" dirty="0">
                <a:solidFill>
                  <a:srgbClr val="002060"/>
                </a:solidFill>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 + fb[3</a:t>
            </a:r>
            <a:r>
              <a:rPr lang="en-US" altLang="ja-JP" sz="2000" dirty="0" smtClean="0">
                <a:latin typeface="メイリオ" panose="020B0604030504040204" pitchFamily="50" charset="-128"/>
                <a:ea typeface="メイリオ" panose="020B0604030504040204" pitchFamily="50" charset="-128"/>
              </a:rPr>
              <a:t>])</a:t>
            </a:r>
          </a:p>
          <a:p>
            <a:pPr marL="0" indent="0">
              <a:buNone/>
            </a:pP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a:t>
            </a:r>
            <a:r>
              <a:rPr lang="en-US" altLang="ja-JP" sz="2000" b="1" dirty="0">
                <a:solidFill>
                  <a:srgbClr val="002060"/>
                </a:solidFill>
                <a:latin typeface="メイリオ" panose="020B0604030504040204" pitchFamily="50" charset="-128"/>
                <a:ea typeface="メイリオ" panose="020B0604030504040204" pitchFamily="50" charset="-128"/>
              </a:rPr>
              <a:t>fb[3] + fb[2]</a:t>
            </a:r>
            <a:r>
              <a:rPr lang="en-US" altLang="ja-JP" sz="2000" dirty="0">
                <a:latin typeface="メイリオ" panose="020B0604030504040204" pitchFamily="50" charset="-128"/>
                <a:ea typeface="メイリオ" panose="020B0604030504040204" pitchFamily="50" charset="-128"/>
              </a:rPr>
              <a:t>) + </a:t>
            </a:r>
            <a:r>
              <a:rPr lang="en-US" altLang="ja-JP" sz="2000" b="1" dirty="0">
                <a:solidFill>
                  <a:schemeClr val="accent6">
                    <a:lumMod val="75000"/>
                  </a:schemeClr>
                </a:solidFill>
                <a:latin typeface="メイリオ" panose="020B0604030504040204" pitchFamily="50" charset="-128"/>
                <a:ea typeface="メイリオ" panose="020B0604030504040204" pitchFamily="50" charset="-128"/>
              </a:rPr>
              <a:t>fb[3]</a:t>
            </a:r>
          </a:p>
          <a:p>
            <a:pPr marL="0" indent="0">
              <a:buNone/>
            </a:pPr>
            <a:r>
              <a:rPr lang="en-US" altLang="ja-JP" sz="2000" dirty="0" smtClean="0">
                <a:latin typeface="メイリオ" panose="020B0604030504040204" pitchFamily="50" charset="-128"/>
                <a:ea typeface="メイリオ" panose="020B0604030504040204" pitchFamily="50" charset="-128"/>
              </a:rPr>
              <a:t>   = </a:t>
            </a:r>
            <a:r>
              <a:rPr lang="en-US" altLang="ja-JP" sz="2000" b="1" dirty="0">
                <a:solidFill>
                  <a:srgbClr val="00B050"/>
                </a:solidFill>
                <a:latin typeface="メイリオ" panose="020B0604030504040204" pitchFamily="50" charset="-128"/>
                <a:ea typeface="メイリオ" panose="020B0604030504040204" pitchFamily="50" charset="-128"/>
              </a:rPr>
              <a:t>fb[3] </a:t>
            </a:r>
            <a:r>
              <a:rPr lang="en-US" altLang="ja-JP" sz="2000" dirty="0">
                <a:latin typeface="メイリオ" panose="020B0604030504040204" pitchFamily="50" charset="-128"/>
                <a:ea typeface="メイリオ" panose="020B0604030504040204" pitchFamily="50" charset="-128"/>
              </a:rPr>
              <a:t>+ fb[2] + (</a:t>
            </a:r>
            <a:r>
              <a:rPr lang="en-US" altLang="ja-JP" sz="2000" b="1" dirty="0">
                <a:solidFill>
                  <a:schemeClr val="accent6">
                    <a:lumMod val="75000"/>
                  </a:schemeClr>
                </a:solidFill>
                <a:latin typeface="メイリオ" panose="020B0604030504040204" pitchFamily="50" charset="-128"/>
                <a:ea typeface="メイリオ" panose="020B0604030504040204" pitchFamily="50" charset="-128"/>
              </a:rPr>
              <a:t>fb[2] + fb[1]</a:t>
            </a:r>
            <a:r>
              <a:rPr lang="en-US" altLang="ja-JP" sz="2000" dirty="0">
                <a:latin typeface="メイリオ" panose="020B0604030504040204" pitchFamily="50" charset="-128"/>
                <a:ea typeface="メイリオ" panose="020B0604030504040204" pitchFamily="50" charset="-128"/>
              </a:rPr>
              <a:t>)</a:t>
            </a:r>
          </a:p>
          <a:p>
            <a:pPr marL="0" indent="0">
              <a:buNone/>
            </a:pP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b="1" dirty="0" smtClean="0">
                <a:solidFill>
                  <a:srgbClr val="00B050"/>
                </a:solidFill>
                <a:latin typeface="メイリオ" panose="020B0604030504040204" pitchFamily="50" charset="-128"/>
                <a:ea typeface="メイリオ" panose="020B0604030504040204" pitchFamily="50" charset="-128"/>
              </a:rPr>
              <a:t>fb[2] </a:t>
            </a:r>
            <a:r>
              <a:rPr lang="en-US" altLang="ja-JP" sz="2000" b="1" dirty="0">
                <a:solidFill>
                  <a:srgbClr val="00B050"/>
                </a:solidFill>
                <a:latin typeface="メイリオ" panose="020B0604030504040204" pitchFamily="50" charset="-128"/>
                <a:ea typeface="メイリオ" panose="020B0604030504040204" pitchFamily="50" charset="-128"/>
              </a:rPr>
              <a:t>+ </a:t>
            </a:r>
            <a:r>
              <a:rPr lang="en-US" altLang="ja-JP" sz="2000" b="1" dirty="0" smtClean="0">
                <a:solidFill>
                  <a:srgbClr val="00B050"/>
                </a:solidFill>
                <a:latin typeface="メイリオ" panose="020B0604030504040204" pitchFamily="50" charset="-128"/>
                <a:ea typeface="メイリオ" panose="020B0604030504040204" pitchFamily="50" charset="-128"/>
              </a:rPr>
              <a:t>fb[1]</a:t>
            </a: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fb[2] + fb[2] + fb[1</a:t>
            </a:r>
            <a:r>
              <a:rPr lang="en-US" altLang="ja-JP" sz="2000" dirty="0" smtClean="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ここまでで</a:t>
            </a:r>
            <a:r>
              <a:rPr lang="en-US" altLang="ja-JP" sz="2000" dirty="0">
                <a:latin typeface="メイリオ" panose="020B0604030504040204" pitchFamily="50" charset="-128"/>
                <a:ea typeface="メイリオ" panose="020B0604030504040204" pitchFamily="50" charset="-128"/>
              </a:rPr>
              <a:t>4</a:t>
            </a:r>
            <a:r>
              <a:rPr lang="ja-JP" altLang="en-US" sz="2000" dirty="0" smtClean="0">
                <a:latin typeface="メイリオ" panose="020B0604030504040204" pitchFamily="50" charset="-128"/>
                <a:ea typeface="メイリオ" panose="020B0604030504040204" pitchFamily="50" charset="-128"/>
              </a:rPr>
              <a:t>回適用</a:t>
            </a:r>
            <a:r>
              <a:rPr lang="en-US" altLang="ja-JP" sz="2000" dirty="0" smtClean="0">
                <a:latin typeface="メイリオ" panose="020B0604030504040204" pitchFamily="50" charset="-128"/>
                <a:ea typeface="メイリオ" panose="020B0604030504040204" pitchFamily="50" charset="-128"/>
              </a:rPr>
              <a:t>)</a:t>
            </a:r>
          </a:p>
          <a:p>
            <a:pPr marL="0" indent="0">
              <a:buNone/>
            </a:pPr>
            <a:r>
              <a:rPr lang="ja-JP" altLang="en-US"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(3</a:t>
            </a:r>
            <a:r>
              <a:rPr lang="ja-JP" altLang="en-US" sz="2000" dirty="0" smtClean="0">
                <a:latin typeface="メイリオ" panose="020B0604030504040204" pitchFamily="50" charset="-128"/>
                <a:ea typeface="メイリオ" panose="020B0604030504040204" pitchFamily="50" charset="-128"/>
              </a:rPr>
              <a:t>か所の</a:t>
            </a:r>
            <a:r>
              <a:rPr lang="en-US" altLang="ja-JP" sz="2000" dirty="0" smtClean="0">
                <a:latin typeface="メイリオ" panose="020B0604030504040204" pitchFamily="50" charset="-128"/>
                <a:ea typeface="メイリオ" panose="020B0604030504040204" pitchFamily="50" charset="-128"/>
              </a:rPr>
              <a:t>fb[2]</a:t>
            </a:r>
            <a:r>
              <a:rPr lang="ja-JP" altLang="en-US" sz="2000" dirty="0" smtClean="0">
                <a:latin typeface="メイリオ" panose="020B0604030504040204" pitchFamily="50" charset="-128"/>
                <a:ea typeface="メイリオ" panose="020B0604030504040204" pitchFamily="50" charset="-128"/>
              </a:rPr>
              <a:t>の部分に適用しないといけないので</a:t>
            </a:r>
            <a:r>
              <a:rPr lang="en-US" altLang="ja-JP" sz="2000" dirty="0" smtClean="0">
                <a:latin typeface="メイリオ" panose="020B0604030504040204" pitchFamily="50" charset="-128"/>
                <a:ea typeface="メイリオ" panose="020B0604030504040204" pitchFamily="50" charset="-128"/>
              </a:rPr>
              <a:t>…)</a:t>
            </a:r>
          </a:p>
        </p:txBody>
      </p:sp>
      <p:sp>
        <p:nvSpPr>
          <p:cNvPr id="4" name="正方形/長方形 3"/>
          <p:cNvSpPr/>
          <p:nvPr/>
        </p:nvSpPr>
        <p:spPr>
          <a:xfrm>
            <a:off x="899592" y="4365104"/>
            <a:ext cx="2088232"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899592" y="4760937"/>
            <a:ext cx="2088232"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987824" y="5102919"/>
            <a:ext cx="2088232"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858466" y="5449428"/>
            <a:ext cx="2088232"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1814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フィボナッチの</a:t>
            </a:r>
            <a:r>
              <a:rPr lang="ja-JP" altLang="en-US" sz="4000" b="1" dirty="0">
                <a:latin typeface="メイリオ" pitchFamily="50" charset="-128"/>
                <a:ea typeface="メイリオ" pitchFamily="50" charset="-128"/>
              </a:rPr>
              <a:t>計算</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640960" cy="5589240"/>
          </a:xfrm>
        </p:spPr>
        <p:txBody>
          <a:bodyPr>
            <a:normAutofit/>
          </a:bodyPr>
          <a:lstStyle/>
          <a:p>
            <a:pPr marL="0" indent="0">
              <a:buNone/>
            </a:pPr>
            <a:r>
              <a:rPr lang="ja-JP" altLang="en-US" sz="2400" b="1" u="sng" dirty="0" smtClean="0">
                <a:solidFill>
                  <a:srgbClr val="C00000"/>
                </a:solidFill>
                <a:latin typeface="メイリオ" pitchFamily="50" charset="-128"/>
                <a:ea typeface="メイリオ" pitchFamily="50" charset="-128"/>
              </a:rPr>
              <a:t>フィボナッチ数列</a:t>
            </a:r>
            <a:endParaRPr lang="en-US" altLang="ja-JP" sz="2400" b="1" u="sng" dirty="0" smtClean="0">
              <a:solidFill>
                <a:srgbClr val="C00000"/>
              </a:solidFill>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初期</a:t>
            </a:r>
            <a:r>
              <a:rPr lang="ja-JP" altLang="en-US" sz="2400" dirty="0">
                <a:latin typeface="メイリオ" pitchFamily="50" charset="-128"/>
                <a:ea typeface="メイリオ" pitchFamily="50" charset="-128"/>
              </a:rPr>
              <a:t>条件 </a:t>
            </a:r>
            <a:r>
              <a:rPr lang="en-US" altLang="ja-JP" sz="2400" dirty="0">
                <a:latin typeface="メイリオ" pitchFamily="50" charset="-128"/>
                <a:ea typeface="メイリオ" pitchFamily="50" charset="-128"/>
              </a:rPr>
              <a:t>: fb[0] = 0, = fb[1] = 1</a:t>
            </a:r>
          </a:p>
          <a:p>
            <a:r>
              <a:rPr lang="ja-JP" altLang="en-US" sz="2400" dirty="0" smtClean="0">
                <a:latin typeface="メイリオ" pitchFamily="50" charset="-128"/>
                <a:ea typeface="メイリオ" pitchFamily="50" charset="-128"/>
              </a:rPr>
              <a:t>漸化式 </a:t>
            </a:r>
            <a:r>
              <a:rPr lang="en-US" altLang="ja-JP" sz="2400" dirty="0">
                <a:latin typeface="メイリオ" pitchFamily="50" charset="-128"/>
                <a:ea typeface="メイリオ" pitchFamily="50" charset="-128"/>
              </a:rPr>
              <a:t>: fb[n] = fb[n-1] + fb[n-2] (n≧2</a:t>
            </a:r>
            <a:r>
              <a:rPr lang="en-US" altLang="ja-JP" sz="2400" dirty="0" smtClean="0">
                <a:latin typeface="メイリオ" pitchFamily="50" charset="-128"/>
                <a:ea typeface="メイリオ" pitchFamily="50" charset="-128"/>
              </a:rPr>
              <a:t>)</a:t>
            </a:r>
          </a:p>
          <a:p>
            <a:endParaRPr lang="en-US" altLang="ja-JP" sz="1200" dirty="0">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計算量</a:t>
            </a:r>
            <a:r>
              <a:rPr lang="en-US" altLang="ja-JP" sz="2400" dirty="0" smtClean="0">
                <a:latin typeface="メイリオ" pitchFamily="50" charset="-128"/>
                <a:ea typeface="メイリオ" pitchFamily="50" charset="-128"/>
              </a:rPr>
              <a:t>c[n]</a:t>
            </a:r>
            <a:r>
              <a:rPr lang="ja-JP" altLang="en-US" sz="2400" dirty="0">
                <a:latin typeface="メイリオ" pitchFamily="50" charset="-128"/>
                <a:ea typeface="メイリオ" pitchFamily="50" charset="-128"/>
              </a:rPr>
              <a:t>：再帰で </a:t>
            </a:r>
            <a:r>
              <a:rPr lang="en-US" altLang="ja-JP" sz="2400" dirty="0">
                <a:latin typeface="メイリオ" pitchFamily="50" charset="-128"/>
                <a:ea typeface="メイリオ" pitchFamily="50" charset="-128"/>
              </a:rPr>
              <a:t>fb[n] </a:t>
            </a:r>
            <a:r>
              <a:rPr lang="ja-JP" altLang="en-US" sz="2400" dirty="0">
                <a:latin typeface="メイリオ" pitchFamily="50" charset="-128"/>
                <a:ea typeface="メイリオ" pitchFamily="50" charset="-128"/>
              </a:rPr>
              <a:t>を求めるために用いた</a:t>
            </a:r>
            <a:r>
              <a:rPr lang="ja-JP" altLang="en-US" sz="2400" b="1" u="sng" dirty="0">
                <a:latin typeface="メイリオ" pitchFamily="50" charset="-128"/>
                <a:ea typeface="メイリオ" pitchFamily="50" charset="-128"/>
              </a:rPr>
              <a:t>漸化式の適用</a:t>
            </a:r>
            <a:r>
              <a:rPr lang="ja-JP" altLang="en-US" sz="2400" b="1" u="sng" dirty="0" smtClean="0">
                <a:latin typeface="メイリオ" pitchFamily="50" charset="-128"/>
                <a:ea typeface="メイリオ" pitchFamily="50" charset="-128"/>
              </a:rPr>
              <a:t>回数</a:t>
            </a:r>
            <a:endParaRPr lang="en-US" altLang="ja-JP" sz="2400" b="1" u="sng" dirty="0" smtClean="0">
              <a:latin typeface="メイリオ" pitchFamily="50" charset="-128"/>
              <a:ea typeface="メイリオ" pitchFamily="50" charset="-128"/>
            </a:endParaRPr>
          </a:p>
          <a:p>
            <a:pPr marL="0" indent="0">
              <a:buNone/>
            </a:pPr>
            <a:r>
              <a:rPr lang="ja-JP" altLang="en-US" sz="2200" dirty="0" smtClean="0">
                <a:latin typeface="メイリオ" pitchFamily="50" charset="-128"/>
                <a:ea typeface="メイリオ" pitchFamily="50" charset="-128"/>
              </a:rPr>
              <a:t>例：</a:t>
            </a:r>
            <a:r>
              <a:rPr lang="en-US" altLang="ja-JP" sz="2200" dirty="0" smtClean="0">
                <a:latin typeface="メイリオ" pitchFamily="50" charset="-128"/>
                <a:ea typeface="メイリオ" pitchFamily="50" charset="-128"/>
              </a:rPr>
              <a:t>c[5]</a:t>
            </a:r>
          </a:p>
          <a:p>
            <a:pPr marL="0" indent="0">
              <a:buNone/>
            </a:pPr>
            <a:r>
              <a:rPr lang="ja-JP" altLang="en-US" sz="2000" dirty="0" smtClean="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fb[5]</a:t>
            </a:r>
            <a:r>
              <a:rPr lang="ja-JP" altLang="en-US" sz="2000" dirty="0" smtClean="0">
                <a:latin typeface="メイリオ" panose="020B0604030504040204" pitchFamily="50" charset="-128"/>
                <a:ea typeface="メイリオ" panose="020B0604030504040204" pitchFamily="50" charset="-128"/>
              </a:rPr>
              <a:t>　</a:t>
            </a:r>
            <a:endParaRPr lang="en-US" altLang="ja-JP" sz="2000" dirty="0" smtClean="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en-US" altLang="ja-JP" sz="2000" b="1" dirty="0">
                <a:solidFill>
                  <a:srgbClr val="002060"/>
                </a:solidFill>
                <a:latin typeface="メイリオ" panose="020B0604030504040204" pitchFamily="50" charset="-128"/>
                <a:ea typeface="メイリオ" panose="020B0604030504040204" pitchFamily="50" charset="-128"/>
              </a:rPr>
              <a:t>fb[4]</a:t>
            </a:r>
            <a:r>
              <a:rPr lang="en-US" altLang="ja-JP" sz="2000" dirty="0">
                <a:latin typeface="メイリオ" panose="020B0604030504040204" pitchFamily="50" charset="-128"/>
                <a:ea typeface="メイリオ" panose="020B0604030504040204" pitchFamily="50" charset="-128"/>
              </a:rPr>
              <a:t> + fb[3</a:t>
            </a:r>
            <a:r>
              <a:rPr lang="en-US" altLang="ja-JP" sz="2000" dirty="0" smtClean="0">
                <a:latin typeface="メイリオ" panose="020B0604030504040204" pitchFamily="50" charset="-128"/>
                <a:ea typeface="メイリオ" panose="020B0604030504040204" pitchFamily="50" charset="-128"/>
              </a:rPr>
              <a:t>]</a:t>
            </a:r>
          </a:p>
          <a:p>
            <a:pPr marL="0" indent="0">
              <a:buNone/>
            </a:pP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a:t>
            </a:r>
            <a:r>
              <a:rPr lang="en-US" altLang="ja-JP" sz="2000" b="1" dirty="0">
                <a:solidFill>
                  <a:srgbClr val="002060"/>
                </a:solidFill>
                <a:latin typeface="メイリオ" panose="020B0604030504040204" pitchFamily="50" charset="-128"/>
                <a:ea typeface="メイリオ" panose="020B0604030504040204" pitchFamily="50" charset="-128"/>
              </a:rPr>
              <a:t>fb[3] + fb[2]</a:t>
            </a:r>
            <a:r>
              <a:rPr lang="en-US" altLang="ja-JP" sz="2000" dirty="0">
                <a:latin typeface="メイリオ" panose="020B0604030504040204" pitchFamily="50" charset="-128"/>
                <a:ea typeface="メイリオ" panose="020B0604030504040204" pitchFamily="50" charset="-128"/>
              </a:rPr>
              <a:t>) + </a:t>
            </a:r>
            <a:r>
              <a:rPr lang="en-US" altLang="ja-JP" sz="2000" b="1" dirty="0">
                <a:solidFill>
                  <a:schemeClr val="accent6">
                    <a:lumMod val="75000"/>
                  </a:schemeClr>
                </a:solidFill>
                <a:latin typeface="メイリオ" panose="020B0604030504040204" pitchFamily="50" charset="-128"/>
                <a:ea typeface="メイリオ" panose="020B0604030504040204" pitchFamily="50" charset="-128"/>
              </a:rPr>
              <a:t>fb[3]</a:t>
            </a:r>
          </a:p>
          <a:p>
            <a:pPr marL="0" indent="0">
              <a:buNone/>
            </a:pP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fb[3] + fb[2] + (</a:t>
            </a:r>
            <a:r>
              <a:rPr lang="en-US" altLang="ja-JP" sz="2000" b="1" dirty="0">
                <a:solidFill>
                  <a:schemeClr val="accent6">
                    <a:lumMod val="75000"/>
                  </a:schemeClr>
                </a:solidFill>
                <a:latin typeface="メイリオ" panose="020B0604030504040204" pitchFamily="50" charset="-128"/>
                <a:ea typeface="メイリオ" panose="020B0604030504040204" pitchFamily="50" charset="-128"/>
              </a:rPr>
              <a:t>fb[2] + fb[1]</a:t>
            </a:r>
            <a:r>
              <a:rPr lang="en-US" altLang="ja-JP" sz="2000" dirty="0">
                <a:latin typeface="メイリオ" panose="020B0604030504040204" pitchFamily="50" charset="-128"/>
                <a:ea typeface="メイリオ" panose="020B0604030504040204" pitchFamily="50" charset="-128"/>
              </a:rPr>
              <a:t>)</a:t>
            </a:r>
          </a:p>
          <a:p>
            <a:pPr marL="0" indent="0">
              <a:buNone/>
            </a:pP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a:t>
            </a:r>
          </a:p>
          <a:p>
            <a:pPr marL="0" indent="0">
              <a:buNone/>
            </a:pP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fb[1] + fb[0] + fb[1] + fb[1] + fb[0] + (fb[1] + fb[0</a:t>
            </a:r>
            <a:r>
              <a:rPr lang="en-US" altLang="ja-JP"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fb[1</a:t>
            </a:r>
            <a:r>
              <a:rPr lang="en-US" altLang="ja-JP" sz="2000" dirty="0" smtClean="0">
                <a:latin typeface="メイリオ" panose="020B0604030504040204" pitchFamily="50" charset="-128"/>
                <a:ea typeface="メイリオ" panose="020B0604030504040204" pitchFamily="50" charset="-128"/>
              </a:rPr>
              <a:t>] </a:t>
            </a:r>
          </a:p>
          <a:p>
            <a:pPr marL="0" indent="0">
              <a:buNone/>
            </a:pPr>
            <a:r>
              <a:rPr lang="en-US" altLang="ja-JP" sz="2000" dirty="0" smtClean="0">
                <a:latin typeface="メイリオ" panose="020B0604030504040204" pitchFamily="50" charset="-128"/>
                <a:ea typeface="メイリオ" panose="020B0604030504040204" pitchFamily="50" charset="-128"/>
              </a:rPr>
              <a:t>   ⇨ </a:t>
            </a:r>
            <a:r>
              <a:rPr lang="en-US" altLang="ja-JP" sz="2000" b="1" dirty="0">
                <a:solidFill>
                  <a:srgbClr val="C00000"/>
                </a:solidFill>
                <a:latin typeface="メイリオ" panose="020B0604030504040204" pitchFamily="50" charset="-128"/>
                <a:ea typeface="メイリオ" panose="020B0604030504040204" pitchFamily="50" charset="-128"/>
              </a:rPr>
              <a:t>c[5] = 7</a:t>
            </a:r>
            <a:endParaRPr lang="en-US" altLang="ja-JP" sz="2000" b="1" dirty="0" smtClean="0">
              <a:solidFill>
                <a:srgbClr val="C00000"/>
              </a:solidFill>
              <a:latin typeface="メイリオ" pitchFamily="50" charset="-128"/>
              <a:ea typeface="メイリオ" pitchFamily="50" charset="-128"/>
            </a:endParaRPr>
          </a:p>
        </p:txBody>
      </p:sp>
    </p:spTree>
    <p:extLst>
      <p:ext uri="{BB962C8B-B14F-4D97-AF65-F5344CB8AC3E}">
        <p14:creationId xmlns:p14="http://schemas.microsoft.com/office/powerpoint/2010/main" val="4107835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それでは演習です</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472608"/>
          </a:xfrm>
        </p:spPr>
        <p:txBody>
          <a:bodyPr>
            <a:normAutofit/>
          </a:bodyPr>
          <a:lstStyle/>
          <a:p>
            <a:pPr marL="0" indent="0">
              <a:buNone/>
            </a:pPr>
            <a:r>
              <a:rPr lang="ja-JP" altLang="en-US" sz="2600" b="1" u="sng" dirty="0" smtClean="0">
                <a:latin typeface="メイリオ" pitchFamily="50" charset="-128"/>
                <a:ea typeface="メイリオ" pitchFamily="50" charset="-128"/>
              </a:rPr>
              <a:t>演習</a:t>
            </a:r>
            <a:r>
              <a:rPr lang="en-US" altLang="ja-JP" sz="2600" b="1" u="sng" dirty="0" smtClean="0">
                <a:latin typeface="メイリオ" pitchFamily="50" charset="-128"/>
                <a:ea typeface="メイリオ" pitchFamily="50" charset="-128"/>
              </a:rPr>
              <a:t>10-1</a:t>
            </a:r>
          </a:p>
          <a:p>
            <a:r>
              <a:rPr lang="ja-JP" altLang="en-US" sz="2400" dirty="0" smtClean="0">
                <a:latin typeface="メイリオ" pitchFamily="50" charset="-128"/>
                <a:ea typeface="メイリオ" pitchFamily="50" charset="-128"/>
              </a:rPr>
              <a:t>初期条件 </a:t>
            </a:r>
            <a:r>
              <a:rPr lang="en-US" altLang="ja-JP" sz="2400" dirty="0" smtClean="0">
                <a:latin typeface="メイリオ" pitchFamily="50" charset="-128"/>
                <a:ea typeface="メイリオ" pitchFamily="50" charset="-128"/>
              </a:rPr>
              <a:t>: fb[0] = 0, = fb[1] = 1</a:t>
            </a:r>
          </a:p>
          <a:p>
            <a:r>
              <a:rPr lang="ja-JP" altLang="en-US" sz="2400" dirty="0" smtClean="0">
                <a:latin typeface="メイリオ" pitchFamily="50" charset="-128"/>
                <a:ea typeface="メイリオ" pitchFamily="50" charset="-128"/>
              </a:rPr>
              <a:t>漸化式 </a:t>
            </a:r>
            <a:r>
              <a:rPr lang="en-US" altLang="ja-JP" sz="2400" dirty="0">
                <a:latin typeface="メイリオ" pitchFamily="50" charset="-128"/>
                <a:ea typeface="メイリオ" pitchFamily="50" charset="-128"/>
              </a:rPr>
              <a:t>: fb[n] = fb[n-1] + fb[n-2] (n≧2</a:t>
            </a:r>
            <a:r>
              <a:rPr lang="en-US" altLang="ja-JP" sz="2400" dirty="0" smtClean="0">
                <a:latin typeface="メイリオ" pitchFamily="50" charset="-128"/>
                <a:ea typeface="メイリオ" pitchFamily="50" charset="-128"/>
              </a:rPr>
              <a:t>)</a:t>
            </a:r>
          </a:p>
          <a:p>
            <a:endParaRPr lang="en-US" altLang="ja-JP" sz="1200" dirty="0" smtClean="0">
              <a:latin typeface="メイリオ" pitchFamily="50" charset="-128"/>
              <a:ea typeface="メイリオ" pitchFamily="50" charset="-128"/>
            </a:endParaRPr>
          </a:p>
          <a:p>
            <a:r>
              <a:rPr lang="ja-JP" altLang="en-US" sz="2400" dirty="0">
                <a:latin typeface="メイリオ" pitchFamily="50" charset="-128"/>
                <a:ea typeface="メイリオ" pitchFamily="50" charset="-128"/>
              </a:rPr>
              <a:t>計算量</a:t>
            </a:r>
            <a:r>
              <a:rPr lang="en-US" altLang="ja-JP" sz="2400" dirty="0">
                <a:latin typeface="メイリオ" pitchFamily="50" charset="-128"/>
                <a:ea typeface="メイリオ" pitchFamily="50" charset="-128"/>
              </a:rPr>
              <a:t>c[n]</a:t>
            </a:r>
            <a:r>
              <a:rPr lang="ja-JP" altLang="en-US" sz="2400" dirty="0">
                <a:latin typeface="メイリオ" pitchFamily="50" charset="-128"/>
                <a:ea typeface="メイリオ" pitchFamily="50" charset="-128"/>
              </a:rPr>
              <a:t>：再帰で </a:t>
            </a:r>
            <a:r>
              <a:rPr lang="en-US" altLang="ja-JP" sz="2400" dirty="0">
                <a:latin typeface="メイリオ" pitchFamily="50" charset="-128"/>
                <a:ea typeface="メイリオ" pitchFamily="50" charset="-128"/>
              </a:rPr>
              <a:t>fb[n] </a:t>
            </a:r>
            <a:r>
              <a:rPr lang="ja-JP" altLang="en-US" sz="2400" dirty="0">
                <a:latin typeface="メイリオ" pitchFamily="50" charset="-128"/>
                <a:ea typeface="メイリオ" pitchFamily="50" charset="-128"/>
              </a:rPr>
              <a:t>を求めるために用いた漸化式の適用</a:t>
            </a:r>
            <a:r>
              <a:rPr lang="ja-JP" altLang="en-US" sz="2400" dirty="0" smtClean="0">
                <a:latin typeface="メイリオ" pitchFamily="50" charset="-128"/>
                <a:ea typeface="メイリオ" pitchFamily="50" charset="-128"/>
              </a:rPr>
              <a:t>回数</a:t>
            </a:r>
            <a:endParaRPr lang="en-US" altLang="ja-JP" sz="2400" dirty="0" smtClean="0">
              <a:latin typeface="メイリオ" pitchFamily="50" charset="-128"/>
              <a:ea typeface="メイリオ" pitchFamily="50" charset="-128"/>
            </a:endParaRPr>
          </a:p>
          <a:p>
            <a:endParaRPr lang="en-US" altLang="ja-JP" sz="2400" dirty="0">
              <a:latin typeface="メイリオ" pitchFamily="50" charset="-128"/>
              <a:ea typeface="メイリオ" pitchFamily="50" charset="-128"/>
            </a:endParaRPr>
          </a:p>
          <a:p>
            <a:pPr marL="0" indent="0">
              <a:buNone/>
            </a:pPr>
            <a:r>
              <a:rPr lang="ja-JP" altLang="en-US" sz="2400" dirty="0" smtClean="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a:t>
            </a:r>
            <a:r>
              <a:rPr lang="en-US" altLang="ja-JP" sz="2400" dirty="0">
                <a:latin typeface="メイリオ" pitchFamily="50" charset="-128"/>
                <a:ea typeface="メイリオ" pitchFamily="50" charset="-128"/>
              </a:rPr>
              <a:t>1) c[4], c[5], c[6], c[7] </a:t>
            </a:r>
            <a:r>
              <a:rPr lang="ja-JP" altLang="en-US" sz="2400" dirty="0">
                <a:latin typeface="メイリオ" pitchFamily="50" charset="-128"/>
                <a:ea typeface="メイリオ" pitchFamily="50" charset="-128"/>
              </a:rPr>
              <a:t>の値を求めよ．</a:t>
            </a:r>
          </a:p>
          <a:p>
            <a:pPr marL="0" indent="0">
              <a:buNone/>
            </a:pPr>
            <a:r>
              <a:rPr lang="ja-JP" altLang="en-US" sz="2400" dirty="0" smtClean="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a:t>
            </a:r>
            <a:r>
              <a:rPr lang="en-US" altLang="ja-JP" sz="2400" dirty="0">
                <a:latin typeface="メイリオ" pitchFamily="50" charset="-128"/>
                <a:ea typeface="メイリオ" pitchFamily="50" charset="-128"/>
              </a:rPr>
              <a:t>2) c[n] </a:t>
            </a:r>
            <a:r>
              <a:rPr lang="ja-JP" altLang="en-US" sz="2400" dirty="0" smtClean="0">
                <a:latin typeface="メイリオ" pitchFamily="50" charset="-128"/>
                <a:ea typeface="メイリオ" pitchFamily="50" charset="-128"/>
              </a:rPr>
              <a:t>を </a:t>
            </a:r>
            <a:r>
              <a:rPr lang="en-US" altLang="ja-JP" sz="2400" dirty="0" smtClean="0">
                <a:latin typeface="メイリオ" pitchFamily="50" charset="-128"/>
                <a:ea typeface="メイリオ" pitchFamily="50" charset="-128"/>
              </a:rPr>
              <a:t>c[n-1]</a:t>
            </a:r>
            <a:r>
              <a:rPr lang="ja-JP" altLang="en-US" sz="2400" dirty="0" smtClean="0">
                <a:latin typeface="メイリオ" pitchFamily="50" charset="-128"/>
                <a:ea typeface="メイリオ" pitchFamily="50" charset="-128"/>
              </a:rPr>
              <a:t> と </a:t>
            </a:r>
            <a:r>
              <a:rPr lang="en-US" altLang="ja-JP" sz="2400" dirty="0" smtClean="0">
                <a:latin typeface="メイリオ" pitchFamily="50" charset="-128"/>
                <a:ea typeface="メイリオ" pitchFamily="50" charset="-128"/>
              </a:rPr>
              <a:t>c[n-2]</a:t>
            </a:r>
            <a:r>
              <a:rPr lang="ja-JP" altLang="en-US" sz="2400" dirty="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を用いた漸化式で表せ．</a:t>
            </a:r>
            <a:endParaRPr lang="ja-JP" altLang="en-US" sz="2400" dirty="0">
              <a:latin typeface="メイリオ" pitchFamily="50" charset="-128"/>
              <a:ea typeface="メイリオ" pitchFamily="50" charset="-128"/>
            </a:endParaRPr>
          </a:p>
          <a:p>
            <a:pPr marL="0" indent="0">
              <a:buNone/>
            </a:pPr>
            <a:r>
              <a:rPr lang="ja-JP" altLang="en-US" sz="2400" dirty="0" smtClean="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(3) (</a:t>
            </a:r>
            <a:r>
              <a:rPr lang="ja-JP" altLang="en-US" sz="2400" dirty="0" smtClean="0">
                <a:latin typeface="メイリオ" pitchFamily="50" charset="-128"/>
                <a:ea typeface="メイリオ" pitchFamily="50" charset="-128"/>
              </a:rPr>
              <a:t>少し発展問題</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c[n</a:t>
            </a:r>
            <a:r>
              <a:rPr lang="en-US" altLang="ja-JP" sz="2400" dirty="0">
                <a:latin typeface="メイリオ" pitchFamily="50" charset="-128"/>
                <a:ea typeface="メイリオ" pitchFamily="50" charset="-128"/>
              </a:rPr>
              <a:t>] </a:t>
            </a:r>
            <a:r>
              <a:rPr lang="ja-JP" altLang="en-US" sz="2400" dirty="0">
                <a:latin typeface="メイリオ" pitchFamily="50" charset="-128"/>
                <a:ea typeface="メイリオ" pitchFamily="50" charset="-128"/>
              </a:rPr>
              <a:t>と </a:t>
            </a:r>
            <a:r>
              <a:rPr lang="en-US" altLang="ja-JP" sz="2400" dirty="0">
                <a:latin typeface="メイリオ" pitchFamily="50" charset="-128"/>
                <a:ea typeface="メイリオ" pitchFamily="50" charset="-128"/>
              </a:rPr>
              <a:t>fb[n] </a:t>
            </a:r>
            <a:r>
              <a:rPr lang="ja-JP" altLang="en-US" sz="2400" dirty="0">
                <a:latin typeface="メイリオ" pitchFamily="50" charset="-128"/>
                <a:ea typeface="メイリオ" pitchFamily="50" charset="-128"/>
              </a:rPr>
              <a:t>の関係を求めよ</a:t>
            </a:r>
            <a:r>
              <a:rPr lang="ja-JP" altLang="en-US" sz="2400" dirty="0" smtClean="0">
                <a:latin typeface="メイリオ" pitchFamily="50" charset="-128"/>
                <a:ea typeface="メイリオ" pitchFamily="50" charset="-128"/>
              </a:rPr>
              <a:t>．</a:t>
            </a:r>
            <a:endParaRPr lang="en-US" altLang="ja-JP" sz="2400" dirty="0" smtClean="0">
              <a:latin typeface="メイリオ" pitchFamily="50" charset="-128"/>
              <a:ea typeface="メイリオ" pitchFamily="50" charset="-128"/>
            </a:endParaRPr>
          </a:p>
          <a:p>
            <a:pPr marL="0" indent="0">
              <a:buNone/>
            </a:pPr>
            <a:r>
              <a:rPr lang="ja-JP" altLang="en-US" sz="2400" dirty="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ヒント</a:t>
            </a:r>
            <a:r>
              <a:rPr lang="ja-JP" altLang="en-US" sz="2400" dirty="0" smtClean="0">
                <a:latin typeface="メイリオ" pitchFamily="50" charset="-128"/>
                <a:ea typeface="メイリオ" pitchFamily="50" charset="-128"/>
                <a:sym typeface="Wingdings" panose="05000000000000000000" pitchFamily="2" charset="2"/>
              </a:rPr>
              <a:t>：</a:t>
            </a:r>
            <a:r>
              <a:rPr lang="en-US" altLang="ja-JP" sz="2400" dirty="0" smtClean="0">
                <a:latin typeface="メイリオ" pitchFamily="50" charset="-128"/>
                <a:ea typeface="メイリオ" pitchFamily="50" charset="-128"/>
                <a:sym typeface="Wingdings" panose="05000000000000000000" pitchFamily="2" charset="2"/>
              </a:rPr>
              <a:t>(2)</a:t>
            </a:r>
            <a:r>
              <a:rPr lang="ja-JP" altLang="en-US" sz="2400" dirty="0" err="1" smtClean="0">
                <a:latin typeface="メイリオ" pitchFamily="50" charset="-128"/>
                <a:ea typeface="メイリオ" pitchFamily="50" charset="-128"/>
                <a:sym typeface="Wingdings" panose="05000000000000000000" pitchFamily="2" charset="2"/>
              </a:rPr>
              <a:t>の漸化</a:t>
            </a:r>
            <a:r>
              <a:rPr lang="ja-JP" altLang="en-US" sz="2400" dirty="0" smtClean="0">
                <a:latin typeface="メイリオ" pitchFamily="50" charset="-128"/>
                <a:ea typeface="メイリオ" pitchFamily="50" charset="-128"/>
                <a:sym typeface="Wingdings" panose="05000000000000000000" pitchFamily="2" charset="2"/>
              </a:rPr>
              <a:t>式をうまく変形してみると</a:t>
            </a:r>
            <a:r>
              <a:rPr lang="en-US" altLang="ja-JP" sz="2400" dirty="0" smtClean="0">
                <a:latin typeface="メイリオ" pitchFamily="50" charset="-128"/>
                <a:ea typeface="メイリオ" pitchFamily="50" charset="-128"/>
                <a:sym typeface="Wingdings" panose="05000000000000000000" pitchFamily="2" charset="2"/>
              </a:rPr>
              <a:t>…)</a:t>
            </a:r>
            <a:endParaRPr lang="en-US" altLang="ja-JP" sz="2400" dirty="0">
              <a:latin typeface="メイリオ" pitchFamily="50" charset="-128"/>
              <a:ea typeface="メイリオ" pitchFamily="50" charset="-128"/>
            </a:endParaRPr>
          </a:p>
        </p:txBody>
      </p:sp>
    </p:spTree>
    <p:extLst>
      <p:ext uri="{BB962C8B-B14F-4D97-AF65-F5344CB8AC3E}">
        <p14:creationId xmlns:p14="http://schemas.microsoft.com/office/powerpoint/2010/main" val="3304602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ちなみに</a:t>
            </a:r>
            <a:r>
              <a:rPr lang="en-US" altLang="ja-JP" sz="4000" b="1" dirty="0" smtClean="0">
                <a:latin typeface="メイリオ" pitchFamily="50" charset="-128"/>
                <a:ea typeface="メイリオ" pitchFamily="50" charset="-128"/>
              </a:rPr>
              <a:t>…</a:t>
            </a:r>
            <a:endParaRPr kumimoji="1" lang="ja-JP" altLang="en-US" sz="4000" b="1" dirty="0">
              <a:latin typeface="メイリオ" pitchFamily="50" charset="-128"/>
              <a:ea typeface="メイリオ" pitchFamily="50" charset="-128"/>
            </a:endParaRPr>
          </a:p>
        </p:txBody>
      </p:sp>
      <mc:AlternateContent xmlns:mc="http://schemas.openxmlformats.org/markup-compatibility/2006" xmlns:a14="http://schemas.microsoft.com/office/drawing/2010/main">
        <mc:Choice Requires="a14">
          <p:sp>
            <p:nvSpPr>
              <p:cNvPr id="3" name="サブタイトル 2"/>
              <p:cNvSpPr>
                <a:spLocks noGrp="1"/>
              </p:cNvSpPr>
              <p:nvPr>
                <p:ph idx="1"/>
              </p:nvPr>
            </p:nvSpPr>
            <p:spPr>
              <a:xfrm>
                <a:off x="323528" y="1268760"/>
                <a:ext cx="8496944" cy="5472608"/>
              </a:xfrm>
            </p:spPr>
            <p:txBody>
              <a:bodyPr>
                <a:normAutofit/>
              </a:bodyPr>
              <a:lstStyle/>
              <a:p>
                <a:r>
                  <a:rPr lang="ja-JP" altLang="en-US" sz="2400" dirty="0">
                    <a:latin typeface="メイリオ" pitchFamily="50" charset="-128"/>
                    <a:ea typeface="メイリオ" pitchFamily="50" charset="-128"/>
                  </a:rPr>
                  <a:t>フィボナッチ数列の計算プログラムを</a:t>
                </a:r>
                <a:r>
                  <a:rPr lang="en-US" altLang="ja-JP" sz="2400" dirty="0">
                    <a:latin typeface="メイリオ" pitchFamily="50" charset="-128"/>
                    <a:ea typeface="メイリオ" pitchFamily="50" charset="-128"/>
                  </a:rPr>
                  <a:t>C</a:t>
                </a:r>
                <a:r>
                  <a:rPr lang="ja-JP" altLang="en-US" sz="2400" dirty="0">
                    <a:latin typeface="メイリオ" pitchFamily="50" charset="-128"/>
                    <a:ea typeface="メイリオ" pitchFamily="50" charset="-128"/>
                  </a:rPr>
                  <a:t>言語で書くと</a:t>
                </a:r>
                <a:r>
                  <a:rPr lang="en-US" altLang="ja-JP" sz="2400" dirty="0">
                    <a:latin typeface="メイリオ" pitchFamily="50" charset="-128"/>
                    <a:ea typeface="メイリオ" pitchFamily="50" charset="-128"/>
                  </a:rPr>
                  <a:t>…</a:t>
                </a:r>
              </a:p>
              <a:p>
                <a:pPr marL="0" indent="0">
                  <a:buNone/>
                </a:pPr>
                <a:r>
                  <a:rPr lang="ja-JP" altLang="en-US" sz="2400" dirty="0">
                    <a:latin typeface="メイリオ" pitchFamily="50" charset="-128"/>
                    <a:ea typeface="メイリオ" pitchFamily="50" charset="-128"/>
                  </a:rPr>
                  <a:t>　</a:t>
                </a:r>
                <a:r>
                  <a:rPr lang="en-US" altLang="ja-JP" sz="2400" dirty="0" err="1">
                    <a:latin typeface="メイリオ" pitchFamily="50" charset="-128"/>
                    <a:ea typeface="メイリオ" pitchFamily="50" charset="-128"/>
                  </a:rPr>
                  <a:t>int</a:t>
                </a:r>
                <a:r>
                  <a:rPr lang="en-US" altLang="ja-JP" sz="2400" dirty="0">
                    <a:latin typeface="メイリオ" pitchFamily="50" charset="-128"/>
                    <a:ea typeface="メイリオ" pitchFamily="50" charset="-128"/>
                  </a:rPr>
                  <a:t> fb(</a:t>
                </a:r>
                <a:r>
                  <a:rPr lang="en-US" altLang="ja-JP" sz="2400" dirty="0" err="1">
                    <a:latin typeface="メイリオ" pitchFamily="50" charset="-128"/>
                    <a:ea typeface="メイリオ" pitchFamily="50" charset="-128"/>
                  </a:rPr>
                  <a:t>int</a:t>
                </a:r>
                <a:r>
                  <a:rPr lang="en-US" altLang="ja-JP" sz="2400" dirty="0">
                    <a:latin typeface="メイリオ" pitchFamily="50" charset="-128"/>
                    <a:ea typeface="メイリオ" pitchFamily="50" charset="-128"/>
                  </a:rPr>
                  <a:t> n){</a:t>
                </a:r>
              </a:p>
              <a:p>
                <a:pPr marL="0" indent="0">
                  <a:buNone/>
                </a:pPr>
                <a:r>
                  <a:rPr lang="ja-JP" altLang="en-US" sz="2400" dirty="0">
                    <a:latin typeface="メイリオ" pitchFamily="50" charset="-128"/>
                    <a:ea typeface="メイリオ" pitchFamily="50" charset="-128"/>
                  </a:rPr>
                  <a:t>　　 </a:t>
                </a:r>
                <a:r>
                  <a:rPr lang="en-US" altLang="ja-JP" sz="2400" dirty="0">
                    <a:latin typeface="メイリオ" pitchFamily="50" charset="-128"/>
                    <a:ea typeface="メイリオ" pitchFamily="50" charset="-128"/>
                  </a:rPr>
                  <a:t>if(n==0) return 0;                  /* </a:t>
                </a:r>
                <a:r>
                  <a:rPr lang="ja-JP" altLang="en-US" sz="2400" dirty="0">
                    <a:latin typeface="メイリオ" pitchFamily="50" charset="-128"/>
                    <a:ea typeface="メイリオ" pitchFamily="50" charset="-128"/>
                  </a:rPr>
                  <a:t>初期条件 *</a:t>
                </a:r>
                <a:r>
                  <a:rPr lang="en-US" altLang="ja-JP" sz="2400" dirty="0">
                    <a:latin typeface="メイリオ" pitchFamily="50" charset="-128"/>
                    <a:ea typeface="メイリオ" pitchFamily="50" charset="-128"/>
                  </a:rPr>
                  <a:t>/</a:t>
                </a:r>
              </a:p>
              <a:p>
                <a:pPr marL="0" indent="0">
                  <a:buNone/>
                </a:pPr>
                <a:r>
                  <a:rPr lang="en-US" altLang="ja-JP" sz="2400" dirty="0">
                    <a:latin typeface="メイリオ" pitchFamily="50" charset="-128"/>
                    <a:ea typeface="メイリオ" pitchFamily="50" charset="-128"/>
                  </a:rPr>
                  <a:t>       else if(n==1) return 1;           /* </a:t>
                </a:r>
                <a:r>
                  <a:rPr lang="ja-JP" altLang="en-US" sz="2400" dirty="0">
                    <a:latin typeface="メイリオ" pitchFamily="50" charset="-128"/>
                    <a:ea typeface="メイリオ" pitchFamily="50" charset="-128"/>
                  </a:rPr>
                  <a:t>初期条件 *</a:t>
                </a:r>
                <a:r>
                  <a:rPr lang="en-US" altLang="ja-JP" sz="2400" dirty="0">
                    <a:latin typeface="メイリオ" pitchFamily="50" charset="-128"/>
                    <a:ea typeface="メイリオ" pitchFamily="50" charset="-128"/>
                  </a:rPr>
                  <a:t>/</a:t>
                </a:r>
              </a:p>
              <a:p>
                <a:pPr marL="0" indent="0">
                  <a:buNone/>
                </a:pPr>
                <a:r>
                  <a:rPr lang="en-US" altLang="ja-JP" sz="2400" dirty="0">
                    <a:latin typeface="メイリオ" pitchFamily="50" charset="-128"/>
                    <a:ea typeface="メイリオ" pitchFamily="50" charset="-128"/>
                  </a:rPr>
                  <a:t>       else return fb(n-2)+fb(n-1);   /* </a:t>
                </a:r>
                <a:r>
                  <a:rPr lang="ja-JP" altLang="en-US" sz="2400" dirty="0">
                    <a:latin typeface="メイリオ" pitchFamily="50" charset="-128"/>
                    <a:ea typeface="メイリオ" pitchFamily="50" charset="-128"/>
                  </a:rPr>
                  <a:t>漸化式 </a:t>
                </a:r>
                <a:r>
                  <a:rPr lang="en-US" altLang="ja-JP" sz="2400" dirty="0">
                    <a:latin typeface="メイリオ" pitchFamily="50" charset="-128"/>
                    <a:ea typeface="メイリオ" pitchFamily="50" charset="-128"/>
                  </a:rPr>
                  <a:t>(</a:t>
                </a:r>
                <a:r>
                  <a:rPr lang="ja-JP" altLang="en-US" sz="2400" dirty="0">
                    <a:latin typeface="メイリオ" pitchFamily="50" charset="-128"/>
                    <a:ea typeface="メイリオ" pitchFamily="50" charset="-128"/>
                  </a:rPr>
                  <a:t>再帰</a:t>
                </a:r>
                <a:r>
                  <a:rPr lang="en-US" altLang="ja-JP" sz="2400" dirty="0">
                    <a:latin typeface="メイリオ" pitchFamily="50" charset="-128"/>
                    <a:ea typeface="メイリオ" pitchFamily="50" charset="-128"/>
                  </a:rPr>
                  <a:t>) */</a:t>
                </a:r>
              </a:p>
              <a:p>
                <a:pPr marL="0" indent="0">
                  <a:buNone/>
                </a:pPr>
                <a:r>
                  <a:rPr lang="en-US" altLang="ja-JP" sz="2400" dirty="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a:t>
                </a:r>
              </a:p>
              <a:p>
                <a:r>
                  <a:rPr lang="en-US" altLang="ja-JP" sz="2400" dirty="0" smtClean="0">
                    <a:latin typeface="メイリオ" pitchFamily="50" charset="-128"/>
                    <a:ea typeface="メイリオ" pitchFamily="50" charset="-128"/>
                  </a:rPr>
                  <a:t>c[n</a:t>
                </a:r>
                <a:r>
                  <a:rPr lang="en-US" altLang="ja-JP" sz="2400" dirty="0">
                    <a:latin typeface="メイリオ" pitchFamily="50" charset="-128"/>
                    <a:ea typeface="メイリオ" pitchFamily="50" charset="-128"/>
                  </a:rPr>
                  <a:t>]</a:t>
                </a:r>
                <a:r>
                  <a:rPr lang="ja-JP" altLang="en-US" sz="2400" dirty="0">
                    <a:latin typeface="メイリオ" pitchFamily="50" charset="-128"/>
                    <a:ea typeface="メイリオ" pitchFamily="50" charset="-128"/>
                  </a:rPr>
                  <a:t>の一般</a:t>
                </a:r>
                <a:r>
                  <a:rPr lang="ja-JP" altLang="en-US" sz="2400" dirty="0" smtClean="0">
                    <a:latin typeface="メイリオ" pitchFamily="50" charset="-128"/>
                    <a:ea typeface="メイリオ" pitchFamily="50" charset="-128"/>
                  </a:rPr>
                  <a:t>項：</a:t>
                </a:r>
                <a14:m>
                  <m:oMath xmlns:m="http://schemas.openxmlformats.org/officeDocument/2006/math">
                    <m:r>
                      <m:rPr>
                        <m:nor/>
                      </m:rPr>
                      <a:rPr lang="en-US" altLang="ja-JP" sz="2800" dirty="0">
                        <a:latin typeface="メイリオ" pitchFamily="50" charset="-128"/>
                        <a:ea typeface="メイリオ" pitchFamily="50" charset="-128"/>
                      </a:rPr>
                      <m:t>c</m:t>
                    </m:r>
                    <m:r>
                      <m:rPr>
                        <m:nor/>
                      </m:rPr>
                      <a:rPr lang="en-US" altLang="ja-JP" sz="2800" dirty="0">
                        <a:latin typeface="メイリオ" pitchFamily="50" charset="-128"/>
                        <a:ea typeface="メイリオ" pitchFamily="50" charset="-128"/>
                      </a:rPr>
                      <m:t>[</m:t>
                    </m:r>
                    <m:r>
                      <m:rPr>
                        <m:nor/>
                      </m:rPr>
                      <a:rPr lang="en-US" altLang="ja-JP" sz="2800" dirty="0">
                        <a:latin typeface="メイリオ" pitchFamily="50" charset="-128"/>
                        <a:ea typeface="メイリオ" pitchFamily="50" charset="-128"/>
                      </a:rPr>
                      <m:t>n</m:t>
                    </m:r>
                    <m:r>
                      <m:rPr>
                        <m:nor/>
                      </m:rPr>
                      <a:rPr lang="en-US" altLang="ja-JP" sz="2800" dirty="0">
                        <a:latin typeface="メイリオ" pitchFamily="50" charset="-128"/>
                        <a:ea typeface="メイリオ" pitchFamily="50" charset="-128"/>
                      </a:rPr>
                      <m:t>]</m:t>
                    </m:r>
                    <m:r>
                      <a:rPr lang="en-US" altLang="ja-JP" sz="2800" b="0" i="1" dirty="0" smtClean="0">
                        <a:latin typeface="Cambria Math" panose="02040503050406030204" pitchFamily="18" charset="0"/>
                        <a:ea typeface="メイリオ" pitchFamily="50" charset="-128"/>
                      </a:rPr>
                      <m:t>=</m:t>
                    </m:r>
                    <m:f>
                      <m:fPr>
                        <m:ctrlPr>
                          <a:rPr lang="en-US" altLang="ja-JP" sz="2800" i="1" smtClean="0">
                            <a:latin typeface="Cambria Math" panose="02040503050406030204" pitchFamily="18" charset="0"/>
                            <a:ea typeface="メイリオ" pitchFamily="50" charset="-128"/>
                          </a:rPr>
                        </m:ctrlPr>
                      </m:fPr>
                      <m:num>
                        <m:r>
                          <a:rPr lang="en-US" altLang="ja-JP" sz="2800" b="0" i="1" smtClean="0">
                            <a:latin typeface="Cambria Math" panose="02040503050406030204" pitchFamily="18" charset="0"/>
                            <a:ea typeface="メイリオ" pitchFamily="50" charset="-128"/>
                          </a:rPr>
                          <m:t>1</m:t>
                        </m:r>
                      </m:num>
                      <m:den>
                        <m:rad>
                          <m:radPr>
                            <m:degHide m:val="on"/>
                            <m:ctrlPr>
                              <a:rPr lang="en-US" altLang="ja-JP" sz="2800" i="1" smtClean="0">
                                <a:latin typeface="Cambria Math" panose="02040503050406030204" pitchFamily="18" charset="0"/>
                                <a:ea typeface="メイリオ" pitchFamily="50" charset="-128"/>
                              </a:rPr>
                            </m:ctrlPr>
                          </m:radPr>
                          <m:deg/>
                          <m:e>
                            <m:r>
                              <a:rPr lang="en-US" altLang="ja-JP" sz="2800" b="0" i="1" smtClean="0">
                                <a:latin typeface="Cambria Math" panose="02040503050406030204" pitchFamily="18" charset="0"/>
                                <a:ea typeface="メイリオ" pitchFamily="50" charset="-128"/>
                              </a:rPr>
                              <m:t>5</m:t>
                            </m:r>
                          </m:e>
                        </m:rad>
                      </m:den>
                    </m:f>
                    <m:d>
                      <m:dPr>
                        <m:begChr m:val="{"/>
                        <m:endChr m:val="}"/>
                        <m:ctrlPr>
                          <a:rPr lang="en-US" altLang="ja-JP" sz="2800" i="1" smtClean="0">
                            <a:latin typeface="Cambria Math" panose="02040503050406030204" pitchFamily="18" charset="0"/>
                            <a:ea typeface="メイリオ" pitchFamily="50" charset="-128"/>
                          </a:rPr>
                        </m:ctrlPr>
                      </m:dPr>
                      <m:e>
                        <m:sSup>
                          <m:sSupPr>
                            <m:ctrlPr>
                              <a:rPr lang="en-US" altLang="ja-JP" sz="2800" i="1" smtClean="0">
                                <a:latin typeface="Cambria Math" panose="02040503050406030204" pitchFamily="18" charset="0"/>
                                <a:ea typeface="メイリオ" pitchFamily="50" charset="-128"/>
                              </a:rPr>
                            </m:ctrlPr>
                          </m:sSupPr>
                          <m:e>
                            <m:d>
                              <m:dPr>
                                <m:ctrlPr>
                                  <a:rPr lang="en-US" altLang="ja-JP" sz="2800" i="1">
                                    <a:latin typeface="Cambria Math" panose="02040503050406030204" pitchFamily="18" charset="0"/>
                                    <a:ea typeface="メイリオ" pitchFamily="50" charset="-128"/>
                                  </a:rPr>
                                </m:ctrlPr>
                              </m:dPr>
                              <m:e>
                                <m:f>
                                  <m:fPr>
                                    <m:ctrlPr>
                                      <a:rPr lang="en-US" altLang="ja-JP" sz="2800" i="1">
                                        <a:latin typeface="Cambria Math" panose="02040503050406030204" pitchFamily="18" charset="0"/>
                                        <a:ea typeface="メイリオ" pitchFamily="50" charset="-128"/>
                                      </a:rPr>
                                    </m:ctrlPr>
                                  </m:fPr>
                                  <m:num>
                                    <m:r>
                                      <a:rPr lang="en-US" altLang="ja-JP" sz="2800" i="1">
                                        <a:latin typeface="Cambria Math" panose="02040503050406030204" pitchFamily="18" charset="0"/>
                                        <a:ea typeface="メイリオ" pitchFamily="50" charset="-128"/>
                                      </a:rPr>
                                      <m:t>1+</m:t>
                                    </m:r>
                                    <m:rad>
                                      <m:radPr>
                                        <m:degHide m:val="on"/>
                                        <m:ctrlPr>
                                          <a:rPr lang="en-US" altLang="ja-JP" sz="2800" i="1">
                                            <a:latin typeface="Cambria Math" panose="02040503050406030204" pitchFamily="18" charset="0"/>
                                            <a:ea typeface="メイリオ" pitchFamily="50" charset="-128"/>
                                          </a:rPr>
                                        </m:ctrlPr>
                                      </m:radPr>
                                      <m:deg/>
                                      <m:e>
                                        <m:r>
                                          <a:rPr lang="en-US" altLang="ja-JP" sz="2800" i="1">
                                            <a:latin typeface="Cambria Math" panose="02040503050406030204" pitchFamily="18" charset="0"/>
                                            <a:ea typeface="メイリオ" pitchFamily="50" charset="-128"/>
                                          </a:rPr>
                                          <m:t>5</m:t>
                                        </m:r>
                                      </m:e>
                                    </m:rad>
                                  </m:num>
                                  <m:den>
                                    <m:r>
                                      <a:rPr lang="en-US" altLang="ja-JP" sz="2800" i="1">
                                        <a:latin typeface="Cambria Math" panose="02040503050406030204" pitchFamily="18" charset="0"/>
                                        <a:ea typeface="メイリオ" pitchFamily="50" charset="-128"/>
                                      </a:rPr>
                                      <m:t>2</m:t>
                                    </m:r>
                                  </m:den>
                                </m:f>
                              </m:e>
                            </m:d>
                          </m:e>
                          <m:sup>
                            <m:r>
                              <a:rPr lang="en-US" altLang="ja-JP" sz="2800" b="0" i="1" smtClean="0">
                                <a:latin typeface="Cambria Math" panose="02040503050406030204" pitchFamily="18" charset="0"/>
                                <a:ea typeface="メイリオ" pitchFamily="50" charset="-128"/>
                              </a:rPr>
                              <m:t>𝑛</m:t>
                            </m:r>
                          </m:sup>
                        </m:sSup>
                        <m:r>
                          <a:rPr lang="en-US" altLang="ja-JP" sz="2800" b="0" i="1" smtClean="0">
                            <a:latin typeface="Cambria Math" panose="02040503050406030204" pitchFamily="18" charset="0"/>
                            <a:ea typeface="メイリオ" pitchFamily="50" charset="-128"/>
                          </a:rPr>
                          <m:t>−</m:t>
                        </m:r>
                        <m:sSup>
                          <m:sSupPr>
                            <m:ctrlPr>
                              <a:rPr lang="en-US" altLang="ja-JP" sz="2800" i="1">
                                <a:latin typeface="Cambria Math" panose="02040503050406030204" pitchFamily="18" charset="0"/>
                                <a:ea typeface="メイリオ" pitchFamily="50" charset="-128"/>
                              </a:rPr>
                            </m:ctrlPr>
                          </m:sSupPr>
                          <m:e>
                            <m:d>
                              <m:dPr>
                                <m:ctrlPr>
                                  <a:rPr lang="en-US" altLang="ja-JP" sz="2800" i="1">
                                    <a:latin typeface="Cambria Math" panose="02040503050406030204" pitchFamily="18" charset="0"/>
                                    <a:ea typeface="メイリオ" pitchFamily="50" charset="-128"/>
                                  </a:rPr>
                                </m:ctrlPr>
                              </m:dPr>
                              <m:e>
                                <m:f>
                                  <m:fPr>
                                    <m:ctrlPr>
                                      <a:rPr lang="en-US" altLang="ja-JP" sz="2800" i="1">
                                        <a:latin typeface="Cambria Math" panose="02040503050406030204" pitchFamily="18" charset="0"/>
                                        <a:ea typeface="メイリオ" pitchFamily="50" charset="-128"/>
                                      </a:rPr>
                                    </m:ctrlPr>
                                  </m:fPr>
                                  <m:num>
                                    <m:r>
                                      <a:rPr lang="en-US" altLang="ja-JP" sz="2800" i="1">
                                        <a:latin typeface="Cambria Math" panose="02040503050406030204" pitchFamily="18" charset="0"/>
                                        <a:ea typeface="メイリオ" pitchFamily="50" charset="-128"/>
                                      </a:rPr>
                                      <m:t>1</m:t>
                                    </m:r>
                                    <m:r>
                                      <a:rPr lang="en-US" altLang="ja-JP" sz="2800" b="0" i="1" smtClean="0">
                                        <a:latin typeface="Cambria Math" panose="02040503050406030204" pitchFamily="18" charset="0"/>
                                        <a:ea typeface="メイリオ" pitchFamily="50" charset="-128"/>
                                      </a:rPr>
                                      <m:t>−</m:t>
                                    </m:r>
                                    <m:rad>
                                      <m:radPr>
                                        <m:degHide m:val="on"/>
                                        <m:ctrlPr>
                                          <a:rPr lang="en-US" altLang="ja-JP" sz="2800" i="1">
                                            <a:latin typeface="Cambria Math" panose="02040503050406030204" pitchFamily="18" charset="0"/>
                                            <a:ea typeface="メイリオ" pitchFamily="50" charset="-128"/>
                                          </a:rPr>
                                        </m:ctrlPr>
                                      </m:radPr>
                                      <m:deg/>
                                      <m:e>
                                        <m:r>
                                          <a:rPr lang="en-US" altLang="ja-JP" sz="2800" i="1">
                                            <a:latin typeface="Cambria Math" panose="02040503050406030204" pitchFamily="18" charset="0"/>
                                            <a:ea typeface="メイリオ" pitchFamily="50" charset="-128"/>
                                          </a:rPr>
                                          <m:t>5</m:t>
                                        </m:r>
                                      </m:e>
                                    </m:rad>
                                  </m:num>
                                  <m:den>
                                    <m:r>
                                      <a:rPr lang="en-US" altLang="ja-JP" sz="2800" i="1">
                                        <a:latin typeface="Cambria Math" panose="02040503050406030204" pitchFamily="18" charset="0"/>
                                        <a:ea typeface="メイリオ" pitchFamily="50" charset="-128"/>
                                      </a:rPr>
                                      <m:t>2</m:t>
                                    </m:r>
                                  </m:den>
                                </m:f>
                              </m:e>
                            </m:d>
                          </m:e>
                          <m:sup>
                            <m:r>
                              <a:rPr lang="en-US" altLang="ja-JP" sz="2800" i="1">
                                <a:latin typeface="Cambria Math" panose="02040503050406030204" pitchFamily="18" charset="0"/>
                                <a:ea typeface="メイリオ" pitchFamily="50" charset="-128"/>
                              </a:rPr>
                              <m:t>𝑛</m:t>
                            </m:r>
                          </m:sup>
                        </m:sSup>
                      </m:e>
                    </m:d>
                    <m:r>
                      <a:rPr lang="en-US" altLang="ja-JP" sz="2800" b="0" i="1" smtClean="0">
                        <a:latin typeface="Cambria Math" panose="02040503050406030204" pitchFamily="18" charset="0"/>
                        <a:ea typeface="メイリオ" pitchFamily="50" charset="-128"/>
                      </a:rPr>
                      <m:t>−1</m:t>
                    </m:r>
                  </m:oMath>
                </a14:m>
                <a:endParaRPr lang="ja-JP" altLang="en-US" sz="2800" dirty="0" smtClean="0">
                  <a:latin typeface="メイリオ" pitchFamily="50" charset="-128"/>
                  <a:ea typeface="メイリオ" pitchFamily="50" charset="-128"/>
                </a:endParaRPr>
              </a:p>
              <a:p>
                <a:pPr marL="0" indent="0">
                  <a:buNone/>
                </a:pPr>
                <a:r>
                  <a:rPr lang="ja-JP" altLang="en-US" sz="2400" dirty="0" smtClean="0">
                    <a:latin typeface="メイリオ" pitchFamily="50" charset="-128"/>
                    <a:ea typeface="メイリオ" pitchFamily="50" charset="-128"/>
                  </a:rPr>
                  <a:t>　</a:t>
                </a:r>
              </a:p>
              <a:p>
                <a:r>
                  <a:rPr lang="en-US" altLang="ja-JP" sz="2400" dirty="0" smtClean="0">
                    <a:latin typeface="メイリオ" pitchFamily="50" charset="-128"/>
                    <a:ea typeface="メイリオ" pitchFamily="50" charset="-128"/>
                  </a:rPr>
                  <a:t>c[n]</a:t>
                </a:r>
                <a:r>
                  <a:rPr lang="ja-JP" altLang="en-US" sz="2400" dirty="0" smtClean="0">
                    <a:latin typeface="メイリオ" pitchFamily="50" charset="-128"/>
                    <a:ea typeface="メイリオ" pitchFamily="50" charset="-128"/>
                  </a:rPr>
                  <a:t>のオーダー：</a:t>
                </a:r>
                <a:r>
                  <a:rPr lang="ja-JP" altLang="en-US" sz="2400" b="1" dirty="0" smtClean="0">
                    <a:latin typeface="メイリオ" pitchFamily="50" charset="-128"/>
                    <a:ea typeface="メイリオ" pitchFamily="50" charset="-128"/>
                  </a:rPr>
                  <a:t>指数オーダー </a:t>
                </a:r>
                <a:r>
                  <a:rPr lang="ja-JP" altLang="en-US" sz="2400" dirty="0" smtClean="0">
                    <a:latin typeface="メイリオ" pitchFamily="50" charset="-128"/>
                    <a:ea typeface="メイリオ" pitchFamily="50" charset="-128"/>
                  </a:rPr>
                  <a:t>→ </a:t>
                </a:r>
                <a:r>
                  <a:rPr lang="ja-JP" altLang="en-US" sz="2400" b="1" dirty="0" smtClean="0">
                    <a:latin typeface="メイリオ" pitchFamily="50" charset="-128"/>
                    <a:ea typeface="メイリオ" pitchFamily="50" charset="-128"/>
                  </a:rPr>
                  <a:t>計算量が膨大</a:t>
                </a:r>
                <a:endParaRPr lang="en-US" altLang="ja-JP" sz="2400" b="1" dirty="0" smtClean="0">
                  <a:latin typeface="メイリオ" pitchFamily="50" charset="-128"/>
                  <a:ea typeface="メイリオ" pitchFamily="50" charset="-128"/>
                </a:endParaRPr>
              </a:p>
              <a:p>
                <a:pPr marL="0" indent="0">
                  <a:buNone/>
                </a:pPr>
                <a:r>
                  <a:rPr lang="ja-JP" altLang="en-US" sz="2400" dirty="0">
                    <a:latin typeface="メイリオ" pitchFamily="50" charset="-128"/>
                    <a:ea typeface="メイリオ" pitchFamily="50" charset="-128"/>
                  </a:rPr>
                  <a:t>　</a:t>
                </a:r>
                <a:endParaRPr lang="en-US" altLang="ja-JP" sz="2400" dirty="0" smtClean="0">
                  <a:latin typeface="メイリオ" pitchFamily="50" charset="-128"/>
                  <a:ea typeface="メイリオ" pitchFamily="50" charset="-128"/>
                </a:endParaRPr>
              </a:p>
            </p:txBody>
          </p:sp>
        </mc:Choice>
        <mc:Fallback xmlns="">
          <p:sp>
            <p:nvSpPr>
              <p:cNvPr id="3" name="サブタイトル 2"/>
              <p:cNvSpPr>
                <a:spLocks noGrp="1" noRot="1" noChangeAspect="1" noMove="1" noResize="1" noEditPoints="1" noAdjustHandles="1" noChangeArrowheads="1" noChangeShapeType="1" noTextEdit="1"/>
              </p:cNvSpPr>
              <p:nvPr>
                <p:ph idx="1"/>
              </p:nvPr>
            </p:nvSpPr>
            <p:spPr>
              <a:xfrm>
                <a:off x="323528" y="1268760"/>
                <a:ext cx="8496944" cy="5472608"/>
              </a:xfrm>
              <a:blipFill>
                <a:blip r:embed="rId2"/>
                <a:stretch>
                  <a:fillRect l="-933" t="-111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993299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フィボナッチの計算</a:t>
            </a:r>
            <a:r>
              <a:rPr lang="en-US" altLang="ja-JP" sz="4000" b="1" dirty="0" smtClean="0">
                <a:latin typeface="メイリオ" pitchFamily="50" charset="-128"/>
                <a:ea typeface="メイリオ" pitchFamily="50" charset="-128"/>
              </a:rPr>
              <a:t>(</a:t>
            </a:r>
            <a:r>
              <a:rPr lang="ja-JP" altLang="en-US" sz="4000" b="1" dirty="0" smtClean="0">
                <a:latin typeface="メイリオ" pitchFamily="50" charset="-128"/>
                <a:ea typeface="メイリオ" pitchFamily="50" charset="-128"/>
              </a:rPr>
              <a:t>動的計画法</a:t>
            </a:r>
            <a:r>
              <a:rPr lang="en-US" altLang="ja-JP" sz="4000" b="1" dirty="0" smtClean="0">
                <a:latin typeface="メイリオ" pitchFamily="50" charset="-128"/>
                <a:ea typeface="メイリオ" pitchFamily="50" charset="-128"/>
              </a:rPr>
              <a:t>)</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472608"/>
          </a:xfrm>
        </p:spPr>
        <p:txBody>
          <a:bodyPr>
            <a:normAutofit/>
          </a:bodyPr>
          <a:lstStyle/>
          <a:p>
            <a:pPr marL="0" indent="0">
              <a:buNone/>
            </a:pPr>
            <a:r>
              <a:rPr lang="ja-JP" altLang="en-US" sz="2400" b="1" u="sng" dirty="0" smtClean="0">
                <a:solidFill>
                  <a:srgbClr val="C00000"/>
                </a:solidFill>
                <a:latin typeface="メイリオ" pitchFamily="50" charset="-128"/>
                <a:ea typeface="メイリオ" pitchFamily="50" charset="-128"/>
              </a:rPr>
              <a:t>フィボナッチ数列の計算の改良</a:t>
            </a:r>
            <a:r>
              <a:rPr lang="en-US" altLang="ja-JP" sz="2400" b="1" u="sng" dirty="0" smtClean="0">
                <a:solidFill>
                  <a:srgbClr val="C00000"/>
                </a:solidFill>
                <a:latin typeface="メイリオ" pitchFamily="50" charset="-128"/>
                <a:ea typeface="メイリオ" pitchFamily="50" charset="-128"/>
              </a:rPr>
              <a:t>(n</a:t>
            </a:r>
            <a:r>
              <a:rPr lang="ja-JP" altLang="en-US" sz="2400" b="1" u="sng" dirty="0" smtClean="0">
                <a:solidFill>
                  <a:srgbClr val="C00000"/>
                </a:solidFill>
                <a:latin typeface="メイリオ" pitchFamily="50" charset="-128"/>
                <a:ea typeface="メイリオ" pitchFamily="50" charset="-128"/>
              </a:rPr>
              <a:t>が小さいほうから計算</a:t>
            </a:r>
            <a:r>
              <a:rPr lang="en-US" altLang="ja-JP" sz="2400" b="1" u="sng" dirty="0" smtClean="0">
                <a:solidFill>
                  <a:srgbClr val="C00000"/>
                </a:solidFill>
                <a:latin typeface="メイリオ" pitchFamily="50" charset="-128"/>
                <a:ea typeface="メイリオ" pitchFamily="50" charset="-128"/>
              </a:rPr>
              <a:t>)</a:t>
            </a:r>
          </a:p>
          <a:p>
            <a:pPr marL="0" indent="0">
              <a:buNone/>
            </a:pPr>
            <a:r>
              <a:rPr lang="ja-JP" altLang="en-US" sz="2400" dirty="0" smtClean="0">
                <a:latin typeface="メイリオ" pitchFamily="50" charset="-128"/>
                <a:ea typeface="メイリオ" pitchFamily="50" charset="-128"/>
              </a:rPr>
              <a:t>　</a:t>
            </a:r>
            <a:r>
              <a:rPr lang="en-US" altLang="ja-JP" sz="2400" dirty="0" err="1" smtClean="0">
                <a:latin typeface="メイリオ" pitchFamily="50" charset="-128"/>
                <a:ea typeface="メイリオ" pitchFamily="50" charset="-128"/>
              </a:rPr>
              <a:t>int</a:t>
            </a:r>
            <a:r>
              <a:rPr lang="en-US" altLang="ja-JP" sz="2400" dirty="0" smtClean="0">
                <a:latin typeface="メイリオ" pitchFamily="50" charset="-128"/>
                <a:ea typeface="メイリオ" pitchFamily="50" charset="-128"/>
              </a:rPr>
              <a:t> </a:t>
            </a:r>
            <a:r>
              <a:rPr lang="en-US" altLang="ja-JP" sz="2400" dirty="0">
                <a:latin typeface="メイリオ" pitchFamily="50" charset="-128"/>
                <a:ea typeface="メイリオ" pitchFamily="50" charset="-128"/>
              </a:rPr>
              <a:t>fb(</a:t>
            </a:r>
            <a:r>
              <a:rPr lang="en-US" altLang="ja-JP" sz="2400" dirty="0" err="1">
                <a:latin typeface="メイリオ" pitchFamily="50" charset="-128"/>
                <a:ea typeface="メイリオ" pitchFamily="50" charset="-128"/>
              </a:rPr>
              <a:t>int</a:t>
            </a:r>
            <a:r>
              <a:rPr lang="en-US" altLang="ja-JP" sz="2400" dirty="0">
                <a:latin typeface="メイリオ" pitchFamily="50" charset="-128"/>
                <a:ea typeface="メイリオ" pitchFamily="50" charset="-128"/>
              </a:rPr>
              <a:t> n) {</a:t>
            </a:r>
          </a:p>
          <a:p>
            <a:pPr marL="0" indent="0">
              <a:buNone/>
            </a:pPr>
            <a:r>
              <a:rPr lang="ja-JP" altLang="en-US" sz="2400" dirty="0" smtClean="0">
                <a:latin typeface="メイリオ" pitchFamily="50" charset="-128"/>
                <a:ea typeface="メイリオ" pitchFamily="50" charset="-128"/>
              </a:rPr>
              <a:t>　　</a:t>
            </a:r>
            <a:r>
              <a:rPr lang="en-US" altLang="ja-JP" sz="2400" dirty="0" err="1" smtClean="0">
                <a:latin typeface="メイリオ" pitchFamily="50" charset="-128"/>
                <a:ea typeface="メイリオ" pitchFamily="50" charset="-128"/>
              </a:rPr>
              <a:t>int</a:t>
            </a:r>
            <a:r>
              <a:rPr lang="en-US" altLang="ja-JP" sz="2400" dirty="0" smtClean="0">
                <a:latin typeface="メイリオ" pitchFamily="50" charset="-128"/>
                <a:ea typeface="メイリオ" pitchFamily="50" charset="-128"/>
              </a:rPr>
              <a:t> </a:t>
            </a:r>
            <a:r>
              <a:rPr lang="en-US" altLang="ja-JP" sz="2400" dirty="0" err="1">
                <a:latin typeface="メイリオ" pitchFamily="50" charset="-128"/>
                <a:ea typeface="メイリオ" pitchFamily="50" charset="-128"/>
              </a:rPr>
              <a:t>i</a:t>
            </a:r>
            <a:r>
              <a:rPr lang="en-US" altLang="ja-JP" sz="2400" dirty="0">
                <a:latin typeface="メイリオ" pitchFamily="50" charset="-128"/>
                <a:ea typeface="メイリオ" pitchFamily="50" charset="-128"/>
              </a:rPr>
              <a:t>;</a:t>
            </a:r>
          </a:p>
          <a:p>
            <a:pPr marL="0" indent="0">
              <a:buNone/>
            </a:pPr>
            <a:r>
              <a:rPr lang="ja-JP" altLang="en-US" sz="2400" dirty="0" smtClean="0">
                <a:latin typeface="メイリオ" pitchFamily="50" charset="-128"/>
                <a:ea typeface="メイリオ" pitchFamily="50" charset="-128"/>
              </a:rPr>
              <a:t>　　</a:t>
            </a:r>
            <a:r>
              <a:rPr lang="en-US" altLang="ja-JP" sz="2400" dirty="0" err="1" smtClean="0">
                <a:latin typeface="メイリオ" pitchFamily="50" charset="-128"/>
                <a:ea typeface="メイリオ" pitchFamily="50" charset="-128"/>
              </a:rPr>
              <a:t>int</a:t>
            </a:r>
            <a:r>
              <a:rPr lang="en-US" altLang="ja-JP" sz="2400" dirty="0" smtClean="0">
                <a:latin typeface="メイリオ" pitchFamily="50" charset="-128"/>
                <a:ea typeface="メイリオ" pitchFamily="50" charset="-128"/>
              </a:rPr>
              <a:t> </a:t>
            </a:r>
            <a:r>
              <a:rPr lang="en-US" altLang="ja-JP" sz="2400" dirty="0">
                <a:latin typeface="メイリオ" pitchFamily="50" charset="-128"/>
                <a:ea typeface="メイリオ" pitchFamily="50" charset="-128"/>
              </a:rPr>
              <a:t>memo[n]; </a:t>
            </a:r>
            <a:r>
              <a:rPr lang="ja-JP" altLang="en-US" sz="2400" dirty="0" smtClean="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 </a:t>
            </a:r>
            <a:r>
              <a:rPr lang="ja-JP" altLang="en-US" sz="2400" dirty="0">
                <a:latin typeface="メイリオ" pitchFamily="50" charset="-128"/>
                <a:ea typeface="メイリオ" pitchFamily="50" charset="-128"/>
              </a:rPr>
              <a:t>途中計算をメモする領域 *</a:t>
            </a:r>
            <a:r>
              <a:rPr lang="en-US" altLang="ja-JP" sz="2400" dirty="0">
                <a:latin typeface="メイリオ" pitchFamily="50" charset="-128"/>
                <a:ea typeface="メイリオ" pitchFamily="50" charset="-128"/>
              </a:rPr>
              <a:t>/</a:t>
            </a:r>
          </a:p>
          <a:p>
            <a:pPr marL="0" indent="0">
              <a:buNone/>
            </a:pPr>
            <a:r>
              <a:rPr lang="ja-JP" altLang="en-US" sz="2400" dirty="0" smtClean="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memo[0</a:t>
            </a:r>
            <a:r>
              <a:rPr lang="en-US" altLang="ja-JP" sz="2400" dirty="0">
                <a:latin typeface="メイリオ" pitchFamily="50" charset="-128"/>
                <a:ea typeface="メイリオ" pitchFamily="50" charset="-128"/>
              </a:rPr>
              <a:t>] = 0; </a:t>
            </a:r>
            <a:r>
              <a:rPr lang="ja-JP" altLang="en-US" sz="2400" dirty="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 </a:t>
            </a:r>
            <a:r>
              <a:rPr lang="ja-JP" altLang="en-US" sz="2400" dirty="0">
                <a:latin typeface="メイリオ" pitchFamily="50" charset="-128"/>
                <a:ea typeface="メイリオ" pitchFamily="50" charset="-128"/>
              </a:rPr>
              <a:t>初期条件 *</a:t>
            </a:r>
            <a:r>
              <a:rPr lang="en-US" altLang="ja-JP" sz="2400" dirty="0">
                <a:latin typeface="メイリオ" pitchFamily="50" charset="-128"/>
                <a:ea typeface="メイリオ" pitchFamily="50" charset="-128"/>
              </a:rPr>
              <a:t>/</a:t>
            </a:r>
          </a:p>
          <a:p>
            <a:pPr marL="0" indent="0">
              <a:buNone/>
            </a:pPr>
            <a:r>
              <a:rPr lang="en-US" altLang="ja-JP" sz="2400" dirty="0" smtClean="0">
                <a:latin typeface="メイリオ" pitchFamily="50" charset="-128"/>
                <a:ea typeface="メイリオ" pitchFamily="50" charset="-128"/>
              </a:rPr>
              <a:t>      memo[1</a:t>
            </a:r>
            <a:r>
              <a:rPr lang="en-US" altLang="ja-JP" sz="2400" dirty="0">
                <a:latin typeface="メイリオ" pitchFamily="50" charset="-128"/>
                <a:ea typeface="メイリオ" pitchFamily="50" charset="-128"/>
              </a:rPr>
              <a:t>] = 1</a:t>
            </a:r>
            <a:r>
              <a:rPr lang="en-US" altLang="ja-JP" sz="2400" dirty="0" smtClean="0">
                <a:latin typeface="メイリオ" pitchFamily="50" charset="-128"/>
                <a:ea typeface="メイリオ" pitchFamily="50" charset="-128"/>
              </a:rPr>
              <a:t>;   </a:t>
            </a:r>
            <a:r>
              <a:rPr lang="en-US" altLang="ja-JP" sz="2400" dirty="0">
                <a:latin typeface="メイリオ" pitchFamily="50" charset="-128"/>
                <a:ea typeface="メイリオ" pitchFamily="50" charset="-128"/>
              </a:rPr>
              <a:t>/* </a:t>
            </a:r>
            <a:r>
              <a:rPr lang="ja-JP" altLang="en-US" sz="2400" dirty="0">
                <a:latin typeface="メイリオ" pitchFamily="50" charset="-128"/>
                <a:ea typeface="メイリオ" pitchFamily="50" charset="-128"/>
              </a:rPr>
              <a:t>初期条件 *</a:t>
            </a:r>
            <a:r>
              <a:rPr lang="en-US" altLang="ja-JP" sz="2400" dirty="0" smtClean="0">
                <a:latin typeface="メイリオ" pitchFamily="50" charset="-128"/>
                <a:ea typeface="メイリオ" pitchFamily="50" charset="-128"/>
              </a:rPr>
              <a:t>/</a:t>
            </a:r>
          </a:p>
          <a:p>
            <a:pPr marL="0" indent="0">
              <a:buNone/>
            </a:pPr>
            <a:r>
              <a:rPr lang="en-US" altLang="ja-JP" sz="2400" dirty="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     for </a:t>
            </a:r>
            <a:r>
              <a:rPr lang="en-US" altLang="ja-JP" sz="2400" dirty="0">
                <a:latin typeface="メイリオ" pitchFamily="50" charset="-128"/>
                <a:ea typeface="メイリオ" pitchFamily="50" charset="-128"/>
              </a:rPr>
              <a:t>(</a:t>
            </a:r>
            <a:r>
              <a:rPr lang="en-US" altLang="ja-JP" sz="2400" dirty="0" err="1">
                <a:latin typeface="メイリオ" pitchFamily="50" charset="-128"/>
                <a:ea typeface="メイリオ" pitchFamily="50" charset="-128"/>
              </a:rPr>
              <a:t>i</a:t>
            </a:r>
            <a:r>
              <a:rPr lang="en-US" altLang="ja-JP" sz="2400" dirty="0">
                <a:latin typeface="メイリオ" pitchFamily="50" charset="-128"/>
                <a:ea typeface="メイリオ" pitchFamily="50" charset="-128"/>
              </a:rPr>
              <a:t> = 2; </a:t>
            </a:r>
            <a:r>
              <a:rPr lang="en-US" altLang="ja-JP" sz="2400" dirty="0" err="1">
                <a:latin typeface="メイリオ" pitchFamily="50" charset="-128"/>
                <a:ea typeface="メイリオ" pitchFamily="50" charset="-128"/>
              </a:rPr>
              <a:t>i</a:t>
            </a:r>
            <a:r>
              <a:rPr lang="en-US" altLang="ja-JP" sz="2400" dirty="0">
                <a:latin typeface="メイリオ" pitchFamily="50" charset="-128"/>
                <a:ea typeface="メイリオ" pitchFamily="50" charset="-128"/>
              </a:rPr>
              <a:t> &lt;= n; </a:t>
            </a:r>
            <a:r>
              <a:rPr lang="en-US" altLang="ja-JP" sz="2400" dirty="0" err="1">
                <a:latin typeface="メイリオ" pitchFamily="50" charset="-128"/>
                <a:ea typeface="メイリオ" pitchFamily="50" charset="-128"/>
              </a:rPr>
              <a:t>i</a:t>
            </a:r>
            <a:r>
              <a:rPr lang="en-US" altLang="ja-JP" sz="2400" dirty="0">
                <a:latin typeface="メイリオ" pitchFamily="50" charset="-128"/>
                <a:ea typeface="メイリオ" pitchFamily="50" charset="-128"/>
              </a:rPr>
              <a:t>++) {</a:t>
            </a:r>
          </a:p>
          <a:p>
            <a:pPr marL="0" indent="0">
              <a:buNone/>
            </a:pPr>
            <a:r>
              <a:rPr lang="en-US" altLang="ja-JP" sz="2400" dirty="0" smtClean="0">
                <a:latin typeface="メイリオ" pitchFamily="50" charset="-128"/>
                <a:ea typeface="メイリオ" pitchFamily="50" charset="-128"/>
              </a:rPr>
              <a:t>           memo[</a:t>
            </a:r>
            <a:r>
              <a:rPr lang="en-US" altLang="ja-JP" sz="2400" dirty="0" err="1" smtClean="0">
                <a:latin typeface="メイリオ" pitchFamily="50" charset="-128"/>
                <a:ea typeface="メイリオ" pitchFamily="50" charset="-128"/>
              </a:rPr>
              <a:t>i</a:t>
            </a:r>
            <a:r>
              <a:rPr lang="en-US" altLang="ja-JP" sz="2400" dirty="0">
                <a:latin typeface="メイリオ" pitchFamily="50" charset="-128"/>
                <a:ea typeface="メイリオ" pitchFamily="50" charset="-128"/>
              </a:rPr>
              <a:t>] = memo[i-1] + memo[i-2</a:t>
            </a:r>
            <a:r>
              <a:rPr lang="en-US" altLang="ja-JP" sz="2400" dirty="0" smtClean="0">
                <a:latin typeface="メイリオ" pitchFamily="50" charset="-128"/>
                <a:ea typeface="メイリオ" pitchFamily="50" charset="-128"/>
              </a:rPr>
              <a:t>];</a:t>
            </a:r>
          </a:p>
          <a:p>
            <a:pPr marL="0" indent="0">
              <a:buNone/>
            </a:pPr>
            <a:r>
              <a:rPr lang="en-US" altLang="ja-JP" sz="2400" dirty="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                                                /* </a:t>
            </a:r>
            <a:r>
              <a:rPr lang="ja-JP" altLang="en-US" sz="2400" dirty="0">
                <a:latin typeface="メイリオ" pitchFamily="50" charset="-128"/>
                <a:ea typeface="メイリオ" pitchFamily="50" charset="-128"/>
              </a:rPr>
              <a:t>漸化式 </a:t>
            </a:r>
            <a:r>
              <a:rPr lang="en-US" altLang="ja-JP" sz="2400" dirty="0">
                <a:latin typeface="メイリオ" pitchFamily="50" charset="-128"/>
                <a:ea typeface="メイリオ" pitchFamily="50" charset="-128"/>
              </a:rPr>
              <a:t>(</a:t>
            </a:r>
            <a:r>
              <a:rPr lang="ja-JP" altLang="en-US" sz="2400" dirty="0">
                <a:latin typeface="メイリオ" pitchFamily="50" charset="-128"/>
                <a:ea typeface="メイリオ" pitchFamily="50" charset="-128"/>
              </a:rPr>
              <a:t>メモ化</a:t>
            </a:r>
            <a:r>
              <a:rPr lang="en-US" altLang="ja-JP" sz="2400" dirty="0">
                <a:latin typeface="メイリオ" pitchFamily="50" charset="-128"/>
                <a:ea typeface="メイリオ" pitchFamily="50" charset="-128"/>
              </a:rPr>
              <a:t>) */</a:t>
            </a:r>
          </a:p>
          <a:p>
            <a:pPr marL="0" indent="0">
              <a:buNone/>
            </a:pPr>
            <a:r>
              <a:rPr lang="en-US" altLang="ja-JP" sz="2400" dirty="0" smtClean="0">
                <a:latin typeface="メイリオ" pitchFamily="50" charset="-128"/>
                <a:ea typeface="メイリオ" pitchFamily="50" charset="-128"/>
              </a:rPr>
              <a:t>      }</a:t>
            </a:r>
            <a:endParaRPr lang="en-US" altLang="ja-JP" sz="2400" dirty="0">
              <a:latin typeface="メイリオ" pitchFamily="50" charset="-128"/>
              <a:ea typeface="メイリオ" pitchFamily="50" charset="-128"/>
            </a:endParaRPr>
          </a:p>
          <a:p>
            <a:pPr marL="0" indent="0">
              <a:buNone/>
            </a:pPr>
            <a:r>
              <a:rPr lang="en-US" altLang="ja-JP" sz="2400" dirty="0" smtClean="0">
                <a:latin typeface="メイリオ" pitchFamily="50" charset="-128"/>
                <a:ea typeface="メイリオ" pitchFamily="50" charset="-128"/>
              </a:rPr>
              <a:t>      return </a:t>
            </a:r>
            <a:r>
              <a:rPr lang="en-US" altLang="ja-JP" sz="2400" dirty="0">
                <a:latin typeface="メイリオ" pitchFamily="50" charset="-128"/>
                <a:ea typeface="メイリオ" pitchFamily="50" charset="-128"/>
              </a:rPr>
              <a:t>memo[n];</a:t>
            </a:r>
          </a:p>
          <a:p>
            <a:pPr marL="0" indent="0">
              <a:buNone/>
            </a:pPr>
            <a:r>
              <a:rPr lang="en-US" altLang="ja-JP" sz="2400" dirty="0" smtClean="0">
                <a:latin typeface="メイリオ" pitchFamily="50" charset="-128"/>
                <a:ea typeface="メイリオ" pitchFamily="50" charset="-128"/>
              </a:rPr>
              <a:t>  }</a:t>
            </a:r>
            <a:endParaRPr lang="en-US" altLang="ja-JP" sz="2400" dirty="0">
              <a:latin typeface="メイリオ" pitchFamily="50" charset="-128"/>
              <a:ea typeface="メイリオ" pitchFamily="50" charset="-128"/>
            </a:endParaRPr>
          </a:p>
        </p:txBody>
      </p:sp>
    </p:spTree>
    <p:extLst>
      <p:ext uri="{BB962C8B-B14F-4D97-AF65-F5344CB8AC3E}">
        <p14:creationId xmlns:p14="http://schemas.microsoft.com/office/powerpoint/2010/main" val="1683263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動的</a:t>
            </a:r>
            <a:r>
              <a:rPr lang="ja-JP" altLang="en-US" sz="4000" b="1" dirty="0">
                <a:latin typeface="メイリオ" pitchFamily="50" charset="-128"/>
                <a:ea typeface="メイリオ" pitchFamily="50" charset="-128"/>
              </a:rPr>
              <a:t>計</a:t>
            </a:r>
            <a:r>
              <a:rPr lang="ja-JP" altLang="en-US" sz="4000" b="1" dirty="0" smtClean="0">
                <a:latin typeface="メイリオ" pitchFamily="50" charset="-128"/>
                <a:ea typeface="メイリオ" pitchFamily="50" charset="-128"/>
              </a:rPr>
              <a:t>画法での計算量</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589240"/>
          </a:xfrm>
        </p:spPr>
        <p:txBody>
          <a:bodyPr>
            <a:normAutofit/>
          </a:bodyPr>
          <a:lstStyle/>
          <a:p>
            <a:pPr marL="0" indent="0">
              <a:buNone/>
            </a:pPr>
            <a:r>
              <a:rPr lang="ja-JP" altLang="en-US" sz="2400" b="1" u="sng" dirty="0" smtClean="0">
                <a:solidFill>
                  <a:srgbClr val="C00000"/>
                </a:solidFill>
                <a:latin typeface="メイリオ" pitchFamily="50" charset="-128"/>
                <a:ea typeface="メイリオ" pitchFamily="50" charset="-128"/>
              </a:rPr>
              <a:t>フィボナッチ数列</a:t>
            </a:r>
            <a:endParaRPr lang="en-US" altLang="ja-JP" sz="2400" b="1" u="sng" dirty="0" smtClean="0">
              <a:solidFill>
                <a:srgbClr val="C00000"/>
              </a:solidFill>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初期</a:t>
            </a:r>
            <a:r>
              <a:rPr lang="ja-JP" altLang="en-US" sz="2400" dirty="0">
                <a:latin typeface="メイリオ" pitchFamily="50" charset="-128"/>
                <a:ea typeface="メイリオ" pitchFamily="50" charset="-128"/>
              </a:rPr>
              <a:t>条件 </a:t>
            </a:r>
            <a:r>
              <a:rPr lang="en-US" altLang="ja-JP" sz="2400" dirty="0">
                <a:latin typeface="メイリオ" pitchFamily="50" charset="-128"/>
                <a:ea typeface="メイリオ" pitchFamily="50" charset="-128"/>
              </a:rPr>
              <a:t>: fb[0] = 0, = fb[1] = 1</a:t>
            </a:r>
          </a:p>
          <a:p>
            <a:r>
              <a:rPr lang="ja-JP" altLang="en-US" sz="2400" dirty="0" smtClean="0">
                <a:latin typeface="メイリオ" pitchFamily="50" charset="-128"/>
                <a:ea typeface="メイリオ" pitchFamily="50" charset="-128"/>
              </a:rPr>
              <a:t>漸化式 </a:t>
            </a:r>
            <a:r>
              <a:rPr lang="en-US" altLang="ja-JP" sz="2400" dirty="0">
                <a:latin typeface="メイリオ" pitchFamily="50" charset="-128"/>
                <a:ea typeface="メイリオ" pitchFamily="50" charset="-128"/>
              </a:rPr>
              <a:t>: fb[n] = fb[n-1] + fb[n-2] (n≧2</a:t>
            </a:r>
            <a:r>
              <a:rPr lang="en-US" altLang="ja-JP" sz="2400" dirty="0" smtClean="0">
                <a:latin typeface="メイリオ" pitchFamily="50" charset="-128"/>
                <a:ea typeface="メイリオ" pitchFamily="50" charset="-128"/>
              </a:rPr>
              <a:t>)</a:t>
            </a:r>
          </a:p>
          <a:p>
            <a:endParaRPr lang="en-US" altLang="ja-JP" sz="1200" dirty="0">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計算量</a:t>
            </a:r>
            <a:r>
              <a:rPr lang="en-US" altLang="ja-JP" sz="2400" dirty="0">
                <a:latin typeface="メイリオ" pitchFamily="50" charset="-128"/>
                <a:ea typeface="メイリオ" pitchFamily="50" charset="-128"/>
              </a:rPr>
              <a:t>d</a:t>
            </a:r>
            <a:r>
              <a:rPr lang="en-US" altLang="ja-JP" sz="2400" dirty="0" smtClean="0">
                <a:latin typeface="メイリオ" pitchFamily="50" charset="-128"/>
                <a:ea typeface="メイリオ" pitchFamily="50" charset="-128"/>
              </a:rPr>
              <a:t>[n]</a:t>
            </a:r>
            <a:r>
              <a:rPr lang="ja-JP" altLang="en-US" sz="2400" dirty="0" smtClean="0">
                <a:latin typeface="メイリオ" pitchFamily="50" charset="-128"/>
                <a:ea typeface="メイリオ" pitchFamily="50" charset="-128"/>
              </a:rPr>
              <a:t>：</a:t>
            </a:r>
            <a:r>
              <a:rPr lang="ja-JP" altLang="en-US" sz="2400" u="sng" dirty="0" smtClean="0">
                <a:latin typeface="メイリオ" pitchFamily="50" charset="-128"/>
                <a:ea typeface="メイリオ" pitchFamily="50" charset="-128"/>
              </a:rPr>
              <a:t>動的</a:t>
            </a:r>
            <a:r>
              <a:rPr lang="ja-JP" altLang="en-US" sz="2400" u="sng" dirty="0">
                <a:latin typeface="メイリオ" pitchFamily="50" charset="-128"/>
                <a:ea typeface="メイリオ" pitchFamily="50" charset="-128"/>
              </a:rPr>
              <a:t>計画法</a:t>
            </a:r>
            <a:r>
              <a:rPr lang="ja-JP" altLang="en-US" sz="2400" dirty="0" smtClean="0">
                <a:latin typeface="メイリオ" pitchFamily="50" charset="-128"/>
                <a:ea typeface="メイリオ" pitchFamily="50" charset="-128"/>
              </a:rPr>
              <a:t>で </a:t>
            </a:r>
            <a:r>
              <a:rPr lang="en-US" altLang="ja-JP" sz="2400" dirty="0">
                <a:latin typeface="メイリオ" pitchFamily="50" charset="-128"/>
                <a:ea typeface="メイリオ" pitchFamily="50" charset="-128"/>
              </a:rPr>
              <a:t>fb[n] </a:t>
            </a:r>
            <a:r>
              <a:rPr lang="ja-JP" altLang="en-US" sz="2400" dirty="0">
                <a:latin typeface="メイリオ" pitchFamily="50" charset="-128"/>
                <a:ea typeface="メイリオ" pitchFamily="50" charset="-128"/>
              </a:rPr>
              <a:t>を求めるために用いた漸化式の適用</a:t>
            </a:r>
            <a:r>
              <a:rPr lang="ja-JP" altLang="en-US" sz="2400" dirty="0" smtClean="0">
                <a:latin typeface="メイリオ" pitchFamily="50" charset="-128"/>
                <a:ea typeface="メイリオ" pitchFamily="50" charset="-128"/>
              </a:rPr>
              <a:t>回数</a:t>
            </a:r>
            <a:endParaRPr lang="en-US" altLang="ja-JP" sz="2400" dirty="0" smtClean="0">
              <a:latin typeface="メイリオ" pitchFamily="50" charset="-128"/>
              <a:ea typeface="メイリオ" pitchFamily="50" charset="-128"/>
            </a:endParaRPr>
          </a:p>
          <a:p>
            <a:endParaRPr lang="en-US" altLang="ja-JP" sz="1200" dirty="0" smtClean="0">
              <a:latin typeface="メイリオ" pitchFamily="50" charset="-128"/>
              <a:ea typeface="メイリオ" pitchFamily="50" charset="-128"/>
            </a:endParaRPr>
          </a:p>
          <a:p>
            <a:pPr marL="0" indent="0">
              <a:buNone/>
            </a:pPr>
            <a:r>
              <a:rPr lang="ja-JP" altLang="en-US" sz="2200" dirty="0" smtClean="0">
                <a:latin typeface="メイリオ" pitchFamily="50" charset="-128"/>
                <a:ea typeface="メイリオ" pitchFamily="50" charset="-128"/>
              </a:rPr>
              <a:t>例：</a:t>
            </a:r>
            <a:r>
              <a:rPr lang="en-US" altLang="ja-JP" sz="2200" dirty="0">
                <a:latin typeface="メイリオ" pitchFamily="50" charset="-128"/>
                <a:ea typeface="メイリオ" pitchFamily="50" charset="-128"/>
              </a:rPr>
              <a:t>d</a:t>
            </a:r>
            <a:r>
              <a:rPr lang="en-US" altLang="ja-JP" sz="2200" dirty="0" smtClean="0">
                <a:latin typeface="メイリオ" pitchFamily="50" charset="-128"/>
                <a:ea typeface="メイリオ" pitchFamily="50" charset="-128"/>
              </a:rPr>
              <a:t>[5]</a:t>
            </a:r>
          </a:p>
          <a:p>
            <a:pPr marL="0" indent="0">
              <a:buNone/>
            </a:pPr>
            <a:r>
              <a:rPr lang="ja-JP" altLang="en-US" sz="2200" dirty="0" smtClean="0">
                <a:latin typeface="メイリオ" panose="020B0604030504040204" pitchFamily="50" charset="-128"/>
                <a:ea typeface="メイリオ" panose="020B0604030504040204" pitchFamily="50" charset="-128"/>
              </a:rPr>
              <a:t>　初期</a:t>
            </a:r>
            <a:r>
              <a:rPr lang="ja-JP" altLang="en-US" sz="2200" dirty="0">
                <a:latin typeface="メイリオ" panose="020B0604030504040204" pitchFamily="50" charset="-128"/>
                <a:ea typeface="メイリオ" panose="020B0604030504040204" pitchFamily="50" charset="-128"/>
              </a:rPr>
              <a:t>条件より </a:t>
            </a:r>
            <a:r>
              <a:rPr lang="en-US" altLang="ja-JP" sz="2200" dirty="0">
                <a:latin typeface="メイリオ" panose="020B0604030504040204" pitchFamily="50" charset="-128"/>
                <a:ea typeface="メイリオ" panose="020B0604030504040204" pitchFamily="50" charset="-128"/>
              </a:rPr>
              <a:t>fb[0] = 0, fb[1] = 1 </a:t>
            </a:r>
            <a:r>
              <a:rPr lang="ja-JP" altLang="en-US" sz="2200" dirty="0">
                <a:latin typeface="メイリオ" panose="020B0604030504040204" pitchFamily="50" charset="-128"/>
                <a:ea typeface="メイリオ" panose="020B0604030504040204" pitchFamily="50" charset="-128"/>
              </a:rPr>
              <a:t>である．</a:t>
            </a:r>
          </a:p>
          <a:p>
            <a:pPr marL="0" indent="0">
              <a:buNone/>
            </a:pPr>
            <a:r>
              <a:rPr lang="ja-JP" altLang="en-US" sz="2200" dirty="0">
                <a:latin typeface="メイリオ" panose="020B0604030504040204" pitchFamily="50" charset="-128"/>
                <a:ea typeface="メイリオ" panose="020B0604030504040204" pitchFamily="50" charset="-128"/>
              </a:rPr>
              <a:t>　値をメモする</a:t>
            </a:r>
            <a:r>
              <a:rPr lang="en-US" altLang="ja-JP" sz="2200" dirty="0">
                <a:latin typeface="メイリオ" panose="020B0604030504040204" pitchFamily="50" charset="-128"/>
                <a:ea typeface="メイリオ" panose="020B0604030504040204" pitchFamily="50" charset="-128"/>
              </a:rPr>
              <a:t>: </a:t>
            </a:r>
            <a:r>
              <a:rPr lang="en-US" altLang="ja-JP" sz="2200" b="1" dirty="0">
                <a:latin typeface="メイリオ" panose="020B0604030504040204" pitchFamily="50" charset="-128"/>
                <a:ea typeface="メイリオ" panose="020B0604030504040204" pitchFamily="50" charset="-128"/>
              </a:rPr>
              <a:t>memo[0] = fb[0] = 0</a:t>
            </a:r>
            <a:r>
              <a:rPr lang="en-US" altLang="ja-JP" sz="2200" dirty="0">
                <a:latin typeface="メイリオ" panose="020B0604030504040204" pitchFamily="50" charset="-128"/>
                <a:ea typeface="メイリオ" panose="020B0604030504040204" pitchFamily="50" charset="-128"/>
              </a:rPr>
              <a:t>, </a:t>
            </a:r>
            <a:endParaRPr lang="en-US" altLang="ja-JP" sz="2200" dirty="0" smtClean="0">
              <a:latin typeface="メイリオ" panose="020B0604030504040204" pitchFamily="50" charset="-128"/>
              <a:ea typeface="メイリオ" panose="020B0604030504040204" pitchFamily="50" charset="-128"/>
            </a:endParaRPr>
          </a:p>
          <a:p>
            <a:pPr marL="0" indent="0">
              <a:buNone/>
            </a:pPr>
            <a:r>
              <a:rPr lang="ja-JP" altLang="en-US" sz="2200" b="1" dirty="0">
                <a:latin typeface="メイリオ" panose="020B0604030504040204" pitchFamily="50" charset="-128"/>
                <a:ea typeface="メイリオ" panose="020B0604030504040204" pitchFamily="50" charset="-128"/>
              </a:rPr>
              <a:t>　</a:t>
            </a:r>
            <a:r>
              <a:rPr lang="ja-JP" altLang="en-US" sz="2200" b="1" dirty="0" smtClean="0">
                <a:latin typeface="メイリオ" panose="020B0604030504040204" pitchFamily="50" charset="-128"/>
                <a:ea typeface="メイリオ" panose="020B0604030504040204" pitchFamily="50" charset="-128"/>
              </a:rPr>
              <a:t>　　　　　　  </a:t>
            </a:r>
            <a:r>
              <a:rPr lang="en-US" altLang="ja-JP" sz="2200" b="1" dirty="0" smtClean="0">
                <a:latin typeface="メイリオ" panose="020B0604030504040204" pitchFamily="50" charset="-128"/>
                <a:ea typeface="メイリオ" panose="020B0604030504040204" pitchFamily="50" charset="-128"/>
              </a:rPr>
              <a:t>memo[1</a:t>
            </a:r>
            <a:r>
              <a:rPr lang="en-US" altLang="ja-JP" sz="2200" b="1" dirty="0">
                <a:latin typeface="メイリオ" panose="020B0604030504040204" pitchFamily="50" charset="-128"/>
                <a:ea typeface="メイリオ" panose="020B0604030504040204" pitchFamily="50" charset="-128"/>
              </a:rPr>
              <a:t>] = fb[1] = 1</a:t>
            </a:r>
            <a:r>
              <a:rPr lang="ja-JP" altLang="en-US" sz="2200" dirty="0" err="1">
                <a:latin typeface="メイリオ" panose="020B0604030504040204" pitchFamily="50" charset="-128"/>
                <a:ea typeface="メイリオ" panose="020B0604030504040204" pitchFamily="50" charset="-128"/>
              </a:rPr>
              <a:t>．</a:t>
            </a:r>
            <a:endParaRPr lang="ja-JP" altLang="en-US" sz="2200" dirty="0">
              <a:latin typeface="メイリオ" panose="020B0604030504040204" pitchFamily="50" charset="-128"/>
              <a:ea typeface="メイリオ" panose="020B0604030504040204" pitchFamily="50" charset="-128"/>
            </a:endParaRPr>
          </a:p>
          <a:p>
            <a:pPr marL="0" indent="0">
              <a:buNone/>
            </a:pPr>
            <a:r>
              <a:rPr lang="ja-JP" altLang="en-US" sz="1200" dirty="0">
                <a:latin typeface="メイリオ" panose="020B0604030504040204" pitchFamily="50" charset="-128"/>
                <a:ea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endParaRPr>
          </a:p>
          <a:p>
            <a:pPr marL="0" indent="0">
              <a:buNone/>
            </a:pPr>
            <a:r>
              <a:rPr lang="ja-JP" altLang="en-US" sz="2200" dirty="0">
                <a:latin typeface="メイリオ" panose="020B0604030504040204" pitchFamily="50" charset="-128"/>
                <a:ea typeface="メイリオ" panose="020B0604030504040204" pitchFamily="50" charset="-128"/>
              </a:rPr>
              <a:t>　</a:t>
            </a:r>
            <a:r>
              <a:rPr lang="en-US" altLang="ja-JP" sz="2200" dirty="0" smtClean="0">
                <a:latin typeface="メイリオ" panose="020B0604030504040204" pitchFamily="50" charset="-128"/>
                <a:ea typeface="メイリオ" panose="020B0604030504040204" pitchFamily="50" charset="-128"/>
              </a:rPr>
              <a:t>fb[2</a:t>
            </a:r>
            <a:r>
              <a:rPr lang="en-US" altLang="ja-JP" sz="2200" dirty="0">
                <a:latin typeface="メイリオ" panose="020B0604030504040204" pitchFamily="50" charset="-128"/>
                <a:ea typeface="メイリオ" panose="020B0604030504040204" pitchFamily="50" charset="-128"/>
              </a:rPr>
              <a:t>] = fb[1] + fb[0] = memo[0] + memo[1] = 1</a:t>
            </a:r>
            <a:r>
              <a:rPr lang="ja-JP" altLang="en-US" sz="2200" dirty="0" err="1">
                <a:latin typeface="メイリオ" panose="020B0604030504040204" pitchFamily="50" charset="-128"/>
                <a:ea typeface="メイリオ" panose="020B0604030504040204" pitchFamily="50" charset="-128"/>
              </a:rPr>
              <a:t>．</a:t>
            </a:r>
            <a:endParaRPr lang="ja-JP" altLang="en-US" sz="2200" dirty="0">
              <a:latin typeface="メイリオ" panose="020B0604030504040204" pitchFamily="50" charset="-128"/>
              <a:ea typeface="メイリオ" panose="020B0604030504040204" pitchFamily="50" charset="-128"/>
            </a:endParaRPr>
          </a:p>
          <a:p>
            <a:pPr marL="0" indent="0">
              <a:buNone/>
            </a:pPr>
            <a:r>
              <a:rPr lang="ja-JP" altLang="en-US" sz="2200" dirty="0">
                <a:latin typeface="メイリオ" panose="020B0604030504040204" pitchFamily="50" charset="-128"/>
                <a:ea typeface="メイリオ" panose="020B0604030504040204" pitchFamily="50" charset="-128"/>
              </a:rPr>
              <a:t>　値をメモする</a:t>
            </a:r>
            <a:r>
              <a:rPr lang="en-US" altLang="ja-JP" sz="2200" dirty="0">
                <a:latin typeface="メイリオ" panose="020B0604030504040204" pitchFamily="50" charset="-128"/>
                <a:ea typeface="メイリオ" panose="020B0604030504040204" pitchFamily="50" charset="-128"/>
              </a:rPr>
              <a:t>: </a:t>
            </a:r>
            <a:r>
              <a:rPr lang="en-US" altLang="ja-JP" sz="2200" b="1" dirty="0">
                <a:latin typeface="メイリオ" panose="020B0604030504040204" pitchFamily="50" charset="-128"/>
                <a:ea typeface="メイリオ" panose="020B0604030504040204" pitchFamily="50" charset="-128"/>
              </a:rPr>
              <a:t>memo[2] = fb[2] = 1</a:t>
            </a:r>
            <a:endParaRPr lang="en-US" altLang="ja-JP" sz="2200" b="1" dirty="0" smtClean="0">
              <a:latin typeface="メイリオ" pitchFamily="50" charset="-128"/>
              <a:ea typeface="メイリオ" pitchFamily="50" charset="-128"/>
            </a:endParaRPr>
          </a:p>
        </p:txBody>
      </p:sp>
    </p:spTree>
    <p:extLst>
      <p:ext uri="{BB962C8B-B14F-4D97-AF65-F5344CB8AC3E}">
        <p14:creationId xmlns:p14="http://schemas.microsoft.com/office/powerpoint/2010/main" val="3829706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動的</a:t>
            </a:r>
            <a:r>
              <a:rPr lang="ja-JP" altLang="en-US" sz="4000" b="1" dirty="0">
                <a:latin typeface="メイリオ" pitchFamily="50" charset="-128"/>
                <a:ea typeface="メイリオ" pitchFamily="50" charset="-128"/>
              </a:rPr>
              <a:t>計</a:t>
            </a:r>
            <a:r>
              <a:rPr lang="ja-JP" altLang="en-US" sz="4000" b="1" dirty="0" smtClean="0">
                <a:latin typeface="メイリオ" pitchFamily="50" charset="-128"/>
                <a:ea typeface="メイリオ" pitchFamily="50" charset="-128"/>
              </a:rPr>
              <a:t>画法での計算量</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589240"/>
          </a:xfrm>
        </p:spPr>
        <p:txBody>
          <a:bodyPr>
            <a:normAutofit/>
          </a:bodyPr>
          <a:lstStyle/>
          <a:p>
            <a:pPr marL="0" indent="0">
              <a:buNone/>
            </a:pPr>
            <a:r>
              <a:rPr lang="ja-JP" altLang="en-US" sz="2400" b="1" u="sng" dirty="0" smtClean="0">
                <a:solidFill>
                  <a:srgbClr val="C00000"/>
                </a:solidFill>
                <a:latin typeface="メイリオ" pitchFamily="50" charset="-128"/>
                <a:ea typeface="メイリオ" pitchFamily="50" charset="-128"/>
              </a:rPr>
              <a:t>フィボナッチ数列</a:t>
            </a:r>
            <a:endParaRPr lang="en-US" altLang="ja-JP" sz="2400" b="1" u="sng" dirty="0" smtClean="0">
              <a:solidFill>
                <a:srgbClr val="C00000"/>
              </a:solidFill>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初期</a:t>
            </a:r>
            <a:r>
              <a:rPr lang="ja-JP" altLang="en-US" sz="2400" dirty="0">
                <a:latin typeface="メイリオ" pitchFamily="50" charset="-128"/>
                <a:ea typeface="メイリオ" pitchFamily="50" charset="-128"/>
              </a:rPr>
              <a:t>条件 </a:t>
            </a:r>
            <a:r>
              <a:rPr lang="en-US" altLang="ja-JP" sz="2400" dirty="0">
                <a:latin typeface="メイリオ" pitchFamily="50" charset="-128"/>
                <a:ea typeface="メイリオ" pitchFamily="50" charset="-128"/>
              </a:rPr>
              <a:t>: fb[0] = 0, = fb[1] = 1</a:t>
            </a:r>
          </a:p>
          <a:p>
            <a:r>
              <a:rPr lang="ja-JP" altLang="en-US" sz="2400" dirty="0" smtClean="0">
                <a:latin typeface="メイリオ" pitchFamily="50" charset="-128"/>
                <a:ea typeface="メイリオ" pitchFamily="50" charset="-128"/>
              </a:rPr>
              <a:t>漸化式 </a:t>
            </a:r>
            <a:r>
              <a:rPr lang="en-US" altLang="ja-JP" sz="2400" dirty="0">
                <a:latin typeface="メイリオ" pitchFamily="50" charset="-128"/>
                <a:ea typeface="メイリオ" pitchFamily="50" charset="-128"/>
              </a:rPr>
              <a:t>: fb[n] = fb[n-1] + fb[n-2] (n≧2</a:t>
            </a:r>
            <a:r>
              <a:rPr lang="en-US" altLang="ja-JP" sz="2400" dirty="0" smtClean="0">
                <a:latin typeface="メイリオ" pitchFamily="50" charset="-128"/>
                <a:ea typeface="メイリオ" pitchFamily="50" charset="-128"/>
              </a:rPr>
              <a:t>)</a:t>
            </a:r>
          </a:p>
          <a:p>
            <a:endParaRPr lang="en-US" altLang="ja-JP" sz="1200" dirty="0">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計算量</a:t>
            </a:r>
            <a:r>
              <a:rPr lang="en-US" altLang="ja-JP" sz="2400" dirty="0">
                <a:latin typeface="メイリオ" pitchFamily="50" charset="-128"/>
                <a:ea typeface="メイリオ" pitchFamily="50" charset="-128"/>
              </a:rPr>
              <a:t>d</a:t>
            </a:r>
            <a:r>
              <a:rPr lang="en-US" altLang="ja-JP" sz="2400" dirty="0" smtClean="0">
                <a:latin typeface="メイリオ" pitchFamily="50" charset="-128"/>
                <a:ea typeface="メイリオ" pitchFamily="50" charset="-128"/>
              </a:rPr>
              <a:t>[n]</a:t>
            </a:r>
            <a:r>
              <a:rPr lang="ja-JP" altLang="en-US" sz="2400" dirty="0" smtClean="0">
                <a:latin typeface="メイリオ" pitchFamily="50" charset="-128"/>
                <a:ea typeface="メイリオ" pitchFamily="50" charset="-128"/>
              </a:rPr>
              <a:t>：</a:t>
            </a:r>
            <a:r>
              <a:rPr lang="ja-JP" altLang="en-US" sz="2400" u="sng" dirty="0" smtClean="0">
                <a:latin typeface="メイリオ" pitchFamily="50" charset="-128"/>
                <a:ea typeface="メイリオ" pitchFamily="50" charset="-128"/>
              </a:rPr>
              <a:t>動的</a:t>
            </a:r>
            <a:r>
              <a:rPr lang="ja-JP" altLang="en-US" sz="2400" u="sng" dirty="0">
                <a:latin typeface="メイリオ" pitchFamily="50" charset="-128"/>
                <a:ea typeface="メイリオ" pitchFamily="50" charset="-128"/>
              </a:rPr>
              <a:t>計画法</a:t>
            </a:r>
            <a:r>
              <a:rPr lang="ja-JP" altLang="en-US" sz="2400" dirty="0" smtClean="0">
                <a:latin typeface="メイリオ" pitchFamily="50" charset="-128"/>
                <a:ea typeface="メイリオ" pitchFamily="50" charset="-128"/>
              </a:rPr>
              <a:t>で </a:t>
            </a:r>
            <a:r>
              <a:rPr lang="en-US" altLang="ja-JP" sz="2400" dirty="0">
                <a:latin typeface="メイリオ" pitchFamily="50" charset="-128"/>
                <a:ea typeface="メイリオ" pitchFamily="50" charset="-128"/>
              </a:rPr>
              <a:t>fb[n] </a:t>
            </a:r>
            <a:r>
              <a:rPr lang="ja-JP" altLang="en-US" sz="2400" dirty="0">
                <a:latin typeface="メイリオ" pitchFamily="50" charset="-128"/>
                <a:ea typeface="メイリオ" pitchFamily="50" charset="-128"/>
              </a:rPr>
              <a:t>を求めるために用いた漸化式の適用</a:t>
            </a:r>
            <a:r>
              <a:rPr lang="ja-JP" altLang="en-US" sz="2400" dirty="0" smtClean="0">
                <a:latin typeface="メイリオ" pitchFamily="50" charset="-128"/>
                <a:ea typeface="メイリオ" pitchFamily="50" charset="-128"/>
              </a:rPr>
              <a:t>回数</a:t>
            </a:r>
            <a:endParaRPr lang="en-US" altLang="ja-JP" sz="2400" dirty="0" smtClean="0">
              <a:latin typeface="メイリオ" pitchFamily="50" charset="-128"/>
              <a:ea typeface="メイリオ" pitchFamily="50" charset="-128"/>
            </a:endParaRPr>
          </a:p>
          <a:p>
            <a:endParaRPr lang="en-US" altLang="ja-JP" sz="1200" dirty="0" smtClean="0">
              <a:latin typeface="メイリオ" pitchFamily="50" charset="-128"/>
              <a:ea typeface="メイリオ" pitchFamily="50" charset="-128"/>
            </a:endParaRPr>
          </a:p>
          <a:p>
            <a:pPr marL="0" indent="0">
              <a:buNone/>
            </a:pPr>
            <a:r>
              <a:rPr lang="ja-JP" altLang="en-US" sz="2200" dirty="0" smtClean="0">
                <a:latin typeface="メイリオ" pitchFamily="50" charset="-128"/>
                <a:ea typeface="メイリオ" pitchFamily="50" charset="-128"/>
              </a:rPr>
              <a:t>例：</a:t>
            </a:r>
            <a:r>
              <a:rPr lang="en-US" altLang="ja-JP" sz="2200" dirty="0">
                <a:latin typeface="メイリオ" pitchFamily="50" charset="-128"/>
                <a:ea typeface="メイリオ" pitchFamily="50" charset="-128"/>
              </a:rPr>
              <a:t>d</a:t>
            </a:r>
            <a:r>
              <a:rPr lang="en-US" altLang="ja-JP" sz="2200" dirty="0" smtClean="0">
                <a:latin typeface="メイリオ" pitchFamily="50" charset="-128"/>
                <a:ea typeface="メイリオ" pitchFamily="50" charset="-128"/>
              </a:rPr>
              <a:t>[5]</a:t>
            </a:r>
          </a:p>
          <a:p>
            <a:pPr marL="0" indent="0">
              <a:buNone/>
            </a:pPr>
            <a:r>
              <a:rPr lang="ja-JP" altLang="en-US" sz="2200" dirty="0">
                <a:latin typeface="メイリオ" panose="020B0604030504040204" pitchFamily="50" charset="-128"/>
                <a:ea typeface="メイリオ" panose="020B0604030504040204" pitchFamily="50" charset="-128"/>
              </a:rPr>
              <a:t>　</a:t>
            </a:r>
            <a:r>
              <a:rPr lang="en-US" altLang="ja-JP" sz="2200" dirty="0" smtClean="0">
                <a:latin typeface="メイリオ" panose="020B0604030504040204" pitchFamily="50" charset="-128"/>
                <a:ea typeface="メイリオ" panose="020B0604030504040204" pitchFamily="50" charset="-128"/>
              </a:rPr>
              <a:t>fb[3</a:t>
            </a:r>
            <a:r>
              <a:rPr lang="en-US" altLang="ja-JP" sz="2200" dirty="0">
                <a:latin typeface="メイリオ" panose="020B0604030504040204" pitchFamily="50" charset="-128"/>
                <a:ea typeface="メイリオ" panose="020B0604030504040204" pitchFamily="50" charset="-128"/>
              </a:rPr>
              <a:t>] = fb[2] + fb[1] = memo[2] + memo[1] = 2</a:t>
            </a:r>
            <a:r>
              <a:rPr lang="ja-JP" altLang="en-US" sz="2200" dirty="0" err="1">
                <a:latin typeface="メイリオ" panose="020B0604030504040204" pitchFamily="50" charset="-128"/>
                <a:ea typeface="メイリオ" panose="020B0604030504040204" pitchFamily="50" charset="-128"/>
              </a:rPr>
              <a:t>．</a:t>
            </a:r>
            <a:endParaRPr lang="ja-JP" altLang="en-US" sz="2200" dirty="0">
              <a:latin typeface="メイリオ" panose="020B0604030504040204" pitchFamily="50" charset="-128"/>
              <a:ea typeface="メイリオ" panose="020B0604030504040204" pitchFamily="50" charset="-128"/>
            </a:endParaRPr>
          </a:p>
          <a:p>
            <a:pPr marL="0" indent="0">
              <a:buNone/>
            </a:pPr>
            <a:r>
              <a:rPr lang="ja-JP" altLang="en-US" sz="2200" dirty="0">
                <a:latin typeface="メイリオ" panose="020B0604030504040204" pitchFamily="50" charset="-128"/>
                <a:ea typeface="メイリオ" panose="020B0604030504040204" pitchFamily="50" charset="-128"/>
              </a:rPr>
              <a:t>　値をメモする</a:t>
            </a:r>
            <a:r>
              <a:rPr lang="en-US" altLang="ja-JP" sz="2200" dirty="0">
                <a:latin typeface="メイリオ" panose="020B0604030504040204" pitchFamily="50" charset="-128"/>
                <a:ea typeface="メイリオ" panose="020B0604030504040204" pitchFamily="50" charset="-128"/>
              </a:rPr>
              <a:t>: </a:t>
            </a:r>
            <a:r>
              <a:rPr lang="en-US" altLang="ja-JP" sz="2200" b="1" dirty="0">
                <a:latin typeface="メイリオ" panose="020B0604030504040204" pitchFamily="50" charset="-128"/>
                <a:ea typeface="メイリオ" panose="020B0604030504040204" pitchFamily="50" charset="-128"/>
              </a:rPr>
              <a:t>memo[3] = fb[3] = 2</a:t>
            </a:r>
            <a:r>
              <a:rPr lang="ja-JP" altLang="en-US" sz="2200" b="1" dirty="0">
                <a:latin typeface="メイリオ" panose="020B0604030504040204" pitchFamily="50" charset="-128"/>
                <a:ea typeface="メイリオ" panose="020B0604030504040204" pitchFamily="50" charset="-128"/>
              </a:rPr>
              <a:t>　</a:t>
            </a:r>
          </a:p>
          <a:p>
            <a:pPr marL="0" indent="0">
              <a:buNone/>
            </a:pPr>
            <a:r>
              <a:rPr lang="ja-JP" altLang="en-US" sz="1200" dirty="0">
                <a:latin typeface="メイリオ" panose="020B0604030504040204" pitchFamily="50" charset="-128"/>
                <a:ea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endParaRPr>
          </a:p>
          <a:p>
            <a:pPr marL="0" indent="0">
              <a:buNone/>
            </a:pPr>
            <a:r>
              <a:rPr lang="ja-JP" altLang="en-US" sz="2200" dirty="0">
                <a:latin typeface="メイリオ" panose="020B0604030504040204" pitchFamily="50" charset="-128"/>
                <a:ea typeface="メイリオ" panose="020B0604030504040204" pitchFamily="50" charset="-128"/>
              </a:rPr>
              <a:t>　</a:t>
            </a:r>
            <a:r>
              <a:rPr lang="en-US" altLang="ja-JP" sz="2200" dirty="0" smtClean="0">
                <a:latin typeface="メイリオ" panose="020B0604030504040204" pitchFamily="50" charset="-128"/>
                <a:ea typeface="メイリオ" panose="020B0604030504040204" pitchFamily="50" charset="-128"/>
              </a:rPr>
              <a:t>fb[4</a:t>
            </a:r>
            <a:r>
              <a:rPr lang="en-US" altLang="ja-JP" sz="2200" dirty="0">
                <a:latin typeface="メイリオ" panose="020B0604030504040204" pitchFamily="50" charset="-128"/>
                <a:ea typeface="メイリオ" panose="020B0604030504040204" pitchFamily="50" charset="-128"/>
              </a:rPr>
              <a:t>] = fb[3] + fb[2] = memo[3] + memo[2] = 3</a:t>
            </a:r>
            <a:r>
              <a:rPr lang="ja-JP" altLang="en-US" sz="2200" dirty="0" err="1">
                <a:latin typeface="メイリオ" panose="020B0604030504040204" pitchFamily="50" charset="-128"/>
                <a:ea typeface="メイリオ" panose="020B0604030504040204" pitchFamily="50" charset="-128"/>
              </a:rPr>
              <a:t>．</a:t>
            </a:r>
            <a:endParaRPr lang="ja-JP" altLang="en-US" sz="2200" dirty="0">
              <a:latin typeface="メイリオ" panose="020B0604030504040204" pitchFamily="50" charset="-128"/>
              <a:ea typeface="メイリオ" panose="020B0604030504040204" pitchFamily="50" charset="-128"/>
            </a:endParaRPr>
          </a:p>
          <a:p>
            <a:pPr marL="0" indent="0">
              <a:buNone/>
            </a:pPr>
            <a:r>
              <a:rPr lang="ja-JP" altLang="en-US" sz="2200" dirty="0">
                <a:latin typeface="メイリオ" panose="020B0604030504040204" pitchFamily="50" charset="-128"/>
                <a:ea typeface="メイリオ" panose="020B0604030504040204" pitchFamily="50" charset="-128"/>
              </a:rPr>
              <a:t>　値をメモする</a:t>
            </a:r>
            <a:r>
              <a:rPr lang="en-US" altLang="ja-JP" sz="2200" dirty="0">
                <a:latin typeface="メイリオ" panose="020B0604030504040204" pitchFamily="50" charset="-128"/>
                <a:ea typeface="メイリオ" panose="020B0604030504040204" pitchFamily="50" charset="-128"/>
              </a:rPr>
              <a:t>: </a:t>
            </a:r>
            <a:r>
              <a:rPr lang="en-US" altLang="ja-JP" sz="2200" b="1" dirty="0">
                <a:latin typeface="メイリオ" panose="020B0604030504040204" pitchFamily="50" charset="-128"/>
                <a:ea typeface="メイリオ" panose="020B0604030504040204" pitchFamily="50" charset="-128"/>
              </a:rPr>
              <a:t>memo[4] = fb[4] = 3</a:t>
            </a:r>
            <a:r>
              <a:rPr lang="ja-JP" altLang="en-US" sz="2200" b="1" dirty="0">
                <a:latin typeface="メイリオ" panose="020B0604030504040204" pitchFamily="50" charset="-128"/>
                <a:ea typeface="メイリオ" panose="020B0604030504040204" pitchFamily="50" charset="-128"/>
              </a:rPr>
              <a:t>　</a:t>
            </a:r>
            <a:endParaRPr lang="en-US" altLang="ja-JP" sz="2200" b="1" dirty="0" smtClean="0">
              <a:latin typeface="メイリオ" pitchFamily="50" charset="-128"/>
              <a:ea typeface="メイリオ" pitchFamily="50" charset="-128"/>
            </a:endParaRPr>
          </a:p>
        </p:txBody>
      </p:sp>
    </p:spTree>
    <p:extLst>
      <p:ext uri="{BB962C8B-B14F-4D97-AF65-F5344CB8AC3E}">
        <p14:creationId xmlns:p14="http://schemas.microsoft.com/office/powerpoint/2010/main" val="1511548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さっそく</a:t>
            </a:r>
            <a:r>
              <a:rPr lang="ja-JP" altLang="en-US" sz="4000" b="1" dirty="0">
                <a:latin typeface="メイリオ" pitchFamily="50" charset="-128"/>
                <a:ea typeface="メイリオ" pitchFamily="50" charset="-128"/>
              </a:rPr>
              <a:t>前回</a:t>
            </a:r>
            <a:r>
              <a:rPr lang="ja-JP" altLang="en-US" sz="4000" b="1" dirty="0" smtClean="0">
                <a:latin typeface="メイリオ" pitchFamily="50" charset="-128"/>
                <a:ea typeface="メイリオ" pitchFamily="50" charset="-128"/>
              </a:rPr>
              <a:t>の演習の解答です</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352928" cy="5472608"/>
          </a:xfrm>
        </p:spPr>
        <p:txBody>
          <a:bodyPr>
            <a:normAutofit/>
          </a:bodyPr>
          <a:lstStyle/>
          <a:p>
            <a:pPr>
              <a:buNone/>
            </a:pPr>
            <a:r>
              <a:rPr lang="ja-JP" altLang="en-US" sz="2600" b="1" u="sng" dirty="0" smtClean="0">
                <a:latin typeface="メイリオ" pitchFamily="50" charset="-128"/>
                <a:ea typeface="メイリオ" pitchFamily="50" charset="-128"/>
              </a:rPr>
              <a:t>演習</a:t>
            </a:r>
            <a:r>
              <a:rPr lang="en-US" altLang="ja-JP" sz="2600" b="1" u="sng" dirty="0">
                <a:latin typeface="メイリオ" pitchFamily="50" charset="-128"/>
                <a:ea typeface="メイリオ" pitchFamily="50" charset="-128"/>
              </a:rPr>
              <a:t>9</a:t>
            </a:r>
            <a:r>
              <a:rPr lang="en-US" altLang="ja-JP" sz="2600" b="1" u="sng" dirty="0" smtClean="0">
                <a:latin typeface="メイリオ" pitchFamily="50" charset="-128"/>
                <a:ea typeface="メイリオ" pitchFamily="50" charset="-128"/>
              </a:rPr>
              <a:t>-1</a:t>
            </a:r>
            <a:endParaRPr lang="ja-JP" altLang="en-US" sz="2600" u="sng" dirty="0" smtClean="0">
              <a:latin typeface="メイリオ" pitchFamily="50" charset="-128"/>
              <a:ea typeface="メイリオ" pitchFamily="50" charset="-128"/>
            </a:endParaRPr>
          </a:p>
          <a:p>
            <a:r>
              <a:rPr lang="en-US" altLang="ja-JP" sz="2600" dirty="0" smtClean="0">
                <a:latin typeface="メイリオ" pitchFamily="50" charset="-128"/>
                <a:ea typeface="メイリオ" pitchFamily="50" charset="-128"/>
              </a:rPr>
              <a:t>1</a:t>
            </a:r>
            <a:r>
              <a:rPr lang="ja-JP" altLang="en-US" sz="2600" dirty="0" smtClean="0">
                <a:latin typeface="メイリオ" pitchFamily="50" charset="-128"/>
                <a:ea typeface="メイリオ" pitchFamily="50" charset="-128"/>
              </a:rPr>
              <a:t>から</a:t>
            </a:r>
            <a:r>
              <a:rPr lang="en-US" altLang="ja-JP" sz="2600" dirty="0" smtClean="0">
                <a:latin typeface="メイリオ" pitchFamily="50" charset="-128"/>
                <a:ea typeface="メイリオ" pitchFamily="50" charset="-128"/>
              </a:rPr>
              <a:t>100</a:t>
            </a:r>
            <a:r>
              <a:rPr lang="ja-JP" altLang="en-US" sz="2600" dirty="0" smtClean="0">
                <a:latin typeface="メイリオ" pitchFamily="50" charset="-128"/>
                <a:ea typeface="メイリオ" pitchFamily="50" charset="-128"/>
              </a:rPr>
              <a:t>のうち，</a:t>
            </a:r>
            <a:r>
              <a:rPr lang="en-US" altLang="ja-JP" sz="2600" dirty="0" smtClean="0">
                <a:latin typeface="メイリオ" pitchFamily="50" charset="-128"/>
                <a:ea typeface="メイリオ" pitchFamily="50" charset="-128"/>
              </a:rPr>
              <a:t>99</a:t>
            </a:r>
            <a:r>
              <a:rPr lang="ja-JP" altLang="en-US" sz="2600" dirty="0" smtClean="0">
                <a:latin typeface="メイリオ" pitchFamily="50" charset="-128"/>
                <a:ea typeface="メイリオ" pitchFamily="50" charset="-128"/>
              </a:rPr>
              <a:t>個の異なる数字がランダムに提示されるとする．</a:t>
            </a:r>
            <a:endParaRPr lang="en-US" altLang="ja-JP" sz="2600" dirty="0" smtClean="0">
              <a:latin typeface="メイリオ" pitchFamily="50" charset="-128"/>
              <a:ea typeface="メイリオ" pitchFamily="50" charset="-128"/>
            </a:endParaRPr>
          </a:p>
          <a:p>
            <a:r>
              <a:rPr lang="ja-JP" altLang="en-US" sz="2600" dirty="0" smtClean="0">
                <a:latin typeface="メイリオ" pitchFamily="50" charset="-128"/>
                <a:ea typeface="メイリオ" pitchFamily="50" charset="-128"/>
              </a:rPr>
              <a:t>提示されなかった残された</a:t>
            </a:r>
            <a:r>
              <a:rPr lang="en-US" altLang="ja-JP" sz="2600" dirty="0" smtClean="0">
                <a:latin typeface="メイリオ" pitchFamily="50" charset="-128"/>
                <a:ea typeface="メイリオ" pitchFamily="50" charset="-128"/>
              </a:rPr>
              <a:t>1</a:t>
            </a:r>
            <a:r>
              <a:rPr lang="ja-JP" altLang="en-US" sz="2600" dirty="0" err="1" smtClean="0">
                <a:latin typeface="メイリオ" pitchFamily="50" charset="-128"/>
                <a:ea typeface="メイリオ" pitchFamily="50" charset="-128"/>
              </a:rPr>
              <a:t>つの</a:t>
            </a:r>
            <a:r>
              <a:rPr lang="ja-JP" altLang="en-US" sz="2600" dirty="0" smtClean="0">
                <a:latin typeface="メイリオ" pitchFamily="50" charset="-128"/>
                <a:ea typeface="メイリオ" pitchFamily="50" charset="-128"/>
              </a:rPr>
              <a:t>数字</a:t>
            </a:r>
            <a:r>
              <a:rPr lang="en-US" altLang="ja-JP" sz="2600" dirty="0" smtClean="0">
                <a:latin typeface="メイリオ" pitchFamily="50" charset="-128"/>
                <a:ea typeface="メイリオ" pitchFamily="50" charset="-128"/>
              </a:rPr>
              <a:t>N</a:t>
            </a:r>
            <a:r>
              <a:rPr lang="ja-JP" altLang="en-US" sz="2600" dirty="0" smtClean="0">
                <a:latin typeface="メイリオ" pitchFamily="50" charset="-128"/>
                <a:ea typeface="メイリオ" pitchFamily="50" charset="-128"/>
              </a:rPr>
              <a:t>を当てるためには，提示された</a:t>
            </a:r>
            <a:r>
              <a:rPr lang="en-US" altLang="ja-JP" sz="2600" dirty="0" smtClean="0">
                <a:latin typeface="メイリオ" pitchFamily="50" charset="-128"/>
                <a:ea typeface="メイリオ" pitchFamily="50" charset="-128"/>
              </a:rPr>
              <a:t>99</a:t>
            </a:r>
            <a:r>
              <a:rPr lang="ja-JP" altLang="en-US" sz="2600" dirty="0" smtClean="0">
                <a:latin typeface="メイリオ" pitchFamily="50" charset="-128"/>
                <a:ea typeface="メイリオ" pitchFamily="50" charset="-128"/>
              </a:rPr>
              <a:t>個を覚えておく必要がある</a:t>
            </a:r>
            <a:endParaRPr lang="en-US" altLang="ja-JP" sz="2600" dirty="0" smtClean="0">
              <a:latin typeface="メイリオ" pitchFamily="50" charset="-128"/>
              <a:ea typeface="メイリオ" pitchFamily="50" charset="-128"/>
            </a:endParaRPr>
          </a:p>
          <a:p>
            <a:endParaRPr lang="en-US" altLang="ja-JP" sz="2600" dirty="0" smtClean="0">
              <a:latin typeface="メイリオ" pitchFamily="50" charset="-128"/>
              <a:ea typeface="メイリオ" pitchFamily="50" charset="-128"/>
            </a:endParaRPr>
          </a:p>
          <a:p>
            <a:r>
              <a:rPr lang="ja-JP" altLang="en-US" sz="2600" dirty="0" smtClean="0">
                <a:latin typeface="メイリオ" pitchFamily="50" charset="-128"/>
                <a:ea typeface="メイリオ" pitchFamily="50" charset="-128"/>
              </a:rPr>
              <a:t>十進数何桁分のメモリがあれば十分か？</a:t>
            </a:r>
            <a:r>
              <a:rPr lang="en-US" altLang="ja-JP" sz="2600" dirty="0" smtClean="0">
                <a:latin typeface="メイリオ" pitchFamily="50" charset="-128"/>
                <a:ea typeface="メイリオ" pitchFamily="50" charset="-128"/>
              </a:rPr>
              <a:t>100</a:t>
            </a:r>
            <a:r>
              <a:rPr lang="ja-JP" altLang="en-US" sz="2600" dirty="0" smtClean="0">
                <a:latin typeface="メイリオ" pitchFamily="50" charset="-128"/>
                <a:ea typeface="メイリオ" pitchFamily="50" charset="-128"/>
              </a:rPr>
              <a:t>桁よりも少ない数となるアルゴリズムを求めなさい．　　　</a:t>
            </a:r>
            <a:r>
              <a:rPr lang="en-US" altLang="ja-JP" sz="2600" dirty="0" smtClean="0">
                <a:latin typeface="メイリオ" pitchFamily="50" charset="-128"/>
                <a:ea typeface="メイリオ" pitchFamily="50" charset="-128"/>
              </a:rPr>
              <a:t>(</a:t>
            </a:r>
            <a:r>
              <a:rPr lang="ja-JP" altLang="en-US" sz="2600" dirty="0" smtClean="0">
                <a:latin typeface="メイリオ" pitchFamily="50" charset="-128"/>
                <a:ea typeface="メイリオ" pitchFamily="50" charset="-128"/>
              </a:rPr>
              <a:t>少なければ少ないほどベターです</a:t>
            </a:r>
            <a:r>
              <a:rPr lang="en-US" altLang="ja-JP" sz="2600" dirty="0" smtClean="0">
                <a:latin typeface="メイリオ" pitchFamily="50" charset="-128"/>
                <a:ea typeface="メイリオ" pitchFamily="50" charset="-128"/>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動的</a:t>
            </a:r>
            <a:r>
              <a:rPr lang="ja-JP" altLang="en-US" sz="4000" b="1" dirty="0">
                <a:latin typeface="メイリオ" pitchFamily="50" charset="-128"/>
                <a:ea typeface="メイリオ" pitchFamily="50" charset="-128"/>
              </a:rPr>
              <a:t>計</a:t>
            </a:r>
            <a:r>
              <a:rPr lang="ja-JP" altLang="en-US" sz="4000" b="1" dirty="0" smtClean="0">
                <a:latin typeface="メイリオ" pitchFamily="50" charset="-128"/>
                <a:ea typeface="メイリオ" pitchFamily="50" charset="-128"/>
              </a:rPr>
              <a:t>画法での計算量</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589240"/>
          </a:xfrm>
        </p:spPr>
        <p:txBody>
          <a:bodyPr>
            <a:normAutofit/>
          </a:bodyPr>
          <a:lstStyle/>
          <a:p>
            <a:pPr marL="0" indent="0">
              <a:buNone/>
            </a:pPr>
            <a:r>
              <a:rPr lang="ja-JP" altLang="en-US" sz="2400" b="1" u="sng" dirty="0" smtClean="0">
                <a:solidFill>
                  <a:srgbClr val="C00000"/>
                </a:solidFill>
                <a:latin typeface="メイリオ" pitchFamily="50" charset="-128"/>
                <a:ea typeface="メイリオ" pitchFamily="50" charset="-128"/>
              </a:rPr>
              <a:t>フィボナッチ数列</a:t>
            </a:r>
            <a:endParaRPr lang="en-US" altLang="ja-JP" sz="2400" b="1" u="sng" dirty="0" smtClean="0">
              <a:solidFill>
                <a:srgbClr val="C00000"/>
              </a:solidFill>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初期</a:t>
            </a:r>
            <a:r>
              <a:rPr lang="ja-JP" altLang="en-US" sz="2400" dirty="0">
                <a:latin typeface="メイリオ" pitchFamily="50" charset="-128"/>
                <a:ea typeface="メイリオ" pitchFamily="50" charset="-128"/>
              </a:rPr>
              <a:t>条件 </a:t>
            </a:r>
            <a:r>
              <a:rPr lang="en-US" altLang="ja-JP" sz="2400" dirty="0">
                <a:latin typeface="メイリオ" pitchFamily="50" charset="-128"/>
                <a:ea typeface="メイリオ" pitchFamily="50" charset="-128"/>
              </a:rPr>
              <a:t>: fb[0] = 0, = fb[1] = 1</a:t>
            </a:r>
          </a:p>
          <a:p>
            <a:r>
              <a:rPr lang="ja-JP" altLang="en-US" sz="2400" dirty="0" smtClean="0">
                <a:latin typeface="メイリオ" pitchFamily="50" charset="-128"/>
                <a:ea typeface="メイリオ" pitchFamily="50" charset="-128"/>
              </a:rPr>
              <a:t>漸化式 </a:t>
            </a:r>
            <a:r>
              <a:rPr lang="en-US" altLang="ja-JP" sz="2400" dirty="0">
                <a:latin typeface="メイリオ" pitchFamily="50" charset="-128"/>
                <a:ea typeface="メイリオ" pitchFamily="50" charset="-128"/>
              </a:rPr>
              <a:t>: fb[n] = fb[n-1] + fb[n-2] (n≧2</a:t>
            </a:r>
            <a:r>
              <a:rPr lang="en-US" altLang="ja-JP" sz="2400" dirty="0" smtClean="0">
                <a:latin typeface="メイリオ" pitchFamily="50" charset="-128"/>
                <a:ea typeface="メイリオ" pitchFamily="50" charset="-128"/>
              </a:rPr>
              <a:t>)</a:t>
            </a:r>
          </a:p>
          <a:p>
            <a:endParaRPr lang="en-US" altLang="ja-JP" sz="1200" dirty="0">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計算量</a:t>
            </a:r>
            <a:r>
              <a:rPr lang="en-US" altLang="ja-JP" sz="2400" dirty="0">
                <a:latin typeface="メイリオ" pitchFamily="50" charset="-128"/>
                <a:ea typeface="メイリオ" pitchFamily="50" charset="-128"/>
              </a:rPr>
              <a:t>d</a:t>
            </a:r>
            <a:r>
              <a:rPr lang="en-US" altLang="ja-JP" sz="2400" dirty="0" smtClean="0">
                <a:latin typeface="メイリオ" pitchFamily="50" charset="-128"/>
                <a:ea typeface="メイリオ" pitchFamily="50" charset="-128"/>
              </a:rPr>
              <a:t>[n]</a:t>
            </a:r>
            <a:r>
              <a:rPr lang="ja-JP" altLang="en-US" sz="2400" dirty="0" smtClean="0">
                <a:latin typeface="メイリオ" pitchFamily="50" charset="-128"/>
                <a:ea typeface="メイリオ" pitchFamily="50" charset="-128"/>
              </a:rPr>
              <a:t>：</a:t>
            </a:r>
            <a:r>
              <a:rPr lang="ja-JP" altLang="en-US" sz="2400" u="sng" dirty="0" smtClean="0">
                <a:latin typeface="メイリオ" pitchFamily="50" charset="-128"/>
                <a:ea typeface="メイリオ" pitchFamily="50" charset="-128"/>
              </a:rPr>
              <a:t>動的</a:t>
            </a:r>
            <a:r>
              <a:rPr lang="ja-JP" altLang="en-US" sz="2400" u="sng" dirty="0">
                <a:latin typeface="メイリオ" pitchFamily="50" charset="-128"/>
                <a:ea typeface="メイリオ" pitchFamily="50" charset="-128"/>
              </a:rPr>
              <a:t>計画法</a:t>
            </a:r>
            <a:r>
              <a:rPr lang="ja-JP" altLang="en-US" sz="2400" dirty="0" smtClean="0">
                <a:latin typeface="メイリオ" pitchFamily="50" charset="-128"/>
                <a:ea typeface="メイリオ" pitchFamily="50" charset="-128"/>
              </a:rPr>
              <a:t>で </a:t>
            </a:r>
            <a:r>
              <a:rPr lang="en-US" altLang="ja-JP" sz="2400" dirty="0">
                <a:latin typeface="メイリオ" pitchFamily="50" charset="-128"/>
                <a:ea typeface="メイリオ" pitchFamily="50" charset="-128"/>
              </a:rPr>
              <a:t>fb[n] </a:t>
            </a:r>
            <a:r>
              <a:rPr lang="ja-JP" altLang="en-US" sz="2400" dirty="0">
                <a:latin typeface="メイリオ" pitchFamily="50" charset="-128"/>
                <a:ea typeface="メイリオ" pitchFamily="50" charset="-128"/>
              </a:rPr>
              <a:t>を求めるために用いた漸化式の適用</a:t>
            </a:r>
            <a:r>
              <a:rPr lang="ja-JP" altLang="en-US" sz="2400" dirty="0" smtClean="0">
                <a:latin typeface="メイリオ" pitchFamily="50" charset="-128"/>
                <a:ea typeface="メイリオ" pitchFamily="50" charset="-128"/>
              </a:rPr>
              <a:t>回数</a:t>
            </a:r>
            <a:endParaRPr lang="en-US" altLang="ja-JP" sz="2400" dirty="0" smtClean="0">
              <a:latin typeface="メイリオ" pitchFamily="50" charset="-128"/>
              <a:ea typeface="メイリオ" pitchFamily="50" charset="-128"/>
            </a:endParaRPr>
          </a:p>
          <a:p>
            <a:endParaRPr lang="en-US" altLang="ja-JP" sz="1200" dirty="0" smtClean="0">
              <a:latin typeface="メイリオ" pitchFamily="50" charset="-128"/>
              <a:ea typeface="メイリオ" pitchFamily="50" charset="-128"/>
            </a:endParaRPr>
          </a:p>
          <a:p>
            <a:pPr marL="0" indent="0">
              <a:buNone/>
            </a:pPr>
            <a:r>
              <a:rPr lang="ja-JP" altLang="en-US" sz="2200" dirty="0" smtClean="0">
                <a:latin typeface="メイリオ" pitchFamily="50" charset="-128"/>
                <a:ea typeface="メイリオ" pitchFamily="50" charset="-128"/>
              </a:rPr>
              <a:t>例：</a:t>
            </a:r>
            <a:r>
              <a:rPr lang="en-US" altLang="ja-JP" sz="2200" dirty="0">
                <a:latin typeface="メイリオ" pitchFamily="50" charset="-128"/>
                <a:ea typeface="メイリオ" pitchFamily="50" charset="-128"/>
              </a:rPr>
              <a:t>d</a:t>
            </a:r>
            <a:r>
              <a:rPr lang="en-US" altLang="ja-JP" sz="2200" dirty="0" smtClean="0">
                <a:latin typeface="メイリオ" pitchFamily="50" charset="-128"/>
                <a:ea typeface="メイリオ" pitchFamily="50" charset="-128"/>
              </a:rPr>
              <a:t>[5]</a:t>
            </a:r>
          </a:p>
          <a:p>
            <a:pPr marL="0" indent="0">
              <a:buNone/>
            </a:pPr>
            <a:r>
              <a:rPr lang="ja-JP" altLang="en-US" sz="2200" dirty="0" smtClean="0">
                <a:latin typeface="メイリオ" panose="020B0604030504040204" pitchFamily="50" charset="-128"/>
                <a:ea typeface="メイリオ" panose="020B0604030504040204" pitchFamily="50" charset="-128"/>
              </a:rPr>
              <a:t>　</a:t>
            </a:r>
            <a:r>
              <a:rPr lang="en-US" altLang="ja-JP" sz="2200" dirty="0">
                <a:latin typeface="メイリオ" panose="020B0604030504040204" pitchFamily="50" charset="-128"/>
                <a:ea typeface="メイリオ" panose="020B0604030504040204" pitchFamily="50" charset="-128"/>
              </a:rPr>
              <a:t>fb[5] = fb[4] + fb[3] = memo[4] + memo[3] = 5</a:t>
            </a:r>
            <a:r>
              <a:rPr lang="ja-JP" altLang="en-US" sz="2200" dirty="0" err="1">
                <a:latin typeface="メイリオ" panose="020B0604030504040204" pitchFamily="50" charset="-128"/>
                <a:ea typeface="メイリオ" panose="020B0604030504040204" pitchFamily="50" charset="-128"/>
              </a:rPr>
              <a:t>．</a:t>
            </a:r>
            <a:endParaRPr lang="ja-JP" altLang="en-US" sz="2200" dirty="0">
              <a:latin typeface="メイリオ" panose="020B0604030504040204" pitchFamily="50" charset="-128"/>
              <a:ea typeface="メイリオ" panose="020B0604030504040204" pitchFamily="50" charset="-128"/>
            </a:endParaRPr>
          </a:p>
          <a:p>
            <a:pPr marL="0" indent="0">
              <a:buNone/>
            </a:pPr>
            <a:r>
              <a:rPr lang="ja-JP" altLang="en-US" sz="2200" dirty="0">
                <a:latin typeface="メイリオ" panose="020B0604030504040204" pitchFamily="50" charset="-128"/>
                <a:ea typeface="メイリオ" panose="020B0604030504040204" pitchFamily="50" charset="-128"/>
              </a:rPr>
              <a:t>　値をメモする</a:t>
            </a:r>
            <a:r>
              <a:rPr lang="en-US" altLang="ja-JP" sz="2200" dirty="0">
                <a:latin typeface="メイリオ" panose="020B0604030504040204" pitchFamily="50" charset="-128"/>
                <a:ea typeface="メイリオ" panose="020B0604030504040204" pitchFamily="50" charset="-128"/>
              </a:rPr>
              <a:t>: </a:t>
            </a:r>
            <a:r>
              <a:rPr lang="en-US" altLang="ja-JP" sz="2200" b="1" dirty="0">
                <a:latin typeface="メイリオ" panose="020B0604030504040204" pitchFamily="50" charset="-128"/>
                <a:ea typeface="メイリオ" panose="020B0604030504040204" pitchFamily="50" charset="-128"/>
              </a:rPr>
              <a:t>memo[5] = fb[5] = 5</a:t>
            </a:r>
            <a:r>
              <a:rPr lang="ja-JP" altLang="en-US" sz="2200" b="1" dirty="0">
                <a:latin typeface="メイリオ" panose="020B0604030504040204" pitchFamily="50" charset="-128"/>
                <a:ea typeface="メイリオ" panose="020B0604030504040204" pitchFamily="50" charset="-128"/>
              </a:rPr>
              <a:t>　</a:t>
            </a:r>
          </a:p>
          <a:p>
            <a:pPr marL="0" indent="0">
              <a:buNone/>
            </a:pPr>
            <a:r>
              <a:rPr lang="ja-JP" altLang="en-US" sz="2200" dirty="0">
                <a:latin typeface="メイリオ" panose="020B0604030504040204" pitchFamily="50" charset="-128"/>
                <a:ea typeface="メイリオ" panose="020B0604030504040204" pitchFamily="50" charset="-128"/>
              </a:rPr>
              <a:t>　⇨ </a:t>
            </a:r>
            <a:r>
              <a:rPr lang="en-US" altLang="ja-JP" sz="2200" dirty="0">
                <a:latin typeface="メイリオ" panose="020B0604030504040204" pitchFamily="50" charset="-128"/>
                <a:ea typeface="メイリオ" panose="020B0604030504040204" pitchFamily="50" charset="-128"/>
              </a:rPr>
              <a:t>d[5] = 4</a:t>
            </a:r>
          </a:p>
          <a:p>
            <a:pPr marL="0" indent="0">
              <a:buNone/>
            </a:pPr>
            <a:r>
              <a:rPr lang="ja-JP" altLang="en-US" sz="1200" dirty="0"/>
              <a:t>　</a:t>
            </a:r>
            <a:endParaRPr lang="en-US" altLang="ja-JP" sz="1200" dirty="0" smtClean="0"/>
          </a:p>
          <a:p>
            <a:pPr marL="0" indent="0">
              <a:buNone/>
            </a:pPr>
            <a:r>
              <a:rPr lang="ja-JP" altLang="en-US" sz="2200" dirty="0"/>
              <a:t>　</a:t>
            </a:r>
            <a:r>
              <a:rPr lang="ja-JP" altLang="en-US" sz="2400" b="1" dirty="0" smtClean="0">
                <a:solidFill>
                  <a:srgbClr val="C00000"/>
                </a:solidFill>
                <a:latin typeface="メイリオ" panose="020B0604030504040204" pitchFamily="50" charset="-128"/>
                <a:ea typeface="メイリオ" panose="020B0604030504040204" pitchFamily="50" charset="-128"/>
              </a:rPr>
              <a:t>一般式 </a:t>
            </a:r>
            <a:r>
              <a:rPr lang="en-US" altLang="ja-JP" sz="2400" b="1" dirty="0">
                <a:solidFill>
                  <a:srgbClr val="C00000"/>
                </a:solidFill>
                <a:latin typeface="メイリオ" panose="020B0604030504040204" pitchFamily="50" charset="-128"/>
                <a:ea typeface="メイリオ" panose="020B0604030504040204" pitchFamily="50" charset="-128"/>
              </a:rPr>
              <a:t>d[n] = n-1 : </a:t>
            </a:r>
            <a:r>
              <a:rPr lang="ja-JP" altLang="en-US" sz="2400" b="1" dirty="0">
                <a:solidFill>
                  <a:srgbClr val="C00000"/>
                </a:solidFill>
                <a:latin typeface="メイリオ" panose="020B0604030504040204" pitchFamily="50" charset="-128"/>
                <a:ea typeface="メイリオ" panose="020B0604030504040204" pitchFamily="50" charset="-128"/>
              </a:rPr>
              <a:t>線形</a:t>
            </a:r>
            <a:r>
              <a:rPr lang="ja-JP" altLang="en-US" sz="2400" b="1" dirty="0" smtClean="0">
                <a:solidFill>
                  <a:srgbClr val="C00000"/>
                </a:solidFill>
                <a:latin typeface="メイリオ" panose="020B0604030504040204" pitchFamily="50" charset="-128"/>
                <a:ea typeface="メイリオ" panose="020B0604030504040204" pitchFamily="50" charset="-128"/>
              </a:rPr>
              <a:t>オーダー → 計算時間が短い！</a:t>
            </a:r>
            <a:endParaRPr lang="en-US" altLang="ja-JP" sz="2400" b="1" dirty="0" smtClean="0">
              <a:solidFill>
                <a:srgbClr val="C00000"/>
              </a:solidFill>
              <a:latin typeface="メイリオ" pitchFamily="50" charset="-128"/>
              <a:ea typeface="メイリオ" pitchFamily="50" charset="-128"/>
            </a:endParaRPr>
          </a:p>
        </p:txBody>
      </p:sp>
    </p:spTree>
    <p:extLst>
      <p:ext uri="{BB962C8B-B14F-4D97-AF65-F5344CB8AC3E}">
        <p14:creationId xmlns:p14="http://schemas.microsoft.com/office/powerpoint/2010/main" val="1158296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smtClean="0">
                <a:latin typeface="メイリオ" pitchFamily="50" charset="-128"/>
                <a:ea typeface="メイリオ" pitchFamily="50" charset="-128"/>
              </a:rPr>
              <a:t>演習で慣れていきましょう</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589240"/>
          </a:xfrm>
        </p:spPr>
        <p:txBody>
          <a:bodyPr>
            <a:normAutofit/>
          </a:bodyPr>
          <a:lstStyle/>
          <a:p>
            <a:pPr marL="0" indent="0">
              <a:buNone/>
            </a:pPr>
            <a:r>
              <a:rPr lang="ja-JP" altLang="en-US" sz="2400" b="1" u="sng" dirty="0" smtClean="0">
                <a:latin typeface="メイリオ" pitchFamily="50" charset="-128"/>
                <a:ea typeface="メイリオ" pitchFamily="50" charset="-128"/>
              </a:rPr>
              <a:t>演習</a:t>
            </a:r>
            <a:r>
              <a:rPr lang="en-US" altLang="ja-JP" sz="2400" b="1" u="sng" dirty="0" smtClean="0">
                <a:latin typeface="メイリオ" pitchFamily="50" charset="-128"/>
                <a:ea typeface="メイリオ" pitchFamily="50" charset="-128"/>
              </a:rPr>
              <a:t>10-2</a:t>
            </a:r>
          </a:p>
          <a:p>
            <a:r>
              <a:rPr lang="ja-JP" altLang="en-US" sz="2400" dirty="0">
                <a:latin typeface="メイリオ" pitchFamily="50" charset="-128"/>
                <a:ea typeface="メイリオ" pitchFamily="50" charset="-128"/>
              </a:rPr>
              <a:t>以下の水平方向の道</a:t>
            </a:r>
            <a:r>
              <a:rPr lang="ja-JP" altLang="en-US" sz="2400" dirty="0" smtClean="0">
                <a:latin typeface="メイリオ" pitchFamily="50" charset="-128"/>
                <a:ea typeface="メイリオ" pitchFamily="50" charset="-128"/>
              </a:rPr>
              <a:t>を </a:t>
            </a:r>
            <a:r>
              <a:rPr lang="en-US" altLang="ja-JP" sz="2400" dirty="0" err="1">
                <a:latin typeface="メイリオ" pitchFamily="50" charset="-128"/>
                <a:ea typeface="メイリオ" pitchFamily="50" charset="-128"/>
              </a:rPr>
              <a:t>i</a:t>
            </a:r>
            <a:r>
              <a:rPr lang="en-US" altLang="ja-JP" sz="2400" dirty="0" smtClean="0">
                <a:latin typeface="メイリオ" pitchFamily="50" charset="-128"/>
                <a:ea typeface="メイリオ" pitchFamily="50" charset="-128"/>
              </a:rPr>
              <a:t> (1</a:t>
            </a:r>
            <a:r>
              <a:rPr lang="en-US" altLang="ja-JP" sz="2400" dirty="0">
                <a:latin typeface="メイリオ" pitchFamily="50" charset="-128"/>
                <a:ea typeface="メイリオ" pitchFamily="50" charset="-128"/>
              </a:rPr>
              <a:t>≦ </a:t>
            </a:r>
            <a:r>
              <a:rPr lang="en-US" altLang="ja-JP" sz="2400" dirty="0" err="1">
                <a:latin typeface="メイリオ" pitchFamily="50" charset="-128"/>
                <a:ea typeface="メイリオ" pitchFamily="50" charset="-128"/>
              </a:rPr>
              <a:t>i</a:t>
            </a:r>
            <a:r>
              <a:rPr lang="en-US" altLang="ja-JP" sz="2400" dirty="0">
                <a:latin typeface="メイリオ" pitchFamily="50" charset="-128"/>
                <a:ea typeface="メイリオ" pitchFamily="50" charset="-128"/>
              </a:rPr>
              <a:t> ≦4) </a:t>
            </a:r>
            <a:r>
              <a:rPr lang="ja-JP" altLang="en-US" sz="2400" dirty="0" err="1">
                <a:latin typeface="メイリオ" pitchFamily="50" charset="-128"/>
                <a:ea typeface="メイリオ" pitchFamily="50" charset="-128"/>
              </a:rPr>
              <a:t>，</a:t>
            </a:r>
            <a:r>
              <a:rPr lang="ja-JP" altLang="en-US" sz="2400" dirty="0">
                <a:latin typeface="メイリオ" pitchFamily="50" charset="-128"/>
                <a:ea typeface="メイリオ" pitchFamily="50" charset="-128"/>
              </a:rPr>
              <a:t>垂直方向の道を </a:t>
            </a:r>
            <a:r>
              <a:rPr lang="en-US" altLang="ja-JP" sz="2400" dirty="0">
                <a:latin typeface="メイリオ" pitchFamily="50" charset="-128"/>
                <a:ea typeface="メイリオ" pitchFamily="50" charset="-128"/>
              </a:rPr>
              <a:t>j (1≦ j ≦5) </a:t>
            </a:r>
            <a:r>
              <a:rPr lang="ja-JP" altLang="en-US" sz="2400" dirty="0">
                <a:latin typeface="メイリオ" pitchFamily="50" charset="-128"/>
                <a:ea typeface="メイリオ" pitchFamily="50" charset="-128"/>
              </a:rPr>
              <a:t>で表す．</a:t>
            </a:r>
          </a:p>
          <a:p>
            <a:r>
              <a:rPr lang="ja-JP" altLang="en-US" sz="2400" dirty="0" smtClean="0">
                <a:latin typeface="メイリオ" pitchFamily="50" charset="-128"/>
                <a:ea typeface="メイリオ" pitchFamily="50" charset="-128"/>
              </a:rPr>
              <a:t>交差点</a:t>
            </a:r>
            <a:r>
              <a:rPr lang="en-US" altLang="ja-JP" sz="2400" dirty="0">
                <a:latin typeface="メイリオ" pitchFamily="50" charset="-128"/>
                <a:ea typeface="メイリオ" pitchFamily="50" charset="-128"/>
              </a:rPr>
              <a:t>(</a:t>
            </a:r>
            <a:r>
              <a:rPr lang="en-US" altLang="ja-JP" sz="2400" dirty="0" err="1" smtClean="0">
                <a:latin typeface="メイリオ" pitchFamily="50" charset="-128"/>
                <a:ea typeface="メイリオ" pitchFamily="50" charset="-128"/>
              </a:rPr>
              <a:t>i</a:t>
            </a:r>
            <a:r>
              <a:rPr lang="en-US" altLang="ja-JP" sz="2400" dirty="0" smtClean="0">
                <a:latin typeface="メイリオ" pitchFamily="50" charset="-128"/>
                <a:ea typeface="メイリオ" pitchFamily="50" charset="-128"/>
              </a:rPr>
              <a:t>,</a:t>
            </a:r>
            <a:r>
              <a:rPr lang="ja-JP" altLang="en-US" sz="2400" dirty="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j</a:t>
            </a:r>
            <a:r>
              <a:rPr lang="en-US" altLang="ja-JP" sz="2400" dirty="0">
                <a:latin typeface="メイリオ" pitchFamily="50" charset="-128"/>
                <a:ea typeface="メイリオ" pitchFamily="50" charset="-128"/>
              </a:rPr>
              <a:t>) </a:t>
            </a:r>
            <a:r>
              <a:rPr lang="ja-JP" altLang="en-US" sz="2400" dirty="0">
                <a:latin typeface="メイリオ" pitchFamily="50" charset="-128"/>
                <a:ea typeface="メイリオ" pitchFamily="50" charset="-128"/>
              </a:rPr>
              <a:t>ヘの最短経路の数 </a:t>
            </a:r>
            <a:r>
              <a:rPr lang="en-US" altLang="ja-JP" sz="2400" dirty="0">
                <a:latin typeface="メイリオ" pitchFamily="50" charset="-128"/>
                <a:ea typeface="メイリオ" pitchFamily="50" charset="-128"/>
              </a:rPr>
              <a:t>P[</a:t>
            </a:r>
            <a:r>
              <a:rPr lang="en-US" altLang="ja-JP" sz="2400" dirty="0" err="1">
                <a:latin typeface="メイリオ" pitchFamily="50" charset="-128"/>
                <a:ea typeface="メイリオ" pitchFamily="50" charset="-128"/>
              </a:rPr>
              <a:t>i</a:t>
            </a:r>
            <a:r>
              <a:rPr lang="en-US" altLang="ja-JP" sz="2400" dirty="0" smtClean="0">
                <a:latin typeface="メイリオ" pitchFamily="50" charset="-128"/>
                <a:ea typeface="メイリオ" pitchFamily="50" charset="-128"/>
              </a:rPr>
              <a:t>, j</a:t>
            </a:r>
            <a:r>
              <a:rPr lang="en-US" altLang="ja-JP" sz="2400" dirty="0">
                <a:latin typeface="メイリオ" pitchFamily="50" charset="-128"/>
                <a:ea typeface="メイリオ" pitchFamily="50" charset="-128"/>
              </a:rPr>
              <a:t>]</a:t>
            </a:r>
            <a:r>
              <a:rPr lang="ja-JP" altLang="en-US" sz="2400" dirty="0">
                <a:latin typeface="メイリオ" pitchFamily="50" charset="-128"/>
                <a:ea typeface="メイリオ" pitchFamily="50" charset="-128"/>
              </a:rPr>
              <a:t>とおく．</a:t>
            </a:r>
          </a:p>
          <a:p>
            <a:r>
              <a:rPr lang="ja-JP" altLang="en-US" sz="2400" dirty="0">
                <a:latin typeface="メイリオ" pitchFamily="50" charset="-128"/>
                <a:ea typeface="メイリオ" pitchFamily="50" charset="-128"/>
              </a:rPr>
              <a:t>“最短経路は右方向もしくは下方向へ向かう経路からなる”ことを用いてよい．</a:t>
            </a:r>
            <a:endParaRPr lang="en-US" altLang="ja-JP" sz="2400" dirty="0" smtClean="0">
              <a:latin typeface="メイリオ" pitchFamily="50" charset="-128"/>
              <a:ea typeface="メイリオ" pitchFamily="50" charset="-128"/>
            </a:endParaRPr>
          </a:p>
        </p:txBody>
      </p:sp>
      <p:pic>
        <p:nvPicPr>
          <p:cNvPr id="4" name="図 3"/>
          <p:cNvPicPr>
            <a:picLocks noChangeAspect="1"/>
          </p:cNvPicPr>
          <p:nvPr/>
        </p:nvPicPr>
        <p:blipFill>
          <a:blip r:embed="rId2"/>
          <a:stretch>
            <a:fillRect/>
          </a:stretch>
        </p:blipFill>
        <p:spPr>
          <a:xfrm>
            <a:off x="2267744" y="3821602"/>
            <a:ext cx="5007453" cy="2919766"/>
          </a:xfrm>
          <a:prstGeom prst="rect">
            <a:avLst/>
          </a:prstGeom>
        </p:spPr>
      </p:pic>
    </p:spTree>
    <p:extLst>
      <p:ext uri="{BB962C8B-B14F-4D97-AF65-F5344CB8AC3E}">
        <p14:creationId xmlns:p14="http://schemas.microsoft.com/office/powerpoint/2010/main" val="1865615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smtClean="0">
                <a:latin typeface="メイリオ" pitchFamily="50" charset="-128"/>
                <a:ea typeface="メイリオ" pitchFamily="50" charset="-128"/>
              </a:rPr>
              <a:t>演習で慣れていきましょう</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589240"/>
          </a:xfrm>
        </p:spPr>
        <p:txBody>
          <a:bodyPr>
            <a:normAutofit/>
          </a:bodyPr>
          <a:lstStyle/>
          <a:p>
            <a:pPr marL="0" indent="0">
              <a:buNone/>
            </a:pPr>
            <a:r>
              <a:rPr lang="ja-JP" altLang="en-US" sz="2400" b="1" u="sng" dirty="0" smtClean="0">
                <a:latin typeface="メイリオ" pitchFamily="50" charset="-128"/>
                <a:ea typeface="メイリオ" pitchFamily="50" charset="-128"/>
              </a:rPr>
              <a:t>演習</a:t>
            </a:r>
            <a:r>
              <a:rPr lang="en-US" altLang="ja-JP" sz="2400" b="1" u="sng" dirty="0" smtClean="0">
                <a:latin typeface="メイリオ" pitchFamily="50" charset="-128"/>
                <a:ea typeface="メイリオ" pitchFamily="50" charset="-128"/>
              </a:rPr>
              <a:t>10-2</a:t>
            </a:r>
          </a:p>
          <a:p>
            <a:r>
              <a:rPr lang="ja-JP" altLang="en-US" sz="2400" dirty="0">
                <a:latin typeface="メイリオ" pitchFamily="50" charset="-128"/>
                <a:ea typeface="メイリオ" pitchFamily="50" charset="-128"/>
              </a:rPr>
              <a:t>以下の格子状の道を通る </a:t>
            </a:r>
            <a:r>
              <a:rPr lang="en-US" altLang="ja-JP" sz="2400" dirty="0">
                <a:latin typeface="メイリオ" pitchFamily="50" charset="-128"/>
                <a:ea typeface="メイリオ" pitchFamily="50" charset="-128"/>
              </a:rPr>
              <a:t>S </a:t>
            </a:r>
            <a:r>
              <a:rPr lang="ja-JP" altLang="en-US" sz="2400" dirty="0">
                <a:latin typeface="メイリオ" pitchFamily="50" charset="-128"/>
                <a:ea typeface="メイリオ" pitchFamily="50" charset="-128"/>
              </a:rPr>
              <a:t>から </a:t>
            </a:r>
            <a:r>
              <a:rPr lang="en-US" altLang="ja-JP" sz="2400" dirty="0">
                <a:latin typeface="メイリオ" pitchFamily="50" charset="-128"/>
                <a:ea typeface="メイリオ" pitchFamily="50" charset="-128"/>
              </a:rPr>
              <a:t>G </a:t>
            </a:r>
            <a:r>
              <a:rPr lang="ja-JP" altLang="en-US" sz="2400" dirty="0" err="1">
                <a:latin typeface="メイリオ" pitchFamily="50" charset="-128"/>
                <a:ea typeface="メイリオ" pitchFamily="50" charset="-128"/>
              </a:rPr>
              <a:t>への</a:t>
            </a:r>
            <a:r>
              <a:rPr lang="ja-JP" altLang="en-US" sz="2400" dirty="0">
                <a:latin typeface="メイリオ" pitchFamily="50" charset="-128"/>
                <a:ea typeface="メイリオ" pitchFamily="50" charset="-128"/>
              </a:rPr>
              <a:t>経路に</a:t>
            </a:r>
            <a:r>
              <a:rPr lang="ja-JP" altLang="en-US" sz="2400" dirty="0" smtClean="0">
                <a:latin typeface="メイリオ" pitchFamily="50" charset="-128"/>
                <a:ea typeface="メイリオ" pitchFamily="50" charset="-128"/>
              </a:rPr>
              <a:t>ついて</a:t>
            </a:r>
            <a:endParaRPr lang="ja-JP" altLang="en-US" sz="2400" dirty="0">
              <a:latin typeface="メイリオ" pitchFamily="50" charset="-128"/>
              <a:ea typeface="メイリオ" pitchFamily="50" charset="-128"/>
            </a:endParaRPr>
          </a:p>
          <a:p>
            <a:pPr marL="0" indent="0">
              <a:buNone/>
            </a:pPr>
            <a:r>
              <a:rPr lang="en-US" altLang="ja-JP" sz="2400" dirty="0" smtClean="0">
                <a:latin typeface="メイリオ" pitchFamily="50" charset="-128"/>
                <a:ea typeface="メイリオ" pitchFamily="50" charset="-128"/>
              </a:rPr>
              <a:t>   (</a:t>
            </a:r>
            <a:r>
              <a:rPr lang="en-US" altLang="ja-JP" sz="2400" dirty="0">
                <a:latin typeface="メイリオ" pitchFamily="50" charset="-128"/>
                <a:ea typeface="メイリオ" pitchFamily="50" charset="-128"/>
              </a:rPr>
              <a:t>1</a:t>
            </a:r>
            <a:r>
              <a:rPr lang="en-US" altLang="ja-JP" sz="2400" dirty="0" smtClean="0">
                <a:latin typeface="メイリオ" pitchFamily="50" charset="-128"/>
                <a:ea typeface="メイリオ" pitchFamily="50" charset="-128"/>
              </a:rPr>
              <a:t>) P[</a:t>
            </a:r>
            <a:r>
              <a:rPr lang="en-US" altLang="ja-JP" sz="2400" dirty="0" err="1" smtClean="0">
                <a:latin typeface="メイリオ" pitchFamily="50" charset="-128"/>
                <a:ea typeface="メイリオ" pitchFamily="50" charset="-128"/>
              </a:rPr>
              <a:t>i</a:t>
            </a:r>
            <a:r>
              <a:rPr lang="en-US" altLang="ja-JP" sz="2400" dirty="0" smtClean="0">
                <a:latin typeface="メイリオ" pitchFamily="50" charset="-128"/>
                <a:ea typeface="メイリオ" pitchFamily="50" charset="-128"/>
              </a:rPr>
              <a:t>, j</a:t>
            </a:r>
            <a:r>
              <a:rPr lang="en-US" altLang="ja-JP" sz="2400" dirty="0">
                <a:latin typeface="メイリオ" pitchFamily="50" charset="-128"/>
                <a:ea typeface="メイリオ" pitchFamily="50" charset="-128"/>
              </a:rPr>
              <a:t>]</a:t>
            </a:r>
            <a:r>
              <a:rPr lang="ja-JP" altLang="en-US" sz="2400" dirty="0">
                <a:latin typeface="メイリオ" pitchFamily="50" charset="-128"/>
                <a:ea typeface="メイリオ" pitchFamily="50" charset="-128"/>
              </a:rPr>
              <a:t>に関する初期条件</a:t>
            </a:r>
            <a:r>
              <a:rPr lang="en-US" altLang="ja-JP" sz="2400" dirty="0">
                <a:latin typeface="メイリオ" pitchFamily="50" charset="-128"/>
                <a:ea typeface="メイリオ" pitchFamily="50" charset="-128"/>
              </a:rPr>
              <a:t>( </a:t>
            </a:r>
            <a:r>
              <a:rPr lang="en-US" altLang="ja-JP" sz="2400" dirty="0" err="1">
                <a:latin typeface="メイリオ" pitchFamily="50" charset="-128"/>
                <a:ea typeface="メイリオ" pitchFamily="50" charset="-128"/>
              </a:rPr>
              <a:t>i</a:t>
            </a:r>
            <a:r>
              <a:rPr lang="en-US" altLang="ja-JP" sz="2400" dirty="0">
                <a:latin typeface="メイリオ" pitchFamily="50" charset="-128"/>
                <a:ea typeface="メイリオ" pitchFamily="50" charset="-128"/>
              </a:rPr>
              <a:t>=1</a:t>
            </a:r>
            <a:r>
              <a:rPr lang="ja-JP" altLang="en-US" sz="2400" dirty="0">
                <a:latin typeface="メイリオ" pitchFamily="50" charset="-128"/>
                <a:ea typeface="メイリオ" pitchFamily="50" charset="-128"/>
              </a:rPr>
              <a:t>または</a:t>
            </a:r>
            <a:r>
              <a:rPr lang="en-US" altLang="ja-JP" sz="2400" dirty="0">
                <a:latin typeface="メイリオ" pitchFamily="50" charset="-128"/>
                <a:ea typeface="メイリオ" pitchFamily="50" charset="-128"/>
              </a:rPr>
              <a:t>j=1</a:t>
            </a:r>
            <a:r>
              <a:rPr lang="ja-JP" altLang="en-US" sz="2400" dirty="0">
                <a:latin typeface="メイリオ" pitchFamily="50" charset="-128"/>
                <a:ea typeface="メイリオ" pitchFamily="50" charset="-128"/>
              </a:rPr>
              <a:t>の場合 </a:t>
            </a:r>
            <a:r>
              <a:rPr lang="en-US" altLang="ja-JP" sz="2400" dirty="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と</a:t>
            </a:r>
            <a:endParaRPr lang="en-US" altLang="ja-JP" sz="2400" dirty="0" smtClean="0">
              <a:latin typeface="メイリオ" pitchFamily="50" charset="-128"/>
              <a:ea typeface="メイリオ" pitchFamily="50" charset="-128"/>
            </a:endParaRPr>
          </a:p>
          <a:p>
            <a:pPr marL="0" indent="0">
              <a:buNone/>
            </a:pPr>
            <a:r>
              <a:rPr lang="en-US" altLang="ja-JP" sz="2400" dirty="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漸化式</a:t>
            </a:r>
            <a:r>
              <a:rPr lang="ja-JP" altLang="en-US" sz="2400" dirty="0">
                <a:latin typeface="メイリオ" pitchFamily="50" charset="-128"/>
                <a:ea typeface="メイリオ" pitchFamily="50" charset="-128"/>
              </a:rPr>
              <a:t>を求めよ．</a:t>
            </a:r>
          </a:p>
          <a:p>
            <a:pPr marL="0" indent="0">
              <a:buNone/>
            </a:pPr>
            <a:r>
              <a:rPr lang="en-US" altLang="ja-JP" sz="2400" dirty="0" smtClean="0">
                <a:latin typeface="メイリオ" pitchFamily="50" charset="-128"/>
                <a:ea typeface="メイリオ" pitchFamily="50" charset="-128"/>
              </a:rPr>
              <a:t>   (</a:t>
            </a:r>
            <a:r>
              <a:rPr lang="en-US" altLang="ja-JP" sz="2400" dirty="0">
                <a:latin typeface="メイリオ" pitchFamily="50" charset="-128"/>
                <a:ea typeface="メイリオ" pitchFamily="50" charset="-128"/>
              </a:rPr>
              <a:t>2)</a:t>
            </a:r>
            <a:r>
              <a:rPr lang="ja-JP" altLang="en-US" sz="2400" dirty="0">
                <a:latin typeface="メイリオ" pitchFamily="50" charset="-128"/>
                <a:ea typeface="メイリオ" pitchFamily="50" charset="-128"/>
              </a:rPr>
              <a:t>動的計画法を用いて最短経路の全数を求めよ．</a:t>
            </a:r>
          </a:p>
          <a:p>
            <a:pPr marL="0" indent="0">
              <a:buNone/>
            </a:pPr>
            <a:r>
              <a:rPr lang="en-US" altLang="ja-JP" sz="2400" dirty="0" smtClean="0">
                <a:latin typeface="メイリオ" pitchFamily="50" charset="-128"/>
                <a:ea typeface="メイリオ" pitchFamily="50" charset="-128"/>
              </a:rPr>
              <a:t>   (</a:t>
            </a:r>
            <a:r>
              <a:rPr lang="en-US" altLang="ja-JP" sz="2400" dirty="0">
                <a:latin typeface="メイリオ" pitchFamily="50" charset="-128"/>
                <a:ea typeface="メイリオ" pitchFamily="50" charset="-128"/>
              </a:rPr>
              <a:t>3)</a:t>
            </a:r>
            <a:r>
              <a:rPr lang="ja-JP" altLang="en-US" sz="2400" dirty="0">
                <a:latin typeface="メイリオ" pitchFamily="50" charset="-128"/>
                <a:ea typeface="メイリオ" pitchFamily="50" charset="-128"/>
              </a:rPr>
              <a:t>組合せ的計算で最短経路の全数を</a:t>
            </a:r>
            <a:r>
              <a:rPr lang="ja-JP" altLang="en-US" sz="2400" dirty="0" smtClean="0">
                <a:latin typeface="メイリオ" pitchFamily="50" charset="-128"/>
                <a:ea typeface="メイリオ" pitchFamily="50" charset="-128"/>
              </a:rPr>
              <a:t>求めよ．</a:t>
            </a:r>
            <a:endParaRPr lang="en-US" altLang="ja-JP" sz="2400" dirty="0" smtClean="0">
              <a:latin typeface="メイリオ" pitchFamily="50" charset="-128"/>
              <a:ea typeface="メイリオ" pitchFamily="50" charset="-128"/>
            </a:endParaRPr>
          </a:p>
        </p:txBody>
      </p:sp>
      <p:pic>
        <p:nvPicPr>
          <p:cNvPr id="5" name="図 4"/>
          <p:cNvPicPr>
            <a:picLocks noChangeAspect="1"/>
          </p:cNvPicPr>
          <p:nvPr/>
        </p:nvPicPr>
        <p:blipFill>
          <a:blip r:embed="rId2"/>
          <a:stretch>
            <a:fillRect/>
          </a:stretch>
        </p:blipFill>
        <p:spPr>
          <a:xfrm>
            <a:off x="2699792" y="4063380"/>
            <a:ext cx="3312368" cy="2598037"/>
          </a:xfrm>
          <a:prstGeom prst="rect">
            <a:avLst/>
          </a:prstGeom>
        </p:spPr>
      </p:pic>
    </p:spTree>
    <p:extLst>
      <p:ext uri="{BB962C8B-B14F-4D97-AF65-F5344CB8AC3E}">
        <p14:creationId xmlns:p14="http://schemas.microsoft.com/office/powerpoint/2010/main" val="1544610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smtClean="0">
                <a:latin typeface="メイリオ" pitchFamily="50" charset="-128"/>
                <a:ea typeface="メイリオ" pitchFamily="50" charset="-128"/>
              </a:rPr>
              <a:t>解答</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589240"/>
          </a:xfrm>
        </p:spPr>
        <p:txBody>
          <a:bodyPr>
            <a:normAutofit/>
          </a:bodyPr>
          <a:lstStyle/>
          <a:p>
            <a:pPr marL="0" indent="0">
              <a:buNone/>
            </a:pPr>
            <a:r>
              <a:rPr lang="ja-JP" altLang="en-US" sz="2400" b="1" u="sng" dirty="0" smtClean="0">
                <a:latin typeface="メイリオ" pitchFamily="50" charset="-128"/>
                <a:ea typeface="メイリオ" pitchFamily="50" charset="-128"/>
              </a:rPr>
              <a:t>演習</a:t>
            </a:r>
            <a:r>
              <a:rPr lang="en-US" altLang="ja-JP" sz="2400" b="1" u="sng" dirty="0" smtClean="0">
                <a:latin typeface="メイリオ" pitchFamily="50" charset="-128"/>
                <a:ea typeface="メイリオ" pitchFamily="50" charset="-128"/>
              </a:rPr>
              <a:t>10-2</a:t>
            </a:r>
          </a:p>
          <a:p>
            <a:pPr marL="457200" indent="-457200">
              <a:buAutoNum type="arabicParenBoth"/>
            </a:pPr>
            <a:r>
              <a:rPr lang="en-US" altLang="ja-JP" sz="2400" dirty="0" smtClean="0">
                <a:latin typeface="メイリオ" pitchFamily="50" charset="-128"/>
                <a:ea typeface="メイリオ" pitchFamily="50" charset="-128"/>
              </a:rPr>
              <a:t>P[</a:t>
            </a:r>
            <a:r>
              <a:rPr lang="en-US" altLang="ja-JP" sz="2400" dirty="0" err="1" smtClean="0">
                <a:latin typeface="メイリオ" pitchFamily="50" charset="-128"/>
                <a:ea typeface="メイリオ" pitchFamily="50" charset="-128"/>
              </a:rPr>
              <a:t>i</a:t>
            </a:r>
            <a:r>
              <a:rPr lang="en-US" altLang="ja-JP" sz="2400" dirty="0" smtClean="0">
                <a:latin typeface="メイリオ" pitchFamily="50" charset="-128"/>
                <a:ea typeface="メイリオ" pitchFamily="50" charset="-128"/>
              </a:rPr>
              <a:t>, j</a:t>
            </a:r>
            <a:r>
              <a:rPr lang="en-US" altLang="ja-JP" sz="2400" dirty="0">
                <a:latin typeface="メイリオ" pitchFamily="50" charset="-128"/>
                <a:ea typeface="メイリオ" pitchFamily="50" charset="-128"/>
              </a:rPr>
              <a:t>]</a:t>
            </a:r>
            <a:r>
              <a:rPr lang="ja-JP" altLang="en-US" sz="2400" dirty="0">
                <a:latin typeface="メイリオ" pitchFamily="50" charset="-128"/>
                <a:ea typeface="メイリオ" pitchFamily="50" charset="-128"/>
              </a:rPr>
              <a:t>に関する初期条件</a:t>
            </a:r>
            <a:r>
              <a:rPr lang="en-US" altLang="ja-JP" sz="2400" dirty="0">
                <a:latin typeface="メイリオ" pitchFamily="50" charset="-128"/>
                <a:ea typeface="メイリオ" pitchFamily="50" charset="-128"/>
              </a:rPr>
              <a:t>( </a:t>
            </a:r>
            <a:r>
              <a:rPr lang="en-US" altLang="ja-JP" sz="2400" dirty="0" err="1">
                <a:latin typeface="メイリオ" pitchFamily="50" charset="-128"/>
                <a:ea typeface="メイリオ" pitchFamily="50" charset="-128"/>
              </a:rPr>
              <a:t>i</a:t>
            </a:r>
            <a:r>
              <a:rPr lang="en-US" altLang="ja-JP" sz="2400" dirty="0">
                <a:latin typeface="メイリオ" pitchFamily="50" charset="-128"/>
                <a:ea typeface="メイリオ" pitchFamily="50" charset="-128"/>
              </a:rPr>
              <a:t>=1</a:t>
            </a:r>
            <a:r>
              <a:rPr lang="ja-JP" altLang="en-US" sz="2400" dirty="0">
                <a:latin typeface="メイリオ" pitchFamily="50" charset="-128"/>
                <a:ea typeface="メイリオ" pitchFamily="50" charset="-128"/>
              </a:rPr>
              <a:t>または</a:t>
            </a:r>
            <a:r>
              <a:rPr lang="en-US" altLang="ja-JP" sz="2400" dirty="0">
                <a:latin typeface="メイリオ" pitchFamily="50" charset="-128"/>
                <a:ea typeface="メイリオ" pitchFamily="50" charset="-128"/>
              </a:rPr>
              <a:t>j=1</a:t>
            </a:r>
            <a:r>
              <a:rPr lang="ja-JP" altLang="en-US" sz="2400" dirty="0">
                <a:latin typeface="メイリオ" pitchFamily="50" charset="-128"/>
                <a:ea typeface="メイリオ" pitchFamily="50" charset="-128"/>
              </a:rPr>
              <a:t>の場合 </a:t>
            </a:r>
            <a:r>
              <a:rPr lang="en-US" altLang="ja-JP" sz="2400" dirty="0">
                <a:latin typeface="メイリオ" pitchFamily="50" charset="-128"/>
                <a:ea typeface="メイリオ" pitchFamily="50" charset="-128"/>
              </a:rPr>
              <a:t>)</a:t>
            </a:r>
            <a:r>
              <a:rPr lang="ja-JP" altLang="en-US" sz="2400" dirty="0" err="1" smtClean="0">
                <a:latin typeface="メイリオ" pitchFamily="50" charset="-128"/>
                <a:ea typeface="メイリオ" pitchFamily="50" charset="-128"/>
              </a:rPr>
              <a:t>と漸化</a:t>
            </a:r>
            <a:r>
              <a:rPr lang="ja-JP" altLang="en-US" sz="2400" dirty="0" smtClean="0">
                <a:latin typeface="メイリオ" pitchFamily="50" charset="-128"/>
                <a:ea typeface="メイリオ" pitchFamily="50" charset="-128"/>
              </a:rPr>
              <a:t>式</a:t>
            </a:r>
            <a:r>
              <a:rPr lang="ja-JP" altLang="en-US" sz="2400" dirty="0">
                <a:latin typeface="メイリオ" pitchFamily="50" charset="-128"/>
                <a:ea typeface="メイリオ" pitchFamily="50" charset="-128"/>
              </a:rPr>
              <a:t>を</a:t>
            </a:r>
            <a:r>
              <a:rPr lang="ja-JP" altLang="en-US" sz="2400" dirty="0" smtClean="0">
                <a:latin typeface="メイリオ" pitchFamily="50" charset="-128"/>
                <a:ea typeface="メイリオ" pitchFamily="50" charset="-128"/>
              </a:rPr>
              <a:t>求めよ．</a:t>
            </a:r>
            <a:endParaRPr lang="en-US" altLang="ja-JP" sz="2400" dirty="0">
              <a:latin typeface="メイリオ" pitchFamily="50" charset="-128"/>
              <a:ea typeface="メイリオ" pitchFamily="50" charset="-128"/>
            </a:endParaRPr>
          </a:p>
          <a:p>
            <a:pPr marL="0" indent="0">
              <a:buNone/>
            </a:pP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解答</a:t>
            </a:r>
            <a:r>
              <a:rPr lang="en-US" altLang="ja-JP" sz="2400" dirty="0">
                <a:latin typeface="メイリオ" pitchFamily="50" charset="-128"/>
                <a:ea typeface="メイリオ" pitchFamily="50" charset="-128"/>
              </a:rPr>
              <a:t>)</a:t>
            </a:r>
            <a:endParaRPr lang="en-US" altLang="ja-JP" sz="2400" dirty="0" smtClean="0">
              <a:latin typeface="メイリオ" pitchFamily="50" charset="-128"/>
              <a:ea typeface="メイリオ" pitchFamily="50" charset="-128"/>
            </a:endParaRPr>
          </a:p>
          <a:p>
            <a:r>
              <a:rPr lang="ja-JP" altLang="en-US" sz="2200" dirty="0" smtClean="0">
                <a:latin typeface="メイリオ" pitchFamily="50" charset="-128"/>
                <a:ea typeface="メイリオ" pitchFamily="50" charset="-128"/>
              </a:rPr>
              <a:t>最短</a:t>
            </a:r>
            <a:r>
              <a:rPr lang="ja-JP" altLang="en-US" sz="2200" dirty="0">
                <a:latin typeface="メイリオ" pitchFamily="50" charset="-128"/>
                <a:ea typeface="メイリオ" pitchFamily="50" charset="-128"/>
              </a:rPr>
              <a:t>経路は右方向もしくは下方向へ向かう部分からなる．</a:t>
            </a:r>
          </a:p>
          <a:p>
            <a:pPr marL="0" indent="0">
              <a:buNone/>
            </a:pPr>
            <a:r>
              <a:rPr lang="ja-JP" altLang="en-US" sz="2200" dirty="0">
                <a:latin typeface="メイリオ" pitchFamily="50" charset="-128"/>
                <a:ea typeface="メイリオ" pitchFamily="50" charset="-128"/>
              </a:rPr>
              <a:t>⇨ 初期条件</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P[1</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j] </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P[</a:t>
            </a:r>
            <a:r>
              <a:rPr lang="en-US" altLang="ja-JP" sz="2200" dirty="0" err="1" smtClean="0">
                <a:latin typeface="メイリオ" pitchFamily="50" charset="-128"/>
                <a:ea typeface="メイリオ" pitchFamily="50" charset="-128"/>
              </a:rPr>
              <a:t>i</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1] </a:t>
            </a:r>
            <a:r>
              <a:rPr lang="en-US" altLang="ja-JP" sz="2200" dirty="0">
                <a:latin typeface="メイリオ" pitchFamily="50" charset="-128"/>
                <a:ea typeface="メイリオ" pitchFamily="50" charset="-128"/>
              </a:rPr>
              <a:t>= 1</a:t>
            </a:r>
          </a:p>
          <a:p>
            <a:pPr marL="0" indent="0">
              <a:buNone/>
            </a:pPr>
            <a:r>
              <a:rPr lang="en-US" altLang="ja-JP" sz="2200" dirty="0" smtClean="0">
                <a:latin typeface="メイリオ" pitchFamily="50" charset="-128"/>
                <a:ea typeface="メイリオ" pitchFamily="50" charset="-128"/>
              </a:rPr>
              <a:t>⇨</a:t>
            </a:r>
            <a:r>
              <a:rPr lang="ja-JP" altLang="en-US" sz="2200" dirty="0">
                <a:latin typeface="メイリオ" pitchFamily="50" charset="-128"/>
                <a:ea typeface="メイリオ" pitchFamily="50" charset="-128"/>
              </a:rPr>
              <a:t> </a:t>
            </a:r>
            <a:r>
              <a:rPr lang="ja-JP" altLang="en-US" sz="2200" dirty="0" smtClean="0">
                <a:latin typeface="メイリオ" pitchFamily="50" charset="-128"/>
                <a:ea typeface="メイリオ" pitchFamily="50" charset="-128"/>
              </a:rPr>
              <a:t>計算</a:t>
            </a:r>
            <a:r>
              <a:rPr lang="ja-JP" altLang="en-US" sz="2200" dirty="0">
                <a:latin typeface="メイリオ" pitchFamily="50" charset="-128"/>
                <a:ea typeface="メイリオ" pitchFamily="50" charset="-128"/>
              </a:rPr>
              <a:t>結果を交差点にメモしておく</a:t>
            </a:r>
            <a:endParaRPr lang="en-US" altLang="ja-JP" sz="2200" dirty="0" smtClean="0">
              <a:latin typeface="メイリオ" pitchFamily="50" charset="-128"/>
              <a:ea typeface="メイリオ" pitchFamily="50" charset="-128"/>
            </a:endParaRPr>
          </a:p>
          <a:p>
            <a:endParaRPr lang="en-US" altLang="ja-JP" sz="2400" dirty="0" smtClean="0">
              <a:latin typeface="メイリオ" pitchFamily="50" charset="-128"/>
              <a:ea typeface="メイリオ" pitchFamily="50" charset="-128"/>
            </a:endParaRPr>
          </a:p>
        </p:txBody>
      </p:sp>
      <p:pic>
        <p:nvPicPr>
          <p:cNvPr id="4" name="図 3"/>
          <p:cNvPicPr>
            <a:picLocks noChangeAspect="1"/>
          </p:cNvPicPr>
          <p:nvPr/>
        </p:nvPicPr>
        <p:blipFill>
          <a:blip r:embed="rId2"/>
          <a:stretch>
            <a:fillRect/>
          </a:stretch>
        </p:blipFill>
        <p:spPr>
          <a:xfrm>
            <a:off x="5652120" y="4090020"/>
            <a:ext cx="3312368" cy="2672434"/>
          </a:xfrm>
          <a:prstGeom prst="rect">
            <a:avLst/>
          </a:prstGeom>
        </p:spPr>
      </p:pic>
    </p:spTree>
    <p:extLst>
      <p:ext uri="{BB962C8B-B14F-4D97-AF65-F5344CB8AC3E}">
        <p14:creationId xmlns:p14="http://schemas.microsoft.com/office/powerpoint/2010/main" val="1008075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5652120" y="4077072"/>
            <a:ext cx="3310270" cy="2661358"/>
          </a:xfrm>
          <a:prstGeom prst="rect">
            <a:avLst/>
          </a:prstGeom>
        </p:spPr>
      </p:pic>
      <p:sp>
        <p:nvSpPr>
          <p:cNvPr id="2" name="タイトル 1"/>
          <p:cNvSpPr>
            <a:spLocks noGrp="1"/>
          </p:cNvSpPr>
          <p:nvPr>
            <p:ph type="title"/>
          </p:nvPr>
        </p:nvSpPr>
        <p:spPr/>
        <p:txBody>
          <a:bodyPr>
            <a:normAutofit/>
          </a:bodyPr>
          <a:lstStyle/>
          <a:p>
            <a:r>
              <a:rPr kumimoji="1" lang="ja-JP" altLang="en-US" sz="4000" b="1" dirty="0" smtClean="0">
                <a:latin typeface="メイリオ" pitchFamily="50" charset="-128"/>
                <a:ea typeface="メイリオ" pitchFamily="50" charset="-128"/>
              </a:rPr>
              <a:t>解答</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589240"/>
          </a:xfrm>
        </p:spPr>
        <p:txBody>
          <a:bodyPr>
            <a:normAutofit/>
          </a:bodyPr>
          <a:lstStyle/>
          <a:p>
            <a:pPr marL="0" indent="0">
              <a:buNone/>
            </a:pPr>
            <a:r>
              <a:rPr lang="ja-JP" altLang="en-US" sz="2400" b="1" u="sng" dirty="0" smtClean="0">
                <a:latin typeface="メイリオ" pitchFamily="50" charset="-128"/>
                <a:ea typeface="メイリオ" pitchFamily="50" charset="-128"/>
              </a:rPr>
              <a:t>演習</a:t>
            </a:r>
            <a:r>
              <a:rPr lang="en-US" altLang="ja-JP" sz="2400" b="1" u="sng" dirty="0" smtClean="0">
                <a:latin typeface="メイリオ" pitchFamily="50" charset="-128"/>
                <a:ea typeface="メイリオ" pitchFamily="50" charset="-128"/>
              </a:rPr>
              <a:t>10-2</a:t>
            </a:r>
          </a:p>
          <a:p>
            <a:pPr marL="457200" indent="-457200">
              <a:buAutoNum type="arabicParenBoth"/>
            </a:pPr>
            <a:r>
              <a:rPr lang="en-US" altLang="ja-JP" sz="2400" dirty="0" smtClean="0">
                <a:latin typeface="メイリオ" pitchFamily="50" charset="-128"/>
                <a:ea typeface="メイリオ" pitchFamily="50" charset="-128"/>
              </a:rPr>
              <a:t>P[</a:t>
            </a:r>
            <a:r>
              <a:rPr lang="en-US" altLang="ja-JP" sz="2400" dirty="0" err="1" smtClean="0">
                <a:latin typeface="メイリオ" pitchFamily="50" charset="-128"/>
                <a:ea typeface="メイリオ" pitchFamily="50" charset="-128"/>
              </a:rPr>
              <a:t>i</a:t>
            </a:r>
            <a:r>
              <a:rPr lang="en-US" altLang="ja-JP" sz="2400" dirty="0" smtClean="0">
                <a:latin typeface="メイリオ" pitchFamily="50" charset="-128"/>
                <a:ea typeface="メイリオ" pitchFamily="50" charset="-128"/>
              </a:rPr>
              <a:t>, j</a:t>
            </a:r>
            <a:r>
              <a:rPr lang="en-US" altLang="ja-JP" sz="2400" dirty="0">
                <a:latin typeface="メイリオ" pitchFamily="50" charset="-128"/>
                <a:ea typeface="メイリオ" pitchFamily="50" charset="-128"/>
              </a:rPr>
              <a:t>]</a:t>
            </a:r>
            <a:r>
              <a:rPr lang="ja-JP" altLang="en-US" sz="2400" dirty="0">
                <a:latin typeface="メイリオ" pitchFamily="50" charset="-128"/>
                <a:ea typeface="メイリオ" pitchFamily="50" charset="-128"/>
              </a:rPr>
              <a:t>に関する初期条件</a:t>
            </a:r>
            <a:r>
              <a:rPr lang="en-US" altLang="ja-JP" sz="2400" dirty="0">
                <a:latin typeface="メイリオ" pitchFamily="50" charset="-128"/>
                <a:ea typeface="メイリオ" pitchFamily="50" charset="-128"/>
              </a:rPr>
              <a:t>( </a:t>
            </a:r>
            <a:r>
              <a:rPr lang="en-US" altLang="ja-JP" sz="2400" dirty="0" err="1">
                <a:latin typeface="メイリオ" pitchFamily="50" charset="-128"/>
                <a:ea typeface="メイリオ" pitchFamily="50" charset="-128"/>
              </a:rPr>
              <a:t>i</a:t>
            </a:r>
            <a:r>
              <a:rPr lang="en-US" altLang="ja-JP" sz="2400" dirty="0">
                <a:latin typeface="メイリオ" pitchFamily="50" charset="-128"/>
                <a:ea typeface="メイリオ" pitchFamily="50" charset="-128"/>
              </a:rPr>
              <a:t>=1</a:t>
            </a:r>
            <a:r>
              <a:rPr lang="ja-JP" altLang="en-US" sz="2400" dirty="0">
                <a:latin typeface="メイリオ" pitchFamily="50" charset="-128"/>
                <a:ea typeface="メイリオ" pitchFamily="50" charset="-128"/>
              </a:rPr>
              <a:t>または</a:t>
            </a:r>
            <a:r>
              <a:rPr lang="en-US" altLang="ja-JP" sz="2400" dirty="0">
                <a:latin typeface="メイリオ" pitchFamily="50" charset="-128"/>
                <a:ea typeface="メイリオ" pitchFamily="50" charset="-128"/>
              </a:rPr>
              <a:t>j=1</a:t>
            </a:r>
            <a:r>
              <a:rPr lang="ja-JP" altLang="en-US" sz="2400" dirty="0">
                <a:latin typeface="メイリオ" pitchFamily="50" charset="-128"/>
                <a:ea typeface="メイリオ" pitchFamily="50" charset="-128"/>
              </a:rPr>
              <a:t>の場合 </a:t>
            </a:r>
            <a:r>
              <a:rPr lang="en-US" altLang="ja-JP" sz="2400" dirty="0">
                <a:latin typeface="メイリオ" pitchFamily="50" charset="-128"/>
                <a:ea typeface="メイリオ" pitchFamily="50" charset="-128"/>
              </a:rPr>
              <a:t>)</a:t>
            </a:r>
            <a:r>
              <a:rPr lang="ja-JP" altLang="en-US" sz="2400" dirty="0" err="1" smtClean="0">
                <a:latin typeface="メイリオ" pitchFamily="50" charset="-128"/>
                <a:ea typeface="メイリオ" pitchFamily="50" charset="-128"/>
              </a:rPr>
              <a:t>と漸化</a:t>
            </a:r>
            <a:r>
              <a:rPr lang="ja-JP" altLang="en-US" sz="2400" dirty="0" smtClean="0">
                <a:latin typeface="メイリオ" pitchFamily="50" charset="-128"/>
                <a:ea typeface="メイリオ" pitchFamily="50" charset="-128"/>
              </a:rPr>
              <a:t>式</a:t>
            </a:r>
            <a:r>
              <a:rPr lang="ja-JP" altLang="en-US" sz="2400" dirty="0">
                <a:latin typeface="メイリオ" pitchFamily="50" charset="-128"/>
                <a:ea typeface="メイリオ" pitchFamily="50" charset="-128"/>
              </a:rPr>
              <a:t>を</a:t>
            </a:r>
            <a:r>
              <a:rPr lang="ja-JP" altLang="en-US" sz="2400" dirty="0" smtClean="0">
                <a:latin typeface="メイリオ" pitchFamily="50" charset="-128"/>
                <a:ea typeface="メイリオ" pitchFamily="50" charset="-128"/>
              </a:rPr>
              <a:t>求めよ．</a:t>
            </a:r>
            <a:endParaRPr lang="en-US" altLang="ja-JP" sz="2400" dirty="0">
              <a:latin typeface="メイリオ" pitchFamily="50" charset="-128"/>
              <a:ea typeface="メイリオ" pitchFamily="50" charset="-128"/>
            </a:endParaRPr>
          </a:p>
          <a:p>
            <a:pPr marL="0" indent="0">
              <a:buNone/>
            </a:pP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解答</a:t>
            </a:r>
            <a:r>
              <a:rPr lang="en-US" altLang="ja-JP" sz="2400" dirty="0" smtClean="0">
                <a:latin typeface="メイリオ" pitchFamily="50" charset="-128"/>
                <a:ea typeface="メイリオ" pitchFamily="50" charset="-128"/>
              </a:rPr>
              <a:t>)</a:t>
            </a:r>
            <a:endParaRPr lang="ja-JP" altLang="en-US" sz="2200" dirty="0">
              <a:latin typeface="メイリオ" pitchFamily="50" charset="-128"/>
              <a:ea typeface="メイリオ" pitchFamily="50" charset="-128"/>
            </a:endParaRPr>
          </a:p>
          <a:p>
            <a:pPr marL="0" indent="0">
              <a:buNone/>
            </a:pPr>
            <a:r>
              <a:rPr lang="ja-JP" altLang="en-US" sz="2200" dirty="0">
                <a:latin typeface="メイリオ" pitchFamily="50" charset="-128"/>
                <a:ea typeface="メイリオ" pitchFamily="50" charset="-128"/>
              </a:rPr>
              <a:t>⇨ 交差点</a:t>
            </a:r>
            <a:r>
              <a:rPr lang="en-US" altLang="ja-JP" sz="2200" dirty="0" smtClean="0">
                <a:latin typeface="メイリオ" pitchFamily="50" charset="-128"/>
                <a:ea typeface="メイリオ" pitchFamily="50" charset="-128"/>
              </a:rPr>
              <a:t>(</a:t>
            </a:r>
            <a:r>
              <a:rPr lang="en-US" altLang="ja-JP" sz="2200" dirty="0" err="1" smtClean="0">
                <a:latin typeface="メイリオ" pitchFamily="50" charset="-128"/>
                <a:ea typeface="メイリオ" pitchFamily="50" charset="-128"/>
              </a:rPr>
              <a:t>i</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j)</a:t>
            </a:r>
            <a:r>
              <a:rPr lang="ja-JP" altLang="en-US" sz="2200" dirty="0">
                <a:latin typeface="メイリオ" pitchFamily="50" charset="-128"/>
                <a:ea typeface="メイリオ" pitchFamily="50" charset="-128"/>
              </a:rPr>
              <a:t>を通る最短経路は，直前に</a:t>
            </a:r>
            <a:r>
              <a:rPr lang="en-US" altLang="ja-JP" sz="2200" dirty="0" smtClean="0">
                <a:latin typeface="メイリオ" pitchFamily="50" charset="-128"/>
                <a:ea typeface="メイリオ" pitchFamily="50" charset="-128"/>
              </a:rPr>
              <a:t>(i-1</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j)</a:t>
            </a:r>
            <a:r>
              <a:rPr lang="ja-JP" altLang="en-US" sz="2200" dirty="0">
                <a:latin typeface="メイリオ" pitchFamily="50" charset="-128"/>
                <a:ea typeface="メイリオ" pitchFamily="50" charset="-128"/>
              </a:rPr>
              <a:t>または</a:t>
            </a:r>
            <a:r>
              <a:rPr lang="en-US" altLang="ja-JP" sz="2200" dirty="0" smtClean="0">
                <a:latin typeface="メイリオ" pitchFamily="50" charset="-128"/>
                <a:ea typeface="メイリオ" pitchFamily="50" charset="-128"/>
              </a:rPr>
              <a:t>(</a:t>
            </a:r>
            <a:r>
              <a:rPr lang="en-US" altLang="ja-JP" sz="2200" dirty="0" err="1" smtClean="0">
                <a:latin typeface="メイリオ" pitchFamily="50" charset="-128"/>
                <a:ea typeface="メイリオ" pitchFamily="50" charset="-128"/>
              </a:rPr>
              <a:t>i</a:t>
            </a:r>
            <a:r>
              <a:rPr lang="en-US" altLang="ja-JP" sz="2200" dirty="0">
                <a:latin typeface="メイリオ" pitchFamily="50" charset="-128"/>
                <a:ea typeface="メイリオ" pitchFamily="50" charset="-128"/>
              </a:rPr>
              <a:t>, j-1)</a:t>
            </a:r>
            <a:r>
              <a:rPr lang="ja-JP" altLang="en-US" sz="2200" dirty="0" smtClean="0">
                <a:latin typeface="メイリオ" pitchFamily="50" charset="-128"/>
                <a:ea typeface="メイリオ" pitchFamily="50" charset="-128"/>
              </a:rPr>
              <a:t>を</a:t>
            </a:r>
            <a:endParaRPr lang="en-US" altLang="ja-JP" sz="2200" dirty="0" smtClean="0">
              <a:latin typeface="メイリオ" pitchFamily="50" charset="-128"/>
              <a:ea typeface="メイリオ" pitchFamily="50" charset="-128"/>
            </a:endParaRPr>
          </a:p>
          <a:p>
            <a:pPr marL="0" indent="0">
              <a:buNone/>
            </a:pPr>
            <a:r>
              <a:rPr lang="ja-JP" altLang="en-US" sz="2200" dirty="0">
                <a:latin typeface="メイリオ" pitchFamily="50" charset="-128"/>
                <a:ea typeface="メイリオ" pitchFamily="50" charset="-128"/>
              </a:rPr>
              <a:t>　 </a:t>
            </a:r>
            <a:r>
              <a:rPr lang="ja-JP" altLang="en-US" sz="2200" dirty="0" smtClean="0">
                <a:latin typeface="メイリオ" pitchFamily="50" charset="-128"/>
                <a:ea typeface="メイリオ" pitchFamily="50" charset="-128"/>
              </a:rPr>
              <a:t>通る</a:t>
            </a:r>
            <a:endParaRPr lang="ja-JP" altLang="en-US" sz="2200" dirty="0">
              <a:latin typeface="メイリオ" pitchFamily="50" charset="-128"/>
              <a:ea typeface="メイリオ" pitchFamily="50" charset="-128"/>
            </a:endParaRPr>
          </a:p>
          <a:p>
            <a:pPr marL="0" indent="0">
              <a:buNone/>
            </a:pPr>
            <a:r>
              <a:rPr lang="ja-JP" altLang="en-US" sz="2200" dirty="0">
                <a:latin typeface="メイリオ" pitchFamily="50" charset="-128"/>
                <a:ea typeface="メイリオ" pitchFamily="50" charset="-128"/>
              </a:rPr>
              <a:t>⇨ </a:t>
            </a:r>
            <a:r>
              <a:rPr lang="ja-JP" altLang="en-US" sz="2200" b="1" dirty="0">
                <a:solidFill>
                  <a:srgbClr val="C00000"/>
                </a:solidFill>
                <a:latin typeface="メイリオ" pitchFamily="50" charset="-128"/>
                <a:ea typeface="メイリオ" pitchFamily="50" charset="-128"/>
              </a:rPr>
              <a:t>漸化式</a:t>
            </a:r>
            <a:r>
              <a:rPr lang="en-US" altLang="ja-JP" sz="2200" b="1" dirty="0">
                <a:solidFill>
                  <a:srgbClr val="C00000"/>
                </a:solidFill>
                <a:latin typeface="メイリオ" pitchFamily="50" charset="-128"/>
                <a:ea typeface="メイリオ" pitchFamily="50" charset="-128"/>
              </a:rPr>
              <a:t>: </a:t>
            </a:r>
            <a:r>
              <a:rPr lang="en-US" altLang="ja-JP" sz="2200" b="1" dirty="0" smtClean="0">
                <a:solidFill>
                  <a:srgbClr val="C00000"/>
                </a:solidFill>
                <a:latin typeface="メイリオ" pitchFamily="50" charset="-128"/>
                <a:ea typeface="メイリオ" pitchFamily="50" charset="-128"/>
              </a:rPr>
              <a:t>P[</a:t>
            </a:r>
            <a:r>
              <a:rPr lang="en-US" altLang="ja-JP" sz="2200" b="1" dirty="0" err="1" smtClean="0">
                <a:solidFill>
                  <a:srgbClr val="C00000"/>
                </a:solidFill>
                <a:latin typeface="メイリオ" pitchFamily="50" charset="-128"/>
                <a:ea typeface="メイリオ" pitchFamily="50" charset="-128"/>
              </a:rPr>
              <a:t>i</a:t>
            </a:r>
            <a:r>
              <a:rPr lang="en-US" altLang="ja-JP" sz="2200" b="1" dirty="0">
                <a:solidFill>
                  <a:srgbClr val="C00000"/>
                </a:solidFill>
                <a:latin typeface="メイリオ" pitchFamily="50" charset="-128"/>
                <a:ea typeface="メイリオ" pitchFamily="50" charset="-128"/>
              </a:rPr>
              <a:t>, </a:t>
            </a:r>
            <a:r>
              <a:rPr lang="en-US" altLang="ja-JP" sz="2200" b="1" dirty="0" smtClean="0">
                <a:solidFill>
                  <a:srgbClr val="C00000"/>
                </a:solidFill>
                <a:latin typeface="メイリオ" pitchFamily="50" charset="-128"/>
                <a:ea typeface="メイリオ" pitchFamily="50" charset="-128"/>
              </a:rPr>
              <a:t>j] </a:t>
            </a:r>
            <a:r>
              <a:rPr lang="en-US" altLang="ja-JP" sz="2200" b="1" dirty="0">
                <a:solidFill>
                  <a:srgbClr val="C00000"/>
                </a:solidFill>
                <a:latin typeface="メイリオ" pitchFamily="50" charset="-128"/>
                <a:ea typeface="メイリオ" pitchFamily="50" charset="-128"/>
              </a:rPr>
              <a:t>= </a:t>
            </a:r>
            <a:r>
              <a:rPr lang="en-US" altLang="ja-JP" sz="2200" b="1" dirty="0" smtClean="0">
                <a:solidFill>
                  <a:srgbClr val="C00000"/>
                </a:solidFill>
                <a:latin typeface="メイリオ" pitchFamily="50" charset="-128"/>
                <a:ea typeface="メイリオ" pitchFamily="50" charset="-128"/>
              </a:rPr>
              <a:t>P[i-1</a:t>
            </a:r>
            <a:r>
              <a:rPr lang="en-US" altLang="ja-JP" sz="2200" b="1" dirty="0">
                <a:solidFill>
                  <a:srgbClr val="C00000"/>
                </a:solidFill>
                <a:latin typeface="メイリオ" pitchFamily="50" charset="-128"/>
                <a:ea typeface="メイリオ" pitchFamily="50" charset="-128"/>
              </a:rPr>
              <a:t>, </a:t>
            </a:r>
            <a:r>
              <a:rPr lang="en-US" altLang="ja-JP" sz="2200" b="1" dirty="0" smtClean="0">
                <a:solidFill>
                  <a:srgbClr val="C00000"/>
                </a:solidFill>
                <a:latin typeface="メイリオ" pitchFamily="50" charset="-128"/>
                <a:ea typeface="メイリオ" pitchFamily="50" charset="-128"/>
              </a:rPr>
              <a:t>j] </a:t>
            </a:r>
            <a:r>
              <a:rPr lang="en-US" altLang="ja-JP" sz="2200" b="1" dirty="0">
                <a:solidFill>
                  <a:srgbClr val="C00000"/>
                </a:solidFill>
                <a:latin typeface="メイリオ" pitchFamily="50" charset="-128"/>
                <a:ea typeface="メイリオ" pitchFamily="50" charset="-128"/>
              </a:rPr>
              <a:t>+ </a:t>
            </a:r>
            <a:r>
              <a:rPr lang="en-US" altLang="ja-JP" sz="2200" b="1" dirty="0" smtClean="0">
                <a:solidFill>
                  <a:srgbClr val="C00000"/>
                </a:solidFill>
                <a:latin typeface="メイリオ" pitchFamily="50" charset="-128"/>
                <a:ea typeface="メイリオ" pitchFamily="50" charset="-128"/>
              </a:rPr>
              <a:t>P[</a:t>
            </a:r>
            <a:r>
              <a:rPr lang="en-US" altLang="ja-JP" sz="2200" b="1" dirty="0" err="1" smtClean="0">
                <a:solidFill>
                  <a:srgbClr val="C00000"/>
                </a:solidFill>
                <a:latin typeface="メイリオ" pitchFamily="50" charset="-128"/>
                <a:ea typeface="メイリオ" pitchFamily="50" charset="-128"/>
              </a:rPr>
              <a:t>i</a:t>
            </a:r>
            <a:r>
              <a:rPr lang="en-US" altLang="ja-JP" sz="2200" b="1" dirty="0">
                <a:solidFill>
                  <a:srgbClr val="C00000"/>
                </a:solidFill>
                <a:latin typeface="メイリオ" pitchFamily="50" charset="-128"/>
                <a:ea typeface="メイリオ" pitchFamily="50" charset="-128"/>
              </a:rPr>
              <a:t>, </a:t>
            </a:r>
            <a:r>
              <a:rPr lang="en-US" altLang="ja-JP" sz="2200" b="1" dirty="0" smtClean="0">
                <a:solidFill>
                  <a:srgbClr val="C00000"/>
                </a:solidFill>
                <a:latin typeface="メイリオ" pitchFamily="50" charset="-128"/>
                <a:ea typeface="メイリオ" pitchFamily="50" charset="-128"/>
              </a:rPr>
              <a:t>j-1]</a:t>
            </a:r>
            <a:r>
              <a:rPr lang="ja-JP" altLang="en-US" sz="2200" b="1" dirty="0" smtClean="0">
                <a:solidFill>
                  <a:srgbClr val="C00000"/>
                </a:solidFill>
                <a:latin typeface="メイリオ" pitchFamily="50" charset="-128"/>
                <a:ea typeface="メイリオ" pitchFamily="50" charset="-128"/>
              </a:rPr>
              <a:t>　←</a:t>
            </a:r>
            <a:r>
              <a:rPr lang="en-US" altLang="ja-JP" sz="2200" b="1" dirty="0" smtClean="0">
                <a:solidFill>
                  <a:srgbClr val="C00000"/>
                </a:solidFill>
                <a:latin typeface="メイリオ" pitchFamily="50" charset="-128"/>
                <a:ea typeface="メイリオ" pitchFamily="50" charset="-128"/>
              </a:rPr>
              <a:t>(1)</a:t>
            </a:r>
            <a:r>
              <a:rPr lang="ja-JP" altLang="en-US" sz="2200" b="1" dirty="0" smtClean="0">
                <a:solidFill>
                  <a:srgbClr val="C00000"/>
                </a:solidFill>
                <a:latin typeface="メイリオ" pitchFamily="50" charset="-128"/>
                <a:ea typeface="メイリオ" pitchFamily="50" charset="-128"/>
              </a:rPr>
              <a:t>の答え</a:t>
            </a:r>
            <a:endParaRPr lang="en-US" altLang="ja-JP" sz="2200" b="1" dirty="0">
              <a:solidFill>
                <a:srgbClr val="C00000"/>
              </a:solidFill>
              <a:latin typeface="メイリオ" pitchFamily="50" charset="-128"/>
              <a:ea typeface="メイリオ" pitchFamily="50" charset="-128"/>
            </a:endParaRPr>
          </a:p>
          <a:p>
            <a:pPr marL="0" indent="0">
              <a:buNone/>
            </a:pPr>
            <a:r>
              <a:rPr lang="en-US" altLang="ja-JP" sz="2200" dirty="0" smtClean="0">
                <a:latin typeface="メイリオ" pitchFamily="50" charset="-128"/>
                <a:ea typeface="メイリオ" pitchFamily="50" charset="-128"/>
              </a:rPr>
              <a:t>⇨ </a:t>
            </a:r>
            <a:r>
              <a:rPr lang="ja-JP" altLang="en-US" sz="2200" dirty="0" smtClean="0">
                <a:latin typeface="メイリオ" pitchFamily="50" charset="-128"/>
                <a:ea typeface="メイリオ" pitchFamily="50" charset="-128"/>
              </a:rPr>
              <a:t>計算</a:t>
            </a:r>
            <a:r>
              <a:rPr lang="ja-JP" altLang="en-US" sz="2200" dirty="0">
                <a:latin typeface="メイリオ" pitchFamily="50" charset="-128"/>
                <a:ea typeface="メイリオ" pitchFamily="50" charset="-128"/>
              </a:rPr>
              <a:t>結果を交差点にメモしておく</a:t>
            </a:r>
            <a:endParaRPr lang="en-US" altLang="ja-JP" sz="2400" dirty="0" smtClean="0">
              <a:latin typeface="メイリオ" pitchFamily="50" charset="-128"/>
              <a:ea typeface="メイリオ" pitchFamily="50" charset="-128"/>
            </a:endParaRPr>
          </a:p>
        </p:txBody>
      </p:sp>
    </p:spTree>
    <p:extLst>
      <p:ext uri="{BB962C8B-B14F-4D97-AF65-F5344CB8AC3E}">
        <p14:creationId xmlns:p14="http://schemas.microsoft.com/office/powerpoint/2010/main" val="271577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smtClean="0">
                <a:latin typeface="メイリオ" pitchFamily="50" charset="-128"/>
                <a:ea typeface="メイリオ" pitchFamily="50" charset="-128"/>
              </a:rPr>
              <a:t>解答</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589240"/>
          </a:xfrm>
        </p:spPr>
        <p:txBody>
          <a:bodyPr>
            <a:normAutofit/>
          </a:bodyPr>
          <a:lstStyle/>
          <a:p>
            <a:pPr marL="0" indent="0">
              <a:buNone/>
            </a:pPr>
            <a:r>
              <a:rPr lang="ja-JP" altLang="en-US" sz="2400" b="1" u="sng" dirty="0" smtClean="0">
                <a:latin typeface="メイリオ" pitchFamily="50" charset="-128"/>
                <a:ea typeface="メイリオ" pitchFamily="50" charset="-128"/>
              </a:rPr>
              <a:t>演習</a:t>
            </a:r>
            <a:r>
              <a:rPr lang="en-US" altLang="ja-JP" sz="2400" b="1" u="sng" dirty="0" smtClean="0">
                <a:latin typeface="メイリオ" pitchFamily="50" charset="-128"/>
                <a:ea typeface="メイリオ" pitchFamily="50" charset="-128"/>
              </a:rPr>
              <a:t>10-2</a:t>
            </a:r>
          </a:p>
          <a:p>
            <a:pPr marL="0" indent="0">
              <a:buNone/>
            </a:pPr>
            <a:r>
              <a:rPr lang="en-US" altLang="ja-JP" sz="2400" dirty="0" smtClean="0">
                <a:latin typeface="メイリオ" pitchFamily="50" charset="-128"/>
                <a:ea typeface="メイリオ" pitchFamily="50" charset="-128"/>
              </a:rPr>
              <a:t>(2)</a:t>
            </a:r>
            <a:r>
              <a:rPr lang="ja-JP" altLang="en-US" sz="2400" dirty="0" smtClean="0">
                <a:latin typeface="メイリオ" pitchFamily="50" charset="-128"/>
                <a:ea typeface="メイリオ" pitchFamily="50" charset="-128"/>
              </a:rPr>
              <a:t>動的計</a:t>
            </a:r>
            <a:r>
              <a:rPr lang="ja-JP" altLang="en-US" sz="2400" dirty="0">
                <a:latin typeface="メイリオ" pitchFamily="50" charset="-128"/>
                <a:ea typeface="メイリオ" pitchFamily="50" charset="-128"/>
              </a:rPr>
              <a:t>画法を用いて最短経路の全数を求めよ</a:t>
            </a:r>
            <a:r>
              <a:rPr lang="ja-JP" altLang="en-US" sz="2400" dirty="0" smtClean="0">
                <a:latin typeface="メイリオ" pitchFamily="50" charset="-128"/>
                <a:ea typeface="メイリオ" pitchFamily="50" charset="-128"/>
              </a:rPr>
              <a:t>．</a:t>
            </a:r>
            <a:endParaRPr lang="en-US" altLang="ja-JP" sz="2400" dirty="0" smtClean="0">
              <a:latin typeface="メイリオ" pitchFamily="50" charset="-128"/>
              <a:ea typeface="メイリオ" pitchFamily="50" charset="-128"/>
            </a:endParaRPr>
          </a:p>
          <a:p>
            <a:pPr marL="0" indent="0">
              <a:buNone/>
            </a:pPr>
            <a:endParaRPr lang="en-US" altLang="ja-JP" sz="2400" dirty="0" smtClean="0">
              <a:latin typeface="メイリオ" pitchFamily="50" charset="-128"/>
              <a:ea typeface="メイリオ" pitchFamily="50" charset="-128"/>
            </a:endParaRPr>
          </a:p>
          <a:p>
            <a:pPr marL="0" indent="0">
              <a:buNone/>
            </a:pP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解答</a:t>
            </a:r>
            <a:r>
              <a:rPr lang="en-US" altLang="ja-JP" sz="2400" dirty="0" smtClean="0">
                <a:latin typeface="メイリオ" pitchFamily="50" charset="-128"/>
                <a:ea typeface="メイリオ" pitchFamily="50" charset="-128"/>
              </a:rPr>
              <a:t>)</a:t>
            </a:r>
            <a:endParaRPr lang="ja-JP" altLang="en-US" sz="2200" dirty="0">
              <a:latin typeface="メイリオ" pitchFamily="50" charset="-128"/>
              <a:ea typeface="メイリオ" pitchFamily="50" charset="-128"/>
            </a:endParaRPr>
          </a:p>
          <a:p>
            <a:r>
              <a:rPr lang="en-US" altLang="ja-JP" sz="2200" dirty="0" smtClean="0">
                <a:latin typeface="メイリオ" pitchFamily="50" charset="-128"/>
                <a:ea typeface="メイリオ" pitchFamily="50" charset="-128"/>
              </a:rPr>
              <a:t>P[</a:t>
            </a:r>
            <a:r>
              <a:rPr lang="en-US" altLang="ja-JP" sz="2200" dirty="0" err="1" smtClean="0">
                <a:latin typeface="メイリオ" pitchFamily="50" charset="-128"/>
                <a:ea typeface="メイリオ" pitchFamily="50" charset="-128"/>
              </a:rPr>
              <a:t>i</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j] </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P[i-1</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j] </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P[</a:t>
            </a:r>
            <a:r>
              <a:rPr lang="en-US" altLang="ja-JP" sz="2200" dirty="0" err="1" smtClean="0">
                <a:latin typeface="メイリオ" pitchFamily="50" charset="-128"/>
                <a:ea typeface="メイリオ" pitchFamily="50" charset="-128"/>
              </a:rPr>
              <a:t>i</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j-1] </a:t>
            </a:r>
            <a:r>
              <a:rPr lang="ja-JP" altLang="en-US" sz="2200" dirty="0">
                <a:latin typeface="メイリオ" pitchFamily="50" charset="-128"/>
                <a:ea typeface="メイリオ" pitchFamily="50" charset="-128"/>
              </a:rPr>
              <a:t>かつ </a:t>
            </a:r>
            <a:r>
              <a:rPr lang="en-US" altLang="ja-JP" sz="2200" dirty="0" smtClean="0">
                <a:latin typeface="メイリオ" pitchFamily="50" charset="-128"/>
                <a:ea typeface="メイリオ" pitchFamily="50" charset="-128"/>
              </a:rPr>
              <a:t>P[1, j] </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P[</a:t>
            </a:r>
            <a:r>
              <a:rPr lang="en-US" altLang="ja-JP" sz="2200" dirty="0" err="1" smtClean="0">
                <a:latin typeface="メイリオ" pitchFamily="50" charset="-128"/>
                <a:ea typeface="メイリオ" pitchFamily="50" charset="-128"/>
              </a:rPr>
              <a:t>i</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1] </a:t>
            </a:r>
            <a:r>
              <a:rPr lang="en-US" altLang="ja-JP" sz="2200" dirty="0">
                <a:latin typeface="メイリオ" pitchFamily="50" charset="-128"/>
                <a:ea typeface="メイリオ" pitchFamily="50" charset="-128"/>
              </a:rPr>
              <a:t>= 1</a:t>
            </a:r>
          </a:p>
          <a:p>
            <a:pPr marL="0" indent="0">
              <a:buNone/>
            </a:pPr>
            <a:r>
              <a:rPr lang="en-US" altLang="ja-JP" sz="2200" dirty="0">
                <a:latin typeface="メイリオ" pitchFamily="50" charset="-128"/>
                <a:ea typeface="メイリオ" pitchFamily="50" charset="-128"/>
              </a:rPr>
              <a:t>⇨ 1</a:t>
            </a:r>
            <a:r>
              <a:rPr lang="ja-JP" altLang="en-US" sz="2200" dirty="0" smtClean="0">
                <a:latin typeface="メイリオ" pitchFamily="50" charset="-128"/>
                <a:ea typeface="メイリオ" pitchFamily="50" charset="-128"/>
              </a:rPr>
              <a:t>行目</a:t>
            </a:r>
            <a:r>
              <a:rPr lang="en-US" altLang="ja-JP" sz="2200" dirty="0" smtClean="0">
                <a:latin typeface="メイリオ" pitchFamily="50" charset="-128"/>
                <a:ea typeface="メイリオ" pitchFamily="50" charset="-128"/>
              </a:rPr>
              <a:t>(</a:t>
            </a:r>
            <a:r>
              <a:rPr lang="ja-JP" altLang="en-US" sz="2200" dirty="0">
                <a:latin typeface="メイリオ" pitchFamily="50" charset="-128"/>
                <a:ea typeface="メイリオ" pitchFamily="50" charset="-128"/>
              </a:rPr>
              <a:t>もしく</a:t>
            </a:r>
            <a:r>
              <a:rPr lang="ja-JP" altLang="en-US" sz="2200" dirty="0" smtClean="0">
                <a:latin typeface="メイリオ" pitchFamily="50" charset="-128"/>
                <a:ea typeface="メイリオ" pitchFamily="50" charset="-128"/>
              </a:rPr>
              <a:t>は</a:t>
            </a:r>
            <a:r>
              <a:rPr lang="en-US" altLang="ja-JP" sz="2200" dirty="0" smtClean="0">
                <a:latin typeface="メイリオ" pitchFamily="50" charset="-128"/>
                <a:ea typeface="メイリオ" pitchFamily="50" charset="-128"/>
              </a:rPr>
              <a:t>1</a:t>
            </a:r>
            <a:r>
              <a:rPr lang="ja-JP" altLang="en-US" sz="2200" dirty="0">
                <a:latin typeface="メイリオ" pitchFamily="50" charset="-128"/>
                <a:ea typeface="メイリオ" pitchFamily="50" charset="-128"/>
              </a:rPr>
              <a:t>列目</a:t>
            </a:r>
            <a:r>
              <a:rPr lang="en-US" altLang="ja-JP" sz="2200" dirty="0">
                <a:latin typeface="メイリオ" pitchFamily="50" charset="-128"/>
                <a:ea typeface="メイリオ" pitchFamily="50" charset="-128"/>
              </a:rPr>
              <a:t>)</a:t>
            </a:r>
            <a:r>
              <a:rPr lang="ja-JP" altLang="en-US" sz="2200" dirty="0">
                <a:latin typeface="メイリオ" pitchFamily="50" charset="-128"/>
                <a:ea typeface="メイリオ" pitchFamily="50" charset="-128"/>
              </a:rPr>
              <a:t>の </a:t>
            </a:r>
            <a:r>
              <a:rPr lang="en-US" altLang="ja-JP" sz="2200" dirty="0" smtClean="0">
                <a:latin typeface="メイリオ" pitchFamily="50" charset="-128"/>
                <a:ea typeface="メイリオ" pitchFamily="50" charset="-128"/>
              </a:rPr>
              <a:t>P[</a:t>
            </a:r>
            <a:r>
              <a:rPr lang="en-US" altLang="ja-JP" sz="2200" dirty="0" err="1" smtClean="0">
                <a:latin typeface="メイリオ" pitchFamily="50" charset="-128"/>
                <a:ea typeface="メイリオ" pitchFamily="50" charset="-128"/>
              </a:rPr>
              <a:t>i</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j] </a:t>
            </a:r>
            <a:r>
              <a:rPr lang="ja-JP" altLang="en-US" sz="2200" dirty="0">
                <a:latin typeface="メイリオ" pitchFamily="50" charset="-128"/>
                <a:ea typeface="メイリオ" pitchFamily="50" charset="-128"/>
              </a:rPr>
              <a:t>が分かっており，かつ </a:t>
            </a:r>
            <a:r>
              <a:rPr lang="en-US" altLang="ja-JP" sz="2200" dirty="0">
                <a:latin typeface="メイリオ" pitchFamily="50" charset="-128"/>
                <a:ea typeface="メイリオ" pitchFamily="50" charset="-128"/>
              </a:rPr>
              <a:t>P[2,1]</a:t>
            </a:r>
          </a:p>
          <a:p>
            <a:pPr marL="0" indent="0">
              <a:buNone/>
            </a:pPr>
            <a:r>
              <a:rPr lang="ja-JP" altLang="en-US" sz="2200" dirty="0">
                <a:latin typeface="メイリオ" pitchFamily="50" charset="-128"/>
                <a:ea typeface="メイリオ" pitchFamily="50" charset="-128"/>
              </a:rPr>
              <a:t>　 が分かっているので，</a:t>
            </a:r>
            <a:r>
              <a:rPr lang="en-US" altLang="ja-JP" sz="2200" dirty="0">
                <a:latin typeface="メイリオ" pitchFamily="50" charset="-128"/>
                <a:ea typeface="メイリオ" pitchFamily="50" charset="-128"/>
              </a:rPr>
              <a:t>2</a:t>
            </a:r>
            <a:r>
              <a:rPr lang="ja-JP" altLang="en-US" sz="2200" dirty="0">
                <a:latin typeface="メイリオ" pitchFamily="50" charset="-128"/>
                <a:ea typeface="メイリオ" pitchFamily="50" charset="-128"/>
              </a:rPr>
              <a:t>行目の </a:t>
            </a:r>
            <a:r>
              <a:rPr lang="en-US" altLang="ja-JP" sz="2200" dirty="0" smtClean="0">
                <a:latin typeface="メイリオ" pitchFamily="50" charset="-128"/>
                <a:ea typeface="メイリオ" pitchFamily="50" charset="-128"/>
              </a:rPr>
              <a:t>P[</a:t>
            </a:r>
            <a:r>
              <a:rPr lang="en-US" altLang="ja-JP" sz="2200" dirty="0" err="1" smtClean="0">
                <a:latin typeface="メイリオ" pitchFamily="50" charset="-128"/>
                <a:ea typeface="メイリオ" pitchFamily="50" charset="-128"/>
              </a:rPr>
              <a:t>i</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j] </a:t>
            </a:r>
            <a:r>
              <a:rPr lang="ja-JP" altLang="en-US" sz="2200" dirty="0">
                <a:latin typeface="メイリオ" pitchFamily="50" charset="-128"/>
                <a:ea typeface="メイリオ" pitchFamily="50" charset="-128"/>
              </a:rPr>
              <a:t>が計算できる．</a:t>
            </a:r>
          </a:p>
          <a:p>
            <a:pPr marL="0" indent="0">
              <a:buNone/>
            </a:pPr>
            <a:r>
              <a:rPr lang="ja-JP" altLang="en-US"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a:t>
            </a:r>
          </a:p>
          <a:p>
            <a:pPr marL="0" indent="0">
              <a:buNone/>
            </a:pPr>
            <a:r>
              <a:rPr lang="ja-JP" altLang="en-US" sz="2200" dirty="0">
                <a:latin typeface="メイリオ" pitchFamily="50" charset="-128"/>
                <a:ea typeface="メイリオ" pitchFamily="50" charset="-128"/>
              </a:rPr>
              <a:t>⇨ 全ての </a:t>
            </a:r>
            <a:r>
              <a:rPr lang="en-US" altLang="ja-JP" sz="2200" dirty="0" smtClean="0">
                <a:latin typeface="メイリオ" pitchFamily="50" charset="-128"/>
                <a:ea typeface="メイリオ" pitchFamily="50" charset="-128"/>
              </a:rPr>
              <a:t>P[</a:t>
            </a:r>
            <a:r>
              <a:rPr lang="en-US" altLang="ja-JP" sz="2200" dirty="0" err="1" smtClean="0">
                <a:latin typeface="メイリオ" pitchFamily="50" charset="-128"/>
                <a:ea typeface="メイリオ" pitchFamily="50" charset="-128"/>
              </a:rPr>
              <a:t>i</a:t>
            </a:r>
            <a:r>
              <a:rPr lang="en-US" altLang="ja-JP" sz="2200" dirty="0">
                <a:latin typeface="メイリオ" pitchFamily="50" charset="-128"/>
                <a:ea typeface="メイリオ" pitchFamily="50" charset="-128"/>
              </a:rPr>
              <a:t>, </a:t>
            </a:r>
            <a:r>
              <a:rPr lang="en-US" altLang="ja-JP" sz="2200" dirty="0" smtClean="0">
                <a:latin typeface="メイリオ" pitchFamily="50" charset="-128"/>
                <a:ea typeface="メイリオ" pitchFamily="50" charset="-128"/>
              </a:rPr>
              <a:t>j] </a:t>
            </a:r>
            <a:r>
              <a:rPr lang="ja-JP" altLang="en-US" sz="2200" dirty="0">
                <a:latin typeface="メイリオ" pitchFamily="50" charset="-128"/>
                <a:ea typeface="メイリオ" pitchFamily="50" charset="-128"/>
              </a:rPr>
              <a:t>が計算できる</a:t>
            </a:r>
            <a:r>
              <a:rPr lang="ja-JP" altLang="en-US" sz="2200" dirty="0" smtClean="0">
                <a:latin typeface="メイリオ" pitchFamily="50" charset="-128"/>
                <a:ea typeface="メイリオ" pitchFamily="50" charset="-128"/>
              </a:rPr>
              <a:t>．</a:t>
            </a:r>
            <a:endParaRPr lang="en-US" altLang="ja-JP" sz="2200" dirty="0" smtClean="0">
              <a:latin typeface="メイリオ" pitchFamily="50" charset="-128"/>
              <a:ea typeface="メイリオ" pitchFamily="50" charset="-128"/>
            </a:endParaRPr>
          </a:p>
          <a:p>
            <a:pPr marL="0" indent="0">
              <a:buNone/>
            </a:pPr>
            <a:endParaRPr lang="en-US" altLang="ja-JP" sz="2200" dirty="0">
              <a:latin typeface="メイリオ" pitchFamily="50" charset="-128"/>
              <a:ea typeface="メイリオ" pitchFamily="50" charset="-128"/>
            </a:endParaRPr>
          </a:p>
          <a:p>
            <a:pPr marL="0" indent="0">
              <a:buNone/>
            </a:pPr>
            <a:r>
              <a:rPr lang="ja-JP" altLang="en-US" sz="2200" dirty="0" smtClean="0">
                <a:latin typeface="メイリオ" pitchFamily="50" charset="-128"/>
                <a:ea typeface="メイリオ" pitchFamily="50" charset="-128"/>
              </a:rPr>
              <a:t>よって，</a:t>
            </a:r>
            <a:r>
              <a:rPr lang="en-US" altLang="ja-JP" sz="2200" b="1" dirty="0" smtClean="0">
                <a:solidFill>
                  <a:srgbClr val="C00000"/>
                </a:solidFill>
                <a:latin typeface="メイリオ" pitchFamily="50" charset="-128"/>
                <a:ea typeface="メイリオ" pitchFamily="50" charset="-128"/>
              </a:rPr>
              <a:t>P[4,5]=35 (2)</a:t>
            </a:r>
            <a:r>
              <a:rPr lang="ja-JP" altLang="en-US" sz="2200" b="1" dirty="0" smtClean="0">
                <a:solidFill>
                  <a:srgbClr val="C00000"/>
                </a:solidFill>
                <a:latin typeface="メイリオ" pitchFamily="50" charset="-128"/>
                <a:ea typeface="メイリオ" pitchFamily="50" charset="-128"/>
              </a:rPr>
              <a:t>の答え</a:t>
            </a:r>
            <a:endParaRPr lang="en-US" altLang="ja-JP" sz="2200" b="1" dirty="0" smtClean="0">
              <a:solidFill>
                <a:srgbClr val="C00000"/>
              </a:solidFill>
              <a:latin typeface="メイリオ" pitchFamily="50" charset="-128"/>
              <a:ea typeface="メイリオ" pitchFamily="50" charset="-128"/>
            </a:endParaRPr>
          </a:p>
        </p:txBody>
      </p:sp>
      <p:pic>
        <p:nvPicPr>
          <p:cNvPr id="4" name="図 3"/>
          <p:cNvPicPr>
            <a:picLocks noChangeAspect="1"/>
          </p:cNvPicPr>
          <p:nvPr/>
        </p:nvPicPr>
        <p:blipFill>
          <a:blip r:embed="rId2"/>
          <a:stretch>
            <a:fillRect/>
          </a:stretch>
        </p:blipFill>
        <p:spPr>
          <a:xfrm>
            <a:off x="4788024" y="4221088"/>
            <a:ext cx="3168352" cy="2553917"/>
          </a:xfrm>
          <a:prstGeom prst="rect">
            <a:avLst/>
          </a:prstGeom>
        </p:spPr>
      </p:pic>
    </p:spTree>
    <p:extLst>
      <p:ext uri="{BB962C8B-B14F-4D97-AF65-F5344CB8AC3E}">
        <p14:creationId xmlns:p14="http://schemas.microsoft.com/office/powerpoint/2010/main" val="38566853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smtClean="0">
                <a:latin typeface="メイリオ" pitchFamily="50" charset="-128"/>
                <a:ea typeface="メイリオ" pitchFamily="50" charset="-128"/>
              </a:rPr>
              <a:t>解答</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589240"/>
          </a:xfrm>
        </p:spPr>
        <p:txBody>
          <a:bodyPr>
            <a:normAutofit/>
          </a:bodyPr>
          <a:lstStyle/>
          <a:p>
            <a:pPr marL="0" indent="0">
              <a:buNone/>
            </a:pPr>
            <a:r>
              <a:rPr lang="ja-JP" altLang="en-US" sz="2400" b="1" u="sng" dirty="0" smtClean="0">
                <a:latin typeface="メイリオ" pitchFamily="50" charset="-128"/>
                <a:ea typeface="メイリオ" pitchFamily="50" charset="-128"/>
              </a:rPr>
              <a:t>演習</a:t>
            </a:r>
            <a:r>
              <a:rPr lang="en-US" altLang="ja-JP" sz="2400" b="1" u="sng" dirty="0" smtClean="0">
                <a:latin typeface="メイリオ" pitchFamily="50" charset="-128"/>
                <a:ea typeface="メイリオ" pitchFamily="50" charset="-128"/>
              </a:rPr>
              <a:t>10-2</a:t>
            </a:r>
          </a:p>
          <a:p>
            <a:pPr marL="0" indent="0">
              <a:buNone/>
            </a:pPr>
            <a:r>
              <a:rPr lang="en-US" altLang="ja-JP" sz="2400" dirty="0" smtClean="0">
                <a:latin typeface="メイリオ" pitchFamily="50" charset="-128"/>
                <a:ea typeface="メイリオ" pitchFamily="50" charset="-128"/>
              </a:rPr>
              <a:t>(3)</a:t>
            </a:r>
            <a:r>
              <a:rPr lang="ja-JP" altLang="en-US" sz="2400" dirty="0" smtClean="0">
                <a:latin typeface="メイリオ" pitchFamily="50" charset="-128"/>
                <a:ea typeface="メイリオ" pitchFamily="50" charset="-128"/>
              </a:rPr>
              <a:t>組合せ的</a:t>
            </a:r>
            <a:r>
              <a:rPr lang="ja-JP" altLang="en-US" sz="2400" dirty="0">
                <a:latin typeface="メイリオ" pitchFamily="50" charset="-128"/>
                <a:ea typeface="メイリオ" pitchFamily="50" charset="-128"/>
              </a:rPr>
              <a:t>計算で最短経路の全数を求めよ</a:t>
            </a:r>
            <a:r>
              <a:rPr lang="ja-JP" altLang="en-US" sz="2400" dirty="0" smtClean="0">
                <a:latin typeface="メイリオ" pitchFamily="50" charset="-128"/>
                <a:ea typeface="メイリオ" pitchFamily="50" charset="-128"/>
              </a:rPr>
              <a:t>．</a:t>
            </a:r>
            <a:endParaRPr lang="en-US" altLang="ja-JP" sz="2400" dirty="0">
              <a:latin typeface="メイリオ" pitchFamily="50" charset="-128"/>
              <a:ea typeface="メイリオ" pitchFamily="50" charset="-128"/>
            </a:endParaRPr>
          </a:p>
          <a:p>
            <a:pPr marL="0" indent="0">
              <a:buNone/>
            </a:pP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解答</a:t>
            </a:r>
            <a:r>
              <a:rPr lang="en-US" altLang="ja-JP" sz="2400" dirty="0" smtClean="0">
                <a:latin typeface="メイリオ" pitchFamily="50" charset="-128"/>
                <a:ea typeface="メイリオ" pitchFamily="50" charset="-128"/>
              </a:rPr>
              <a:t>)</a:t>
            </a:r>
          </a:p>
          <a:p>
            <a:pPr marL="0" indent="0">
              <a:buNone/>
            </a:pPr>
            <a:r>
              <a:rPr lang="ja-JP" altLang="en-US" sz="2400" dirty="0">
                <a:latin typeface="メイリオ" pitchFamily="50" charset="-128"/>
                <a:ea typeface="メイリオ" pitchFamily="50" charset="-128"/>
              </a:rPr>
              <a:t>　</a:t>
            </a:r>
            <a:r>
              <a:rPr lang="en-US" altLang="ja-JP" sz="2400" b="1" baseline="-25000" dirty="0" smtClean="0">
                <a:solidFill>
                  <a:srgbClr val="C00000"/>
                </a:solidFill>
                <a:latin typeface="メイリオ" pitchFamily="50" charset="-128"/>
                <a:ea typeface="メイリオ" pitchFamily="50" charset="-128"/>
              </a:rPr>
              <a:t>7</a:t>
            </a:r>
            <a:r>
              <a:rPr lang="en-US" altLang="ja-JP" sz="2400" b="1" dirty="0" smtClean="0">
                <a:solidFill>
                  <a:srgbClr val="C00000"/>
                </a:solidFill>
                <a:latin typeface="メイリオ" pitchFamily="50" charset="-128"/>
                <a:ea typeface="メイリオ" pitchFamily="50" charset="-128"/>
              </a:rPr>
              <a:t>C</a:t>
            </a:r>
            <a:r>
              <a:rPr lang="en-US" altLang="ja-JP" sz="2400" b="1" baseline="-25000" dirty="0" smtClean="0">
                <a:solidFill>
                  <a:srgbClr val="C00000"/>
                </a:solidFill>
                <a:latin typeface="メイリオ" pitchFamily="50" charset="-128"/>
                <a:ea typeface="メイリオ" pitchFamily="50" charset="-128"/>
              </a:rPr>
              <a:t>3</a:t>
            </a:r>
            <a:r>
              <a:rPr lang="ja-JP" altLang="en-US" sz="2400" b="1" dirty="0" smtClean="0">
                <a:solidFill>
                  <a:srgbClr val="C00000"/>
                </a:solidFill>
                <a:latin typeface="メイリオ" pitchFamily="50" charset="-128"/>
                <a:ea typeface="メイリオ" pitchFamily="50" charset="-128"/>
              </a:rPr>
              <a:t>＝</a:t>
            </a:r>
            <a:r>
              <a:rPr lang="en-US" altLang="ja-JP" sz="2400" b="1" dirty="0" smtClean="0">
                <a:solidFill>
                  <a:srgbClr val="C00000"/>
                </a:solidFill>
                <a:latin typeface="メイリオ" pitchFamily="50" charset="-128"/>
                <a:ea typeface="メイリオ" pitchFamily="50" charset="-128"/>
              </a:rPr>
              <a:t>35</a:t>
            </a:r>
            <a:r>
              <a:rPr lang="ja-JP" altLang="en-US" sz="2400" b="1" dirty="0" smtClean="0">
                <a:solidFill>
                  <a:srgbClr val="C00000"/>
                </a:solidFill>
                <a:latin typeface="メイリオ" pitchFamily="50" charset="-128"/>
                <a:ea typeface="メイリオ" pitchFamily="50" charset="-128"/>
              </a:rPr>
              <a:t>通り</a:t>
            </a:r>
            <a:endParaRPr lang="en-US" altLang="ja-JP" sz="2400" b="1" dirty="0" smtClean="0">
              <a:solidFill>
                <a:srgbClr val="C00000"/>
              </a:solidFill>
              <a:latin typeface="メイリオ" pitchFamily="50" charset="-128"/>
              <a:ea typeface="メイリオ" pitchFamily="50" charset="-128"/>
            </a:endParaRPr>
          </a:p>
          <a:p>
            <a:pPr marL="0" indent="0">
              <a:buNone/>
            </a:pPr>
            <a:r>
              <a:rPr lang="ja-JP" altLang="en-US" sz="2400" dirty="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(S</a:t>
            </a:r>
            <a:r>
              <a:rPr lang="ja-JP" altLang="en-US" sz="2400" dirty="0" smtClean="0">
                <a:latin typeface="メイリオ" pitchFamily="50" charset="-128"/>
                <a:ea typeface="メイリオ" pitchFamily="50" charset="-128"/>
              </a:rPr>
              <a:t>から</a:t>
            </a:r>
            <a:r>
              <a:rPr lang="en-US" altLang="ja-JP" sz="2400" dirty="0" smtClean="0">
                <a:latin typeface="メイリオ" pitchFamily="50" charset="-128"/>
                <a:ea typeface="メイリオ" pitchFamily="50" charset="-128"/>
              </a:rPr>
              <a:t>G</a:t>
            </a:r>
            <a:r>
              <a:rPr lang="ja-JP" altLang="en-US" sz="2400" dirty="0" smtClean="0">
                <a:latin typeface="メイリオ" pitchFamily="50" charset="-128"/>
                <a:ea typeface="メイリオ" pitchFamily="50" charset="-128"/>
              </a:rPr>
              <a:t>へ行くには，右へ</a:t>
            </a:r>
            <a:r>
              <a:rPr lang="en-US" altLang="ja-JP" sz="2400" dirty="0" smtClean="0">
                <a:latin typeface="メイリオ" pitchFamily="50" charset="-128"/>
                <a:ea typeface="メイリオ" pitchFamily="50" charset="-128"/>
              </a:rPr>
              <a:t>4</a:t>
            </a:r>
            <a:r>
              <a:rPr lang="ja-JP" altLang="en-US" sz="2400" dirty="0" err="1"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下へ</a:t>
            </a:r>
            <a:r>
              <a:rPr lang="en-US" altLang="ja-JP" sz="2400" dirty="0" smtClean="0">
                <a:latin typeface="メイリオ" pitchFamily="50" charset="-128"/>
                <a:ea typeface="メイリオ" pitchFamily="50" charset="-128"/>
              </a:rPr>
              <a:t>3</a:t>
            </a:r>
            <a:r>
              <a:rPr lang="ja-JP" altLang="en-US" sz="2400" dirty="0" err="1"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合計で</a:t>
            </a:r>
            <a:r>
              <a:rPr lang="en-US" altLang="ja-JP" sz="2400" dirty="0" smtClean="0">
                <a:latin typeface="メイリオ" pitchFamily="50" charset="-128"/>
                <a:ea typeface="メイリオ" pitchFamily="50" charset="-128"/>
              </a:rPr>
              <a:t>7</a:t>
            </a:r>
            <a:r>
              <a:rPr lang="ja-JP" altLang="en-US" sz="2400" dirty="0" smtClean="0">
                <a:latin typeface="メイリオ" pitchFamily="50" charset="-128"/>
                <a:ea typeface="メイリオ" pitchFamily="50" charset="-128"/>
              </a:rPr>
              <a:t>動く必要が</a:t>
            </a:r>
            <a:endParaRPr lang="en-US" altLang="ja-JP" sz="2400" dirty="0" smtClean="0">
              <a:latin typeface="メイリオ" pitchFamily="50" charset="-128"/>
              <a:ea typeface="メイリオ" pitchFamily="50" charset="-128"/>
            </a:endParaRPr>
          </a:p>
          <a:p>
            <a:pPr marL="0" indent="0">
              <a:spcBef>
                <a:spcPts val="0"/>
              </a:spcBef>
              <a:buNone/>
            </a:pPr>
            <a:r>
              <a:rPr lang="ja-JP" altLang="en-US" sz="2400" dirty="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あり，</a:t>
            </a:r>
            <a:r>
              <a:rPr lang="en-US" altLang="ja-JP" sz="2400" dirty="0" smtClean="0">
                <a:latin typeface="メイリオ" pitchFamily="50" charset="-128"/>
                <a:ea typeface="メイリオ" pitchFamily="50" charset="-128"/>
              </a:rPr>
              <a:t>7</a:t>
            </a:r>
            <a:r>
              <a:rPr lang="ja-JP" altLang="en-US" sz="2400" dirty="0" smtClean="0">
                <a:latin typeface="メイリオ" pitchFamily="50" charset="-128"/>
                <a:ea typeface="メイリオ" pitchFamily="50" charset="-128"/>
              </a:rPr>
              <a:t>動く中で下へ</a:t>
            </a:r>
            <a:r>
              <a:rPr lang="en-US" altLang="ja-JP" sz="2400" dirty="0" smtClean="0">
                <a:latin typeface="メイリオ" pitchFamily="50" charset="-128"/>
                <a:ea typeface="メイリオ" pitchFamily="50" charset="-128"/>
              </a:rPr>
              <a:t>3</a:t>
            </a:r>
            <a:r>
              <a:rPr lang="ja-JP" altLang="en-US" sz="2400" dirty="0" smtClean="0">
                <a:latin typeface="メイリオ" pitchFamily="50" charset="-128"/>
                <a:ea typeface="メイリオ" pitchFamily="50" charset="-128"/>
              </a:rPr>
              <a:t>動く場所を選択するため</a:t>
            </a:r>
            <a:r>
              <a:rPr lang="en-US" altLang="ja-JP" sz="2400" dirty="0" smtClean="0">
                <a:latin typeface="メイリオ" pitchFamily="50" charset="-128"/>
                <a:ea typeface="メイリオ" pitchFamily="50" charset="-128"/>
              </a:rPr>
              <a:t>)</a:t>
            </a:r>
          </a:p>
        </p:txBody>
      </p:sp>
      <p:pic>
        <p:nvPicPr>
          <p:cNvPr id="5" name="図 4"/>
          <p:cNvPicPr>
            <a:picLocks noChangeAspect="1"/>
          </p:cNvPicPr>
          <p:nvPr/>
        </p:nvPicPr>
        <p:blipFill>
          <a:blip r:embed="rId2"/>
          <a:stretch>
            <a:fillRect/>
          </a:stretch>
        </p:blipFill>
        <p:spPr>
          <a:xfrm>
            <a:off x="5220072" y="4005064"/>
            <a:ext cx="3312368" cy="2598037"/>
          </a:xfrm>
          <a:prstGeom prst="rect">
            <a:avLst/>
          </a:prstGeom>
        </p:spPr>
      </p:pic>
    </p:spTree>
    <p:extLst>
      <p:ext uri="{BB962C8B-B14F-4D97-AF65-F5344CB8AC3E}">
        <p14:creationId xmlns:p14="http://schemas.microsoft.com/office/powerpoint/2010/main" val="2143717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smtClean="0">
                <a:latin typeface="メイリオ" pitchFamily="50" charset="-128"/>
                <a:ea typeface="メイリオ" pitchFamily="50" charset="-128"/>
              </a:rPr>
              <a:t>状況が変化した演習です</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640960" cy="5589240"/>
          </a:xfrm>
        </p:spPr>
        <p:txBody>
          <a:bodyPr>
            <a:normAutofit/>
          </a:bodyPr>
          <a:lstStyle/>
          <a:p>
            <a:pPr marL="0" indent="0">
              <a:buNone/>
            </a:pPr>
            <a:r>
              <a:rPr lang="ja-JP" altLang="en-US" sz="2400" b="1" u="sng" dirty="0" smtClean="0">
                <a:latin typeface="メイリオ" pitchFamily="50" charset="-128"/>
                <a:ea typeface="メイリオ" pitchFamily="50" charset="-128"/>
              </a:rPr>
              <a:t>演習</a:t>
            </a:r>
            <a:r>
              <a:rPr lang="en-US" altLang="ja-JP" sz="2400" b="1" u="sng" dirty="0" smtClean="0">
                <a:latin typeface="メイリオ" pitchFamily="50" charset="-128"/>
                <a:ea typeface="メイリオ" pitchFamily="50" charset="-128"/>
              </a:rPr>
              <a:t>10-3</a:t>
            </a:r>
          </a:p>
          <a:p>
            <a:r>
              <a:rPr lang="ja-JP" altLang="en-US" sz="2400" dirty="0">
                <a:latin typeface="メイリオ" pitchFamily="50" charset="-128"/>
                <a:ea typeface="メイリオ" pitchFamily="50" charset="-128"/>
              </a:rPr>
              <a:t>以下の格子状の道を通る </a:t>
            </a:r>
            <a:r>
              <a:rPr lang="en-US" altLang="ja-JP" sz="2400" dirty="0">
                <a:latin typeface="メイリオ" pitchFamily="50" charset="-128"/>
                <a:ea typeface="メイリオ" pitchFamily="50" charset="-128"/>
              </a:rPr>
              <a:t>S </a:t>
            </a:r>
            <a:r>
              <a:rPr lang="ja-JP" altLang="en-US" sz="2400" dirty="0">
                <a:latin typeface="メイリオ" pitchFamily="50" charset="-128"/>
                <a:ea typeface="メイリオ" pitchFamily="50" charset="-128"/>
              </a:rPr>
              <a:t>から </a:t>
            </a:r>
            <a:r>
              <a:rPr lang="en-US" altLang="ja-JP" sz="2400" dirty="0">
                <a:latin typeface="メイリオ" pitchFamily="50" charset="-128"/>
                <a:ea typeface="メイリオ" pitchFamily="50" charset="-128"/>
              </a:rPr>
              <a:t>G </a:t>
            </a:r>
            <a:r>
              <a:rPr lang="ja-JP" altLang="en-US" sz="2400" dirty="0" err="1">
                <a:latin typeface="メイリオ" pitchFamily="50" charset="-128"/>
                <a:ea typeface="メイリオ" pitchFamily="50" charset="-128"/>
              </a:rPr>
              <a:t>への</a:t>
            </a:r>
            <a:r>
              <a:rPr lang="ja-JP" altLang="en-US" sz="2400" dirty="0">
                <a:latin typeface="メイリオ" pitchFamily="50" charset="-128"/>
                <a:ea typeface="メイリオ" pitchFamily="50" charset="-128"/>
              </a:rPr>
              <a:t>経路について以下に答えよ</a:t>
            </a:r>
            <a:r>
              <a:rPr lang="ja-JP" altLang="en-US" sz="2400" dirty="0" smtClean="0">
                <a:latin typeface="メイリオ" pitchFamily="50" charset="-128"/>
                <a:ea typeface="メイリオ" pitchFamily="50" charset="-128"/>
              </a:rPr>
              <a:t>．ただし</a:t>
            </a:r>
            <a:r>
              <a:rPr lang="ja-JP" altLang="en-US" sz="2400" dirty="0">
                <a:latin typeface="メイリオ" pitchFamily="50" charset="-128"/>
                <a:ea typeface="メイリオ" pitchFamily="50" charset="-128"/>
              </a:rPr>
              <a:t>✕印の場所は通れないとする．</a:t>
            </a:r>
          </a:p>
          <a:p>
            <a:pPr marL="0" indent="0">
              <a:buNone/>
            </a:pPr>
            <a:r>
              <a:rPr lang="ja-JP" altLang="en-US" sz="2400" dirty="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a:t>
            </a:r>
            <a:r>
              <a:rPr lang="en-US" altLang="ja-JP" sz="2400" dirty="0">
                <a:latin typeface="メイリオ" pitchFamily="50" charset="-128"/>
                <a:ea typeface="メイリオ" pitchFamily="50" charset="-128"/>
              </a:rPr>
              <a:t>1)P[</a:t>
            </a:r>
            <a:r>
              <a:rPr lang="en-US" altLang="ja-JP" sz="2400" dirty="0" err="1">
                <a:latin typeface="メイリオ" pitchFamily="50" charset="-128"/>
                <a:ea typeface="メイリオ" pitchFamily="50" charset="-128"/>
              </a:rPr>
              <a:t>i</a:t>
            </a:r>
            <a:r>
              <a:rPr lang="en-US" altLang="ja-JP" sz="2400" dirty="0" smtClean="0">
                <a:latin typeface="メイリオ" pitchFamily="50" charset="-128"/>
                <a:ea typeface="メイリオ" pitchFamily="50" charset="-128"/>
              </a:rPr>
              <a:t>, j</a:t>
            </a:r>
            <a:r>
              <a:rPr lang="en-US" altLang="ja-JP" sz="2400" dirty="0">
                <a:latin typeface="メイリオ" pitchFamily="50" charset="-128"/>
                <a:ea typeface="メイリオ" pitchFamily="50" charset="-128"/>
              </a:rPr>
              <a:t>]</a:t>
            </a:r>
            <a:r>
              <a:rPr lang="ja-JP" altLang="en-US" sz="2400" dirty="0">
                <a:latin typeface="メイリオ" pitchFamily="50" charset="-128"/>
                <a:ea typeface="メイリオ" pitchFamily="50" charset="-128"/>
              </a:rPr>
              <a:t>に関する初期条件</a:t>
            </a:r>
            <a:r>
              <a:rPr lang="en-US" altLang="ja-JP" sz="2400" dirty="0">
                <a:latin typeface="メイリオ" pitchFamily="50" charset="-128"/>
                <a:ea typeface="メイリオ" pitchFamily="50" charset="-128"/>
              </a:rPr>
              <a:t>( </a:t>
            </a:r>
            <a:r>
              <a:rPr lang="en-US" altLang="ja-JP" sz="2400" dirty="0" err="1">
                <a:latin typeface="メイリオ" pitchFamily="50" charset="-128"/>
                <a:ea typeface="メイリオ" pitchFamily="50" charset="-128"/>
              </a:rPr>
              <a:t>i</a:t>
            </a:r>
            <a:r>
              <a:rPr lang="en-US" altLang="ja-JP" sz="2400" dirty="0">
                <a:latin typeface="メイリオ" pitchFamily="50" charset="-128"/>
                <a:ea typeface="メイリオ" pitchFamily="50" charset="-128"/>
              </a:rPr>
              <a:t>=1</a:t>
            </a:r>
            <a:r>
              <a:rPr lang="ja-JP" altLang="en-US" sz="2400" dirty="0">
                <a:latin typeface="メイリオ" pitchFamily="50" charset="-128"/>
                <a:ea typeface="メイリオ" pitchFamily="50" charset="-128"/>
              </a:rPr>
              <a:t>または</a:t>
            </a:r>
            <a:r>
              <a:rPr lang="en-US" altLang="ja-JP" sz="2400" dirty="0">
                <a:latin typeface="メイリオ" pitchFamily="50" charset="-128"/>
                <a:ea typeface="メイリオ" pitchFamily="50" charset="-128"/>
              </a:rPr>
              <a:t>j=1</a:t>
            </a:r>
            <a:r>
              <a:rPr lang="ja-JP" altLang="en-US" sz="2400" dirty="0">
                <a:latin typeface="メイリオ" pitchFamily="50" charset="-128"/>
                <a:ea typeface="メイリオ" pitchFamily="50" charset="-128"/>
              </a:rPr>
              <a:t>の場合 </a:t>
            </a:r>
            <a:r>
              <a:rPr lang="en-US" altLang="ja-JP" sz="2400" dirty="0">
                <a:latin typeface="メイリオ" pitchFamily="50" charset="-128"/>
                <a:ea typeface="メイリオ" pitchFamily="50" charset="-128"/>
              </a:rPr>
              <a:t>)</a:t>
            </a:r>
            <a:r>
              <a:rPr lang="ja-JP" altLang="en-US" sz="2400" dirty="0" err="1" smtClean="0">
                <a:latin typeface="メイリオ" pitchFamily="50" charset="-128"/>
                <a:ea typeface="メイリオ" pitchFamily="50" charset="-128"/>
              </a:rPr>
              <a:t>と漸化</a:t>
            </a:r>
            <a:r>
              <a:rPr lang="ja-JP" altLang="en-US" sz="2400" dirty="0" smtClean="0">
                <a:latin typeface="メイリオ" pitchFamily="50" charset="-128"/>
                <a:ea typeface="メイリオ" pitchFamily="50" charset="-128"/>
              </a:rPr>
              <a:t>式</a:t>
            </a:r>
            <a:endParaRPr lang="en-US" altLang="ja-JP" sz="2400" dirty="0" smtClean="0">
              <a:latin typeface="メイリオ" pitchFamily="50" charset="-128"/>
              <a:ea typeface="メイリオ" pitchFamily="50" charset="-128"/>
            </a:endParaRPr>
          </a:p>
          <a:p>
            <a:pPr marL="0" indent="0">
              <a:buNone/>
            </a:pPr>
            <a:r>
              <a:rPr lang="en-US" altLang="ja-JP" sz="2400" dirty="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を</a:t>
            </a:r>
            <a:r>
              <a:rPr lang="ja-JP" altLang="en-US" sz="2400" dirty="0">
                <a:latin typeface="メイリオ" pitchFamily="50" charset="-128"/>
                <a:ea typeface="メイリオ" pitchFamily="50" charset="-128"/>
              </a:rPr>
              <a:t>求めよ</a:t>
            </a:r>
            <a:r>
              <a:rPr lang="ja-JP" altLang="en-US" sz="2400" dirty="0" smtClean="0">
                <a:latin typeface="メイリオ" pitchFamily="50" charset="-128"/>
                <a:ea typeface="メイリオ" pitchFamily="50" charset="-128"/>
              </a:rPr>
              <a:t>．</a:t>
            </a:r>
            <a:endParaRPr lang="en-US" altLang="ja-JP" sz="2400" dirty="0" smtClean="0">
              <a:latin typeface="メイリオ" pitchFamily="50" charset="-128"/>
              <a:ea typeface="メイリオ" pitchFamily="50" charset="-128"/>
            </a:endParaRPr>
          </a:p>
          <a:p>
            <a:pPr marL="0" indent="0">
              <a:buNone/>
            </a:pPr>
            <a:r>
              <a:rPr lang="en-US" altLang="ja-JP" sz="2400" dirty="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a:t>
            </a:r>
            <a:r>
              <a:rPr lang="en-US" altLang="ja-JP" sz="2400" dirty="0">
                <a:latin typeface="メイリオ" pitchFamily="50" charset="-128"/>
                <a:ea typeface="メイリオ" pitchFamily="50" charset="-128"/>
              </a:rPr>
              <a:t>2)</a:t>
            </a:r>
            <a:r>
              <a:rPr lang="ja-JP" altLang="en-US" sz="2400" dirty="0">
                <a:latin typeface="メイリオ" pitchFamily="50" charset="-128"/>
                <a:ea typeface="メイリオ" pitchFamily="50" charset="-128"/>
              </a:rPr>
              <a:t>動的計画法を用いて最短経路の全数を求めよ．</a:t>
            </a:r>
            <a:endParaRPr lang="en-US" altLang="ja-JP" sz="2400" dirty="0" smtClean="0">
              <a:latin typeface="メイリオ" pitchFamily="50" charset="-128"/>
              <a:ea typeface="メイリオ" pitchFamily="50" charset="-128"/>
            </a:endParaRPr>
          </a:p>
        </p:txBody>
      </p:sp>
      <p:pic>
        <p:nvPicPr>
          <p:cNvPr id="4" name="図 3"/>
          <p:cNvPicPr>
            <a:picLocks noChangeAspect="1"/>
          </p:cNvPicPr>
          <p:nvPr/>
        </p:nvPicPr>
        <p:blipFill>
          <a:blip r:embed="rId2"/>
          <a:stretch>
            <a:fillRect/>
          </a:stretch>
        </p:blipFill>
        <p:spPr>
          <a:xfrm>
            <a:off x="2915816" y="3861048"/>
            <a:ext cx="3562350" cy="2815934"/>
          </a:xfrm>
          <a:prstGeom prst="rect">
            <a:avLst/>
          </a:prstGeom>
        </p:spPr>
      </p:pic>
    </p:spTree>
    <p:extLst>
      <p:ext uri="{BB962C8B-B14F-4D97-AF65-F5344CB8AC3E}">
        <p14:creationId xmlns:p14="http://schemas.microsoft.com/office/powerpoint/2010/main" val="7697413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さらに一般化した</a:t>
            </a:r>
            <a:r>
              <a:rPr kumimoji="1" lang="ja-JP" altLang="en-US" sz="4000" b="1" dirty="0" smtClean="0">
                <a:latin typeface="メイリオ" pitchFamily="50" charset="-128"/>
                <a:ea typeface="メイリオ" pitchFamily="50" charset="-128"/>
              </a:rPr>
              <a:t>演習です</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589240"/>
          </a:xfrm>
        </p:spPr>
        <p:txBody>
          <a:bodyPr>
            <a:normAutofit/>
          </a:bodyPr>
          <a:lstStyle/>
          <a:p>
            <a:pPr marL="0" indent="0">
              <a:buNone/>
            </a:pPr>
            <a:r>
              <a:rPr lang="ja-JP" altLang="en-US" sz="2400" b="1" u="sng" dirty="0" smtClean="0">
                <a:latin typeface="メイリオ" pitchFamily="50" charset="-128"/>
                <a:ea typeface="メイリオ" pitchFamily="50" charset="-128"/>
              </a:rPr>
              <a:t>演習</a:t>
            </a:r>
            <a:r>
              <a:rPr lang="en-US" altLang="ja-JP" sz="2400" b="1" u="sng" dirty="0" smtClean="0">
                <a:latin typeface="メイリオ" pitchFamily="50" charset="-128"/>
                <a:ea typeface="メイリオ" pitchFamily="50" charset="-128"/>
              </a:rPr>
              <a:t>10-4</a:t>
            </a:r>
          </a:p>
          <a:p>
            <a:r>
              <a:rPr lang="ja-JP" altLang="en-US" sz="2400" dirty="0">
                <a:latin typeface="メイリオ" pitchFamily="50" charset="-128"/>
                <a:ea typeface="メイリオ" pitchFamily="50" charset="-128"/>
              </a:rPr>
              <a:t>数字</a:t>
            </a:r>
            <a:r>
              <a:rPr lang="ja-JP" altLang="en-US" sz="2400" dirty="0" smtClean="0">
                <a:latin typeface="メイリオ" pitchFamily="50" charset="-128"/>
                <a:ea typeface="メイリオ" pitchFamily="50" charset="-128"/>
              </a:rPr>
              <a:t>は</a:t>
            </a:r>
            <a:r>
              <a:rPr lang="en-US" altLang="ja-JP" sz="2400" dirty="0" smtClean="0">
                <a:latin typeface="メイリオ" pitchFamily="50" charset="-128"/>
                <a:ea typeface="メイリオ" pitchFamily="50" charset="-128"/>
              </a:rPr>
              <a:t>2</a:t>
            </a:r>
            <a:r>
              <a:rPr lang="ja-JP" altLang="en-US" sz="2400" dirty="0" smtClean="0">
                <a:latin typeface="メイリオ" pitchFamily="50" charset="-128"/>
                <a:ea typeface="メイリオ" pitchFamily="50" charset="-128"/>
              </a:rPr>
              <a:t>点間を移動するのに必要な時間とする。頂点へのメモ書きと動的計画法を応用して，</a:t>
            </a:r>
            <a:r>
              <a:rPr lang="ja-JP" altLang="en-US" sz="2400" u="sng" dirty="0" smtClean="0">
                <a:latin typeface="メイリオ" pitchFamily="50" charset="-128"/>
                <a:ea typeface="メイリオ" pitchFamily="50" charset="-128"/>
              </a:rPr>
              <a:t>スタート</a:t>
            </a:r>
            <a:r>
              <a:rPr lang="en-US" altLang="ja-JP" sz="2400" u="sng" dirty="0">
                <a:latin typeface="メイリオ" pitchFamily="50" charset="-128"/>
                <a:ea typeface="メイリオ" pitchFamily="50" charset="-128"/>
              </a:rPr>
              <a:t>S</a:t>
            </a:r>
            <a:r>
              <a:rPr lang="ja-JP" altLang="en-US" sz="2400" u="sng" dirty="0" smtClean="0">
                <a:latin typeface="メイリオ" pitchFamily="50" charset="-128"/>
                <a:ea typeface="メイリオ" pitchFamily="50" charset="-128"/>
              </a:rPr>
              <a:t>からゴール</a:t>
            </a:r>
            <a:r>
              <a:rPr lang="en-US" altLang="ja-JP" sz="2400" u="sng" dirty="0" smtClean="0">
                <a:latin typeface="メイリオ" pitchFamily="50" charset="-128"/>
                <a:ea typeface="メイリオ" pitchFamily="50" charset="-128"/>
              </a:rPr>
              <a:t>G</a:t>
            </a:r>
            <a:r>
              <a:rPr lang="ja-JP" altLang="en-US" sz="2400" u="sng" dirty="0" err="1" smtClean="0">
                <a:latin typeface="メイリオ" pitchFamily="50" charset="-128"/>
                <a:ea typeface="メイリオ" pitchFamily="50" charset="-128"/>
              </a:rPr>
              <a:t>まで</a:t>
            </a:r>
            <a:r>
              <a:rPr lang="ja-JP" altLang="en-US" sz="2400" u="sng" dirty="0" smtClean="0">
                <a:latin typeface="メイリオ" pitchFamily="50" charset="-128"/>
                <a:ea typeface="メイリオ" pitchFamily="50" charset="-128"/>
              </a:rPr>
              <a:t>最短時間で行けるルートの所要時間</a:t>
            </a:r>
            <a:r>
              <a:rPr lang="ja-JP" altLang="en-US" sz="2400" dirty="0" smtClean="0">
                <a:latin typeface="メイリオ" pitchFamily="50" charset="-128"/>
                <a:ea typeface="メイリオ" pitchFamily="50" charset="-128"/>
              </a:rPr>
              <a:t>を答えよ．また，時間の値が任意に変化しても利用できる</a:t>
            </a:r>
            <a:r>
              <a:rPr lang="ja-JP" altLang="en-US" sz="2400" u="sng" dirty="0" smtClean="0">
                <a:latin typeface="メイリオ" pitchFamily="50" charset="-128"/>
                <a:ea typeface="メイリオ" pitchFamily="50" charset="-128"/>
              </a:rPr>
              <a:t>アルゴリズム</a:t>
            </a:r>
            <a:r>
              <a:rPr lang="ja-JP" altLang="en-US" sz="2400" dirty="0" smtClean="0">
                <a:latin typeface="メイリオ" pitchFamily="50" charset="-128"/>
                <a:ea typeface="メイリオ" pitchFamily="50" charset="-128"/>
              </a:rPr>
              <a:t>を作成せよ．</a:t>
            </a:r>
            <a:endParaRPr lang="en-US" altLang="ja-JP" sz="2400" dirty="0" smtClean="0">
              <a:latin typeface="メイリオ" pitchFamily="50" charset="-128"/>
              <a:ea typeface="メイリオ" pitchFamily="50" charset="-128"/>
            </a:endParaRPr>
          </a:p>
        </p:txBody>
      </p:sp>
      <p:sp>
        <p:nvSpPr>
          <p:cNvPr id="5" name="楕円 4"/>
          <p:cNvSpPr/>
          <p:nvPr/>
        </p:nvSpPr>
        <p:spPr>
          <a:xfrm>
            <a:off x="1259632" y="5805264"/>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rPr>
              <a:t>S</a:t>
            </a:r>
            <a:endParaRPr kumimoji="1" lang="ja-JP" altLang="en-US" sz="2800" dirty="0">
              <a:solidFill>
                <a:schemeClr val="tx1"/>
              </a:solidFill>
            </a:endParaRPr>
          </a:p>
        </p:txBody>
      </p:sp>
      <p:sp>
        <p:nvSpPr>
          <p:cNvPr id="6" name="楕円 5"/>
          <p:cNvSpPr/>
          <p:nvPr/>
        </p:nvSpPr>
        <p:spPr>
          <a:xfrm>
            <a:off x="7236296" y="3510124"/>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G</a:t>
            </a:r>
            <a:endParaRPr kumimoji="1" lang="ja-JP" altLang="en-US" sz="2800" dirty="0">
              <a:solidFill>
                <a:schemeClr val="tx1"/>
              </a:solidFill>
            </a:endParaRPr>
          </a:p>
        </p:txBody>
      </p:sp>
      <p:sp>
        <p:nvSpPr>
          <p:cNvPr id="7" name="楕円 6"/>
          <p:cNvSpPr/>
          <p:nvPr/>
        </p:nvSpPr>
        <p:spPr>
          <a:xfrm>
            <a:off x="1949887" y="4299173"/>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8" name="楕円 7"/>
          <p:cNvSpPr/>
          <p:nvPr/>
        </p:nvSpPr>
        <p:spPr>
          <a:xfrm>
            <a:off x="3174476" y="5026570"/>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9" name="楕円 8"/>
          <p:cNvSpPr/>
          <p:nvPr/>
        </p:nvSpPr>
        <p:spPr>
          <a:xfrm>
            <a:off x="3419872" y="6079306"/>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0" name="楕円 9"/>
          <p:cNvSpPr/>
          <p:nvPr/>
        </p:nvSpPr>
        <p:spPr>
          <a:xfrm>
            <a:off x="3491880" y="3323419"/>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1" name="楕円 10"/>
          <p:cNvSpPr/>
          <p:nvPr/>
        </p:nvSpPr>
        <p:spPr>
          <a:xfrm>
            <a:off x="4427984" y="4869160"/>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2" name="楕円 11"/>
          <p:cNvSpPr/>
          <p:nvPr/>
        </p:nvSpPr>
        <p:spPr>
          <a:xfrm>
            <a:off x="5444362" y="4011141"/>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3" name="楕円 12"/>
          <p:cNvSpPr/>
          <p:nvPr/>
        </p:nvSpPr>
        <p:spPr>
          <a:xfrm>
            <a:off x="5599559" y="5877272"/>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4" name="楕円 13"/>
          <p:cNvSpPr/>
          <p:nvPr/>
        </p:nvSpPr>
        <p:spPr>
          <a:xfrm>
            <a:off x="6588224" y="4869160"/>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5" name="楕円 14"/>
          <p:cNvSpPr/>
          <p:nvPr/>
        </p:nvSpPr>
        <p:spPr>
          <a:xfrm>
            <a:off x="611560" y="4096457"/>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6" name="楕円 15"/>
          <p:cNvSpPr/>
          <p:nvPr/>
        </p:nvSpPr>
        <p:spPr>
          <a:xfrm>
            <a:off x="7956376" y="5929436"/>
            <a:ext cx="576064" cy="5760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cxnSp>
        <p:nvCxnSpPr>
          <p:cNvPr id="18" name="直線コネクタ 17"/>
          <p:cNvCxnSpPr>
            <a:endCxn id="15" idx="4"/>
          </p:cNvCxnSpPr>
          <p:nvPr/>
        </p:nvCxnSpPr>
        <p:spPr>
          <a:xfrm flipH="1" flipV="1">
            <a:off x="899592" y="4672521"/>
            <a:ext cx="510235" cy="113274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0" idx="2"/>
            <a:endCxn id="15" idx="7"/>
          </p:cNvCxnSpPr>
          <p:nvPr/>
        </p:nvCxnSpPr>
        <p:spPr>
          <a:xfrm flipH="1">
            <a:off x="1103261" y="3611451"/>
            <a:ext cx="2388619" cy="56936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7" idx="2"/>
            <a:endCxn id="15" idx="6"/>
          </p:cNvCxnSpPr>
          <p:nvPr/>
        </p:nvCxnSpPr>
        <p:spPr>
          <a:xfrm flipH="1" flipV="1">
            <a:off x="1187624" y="4384489"/>
            <a:ext cx="762263" cy="2027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5" idx="7"/>
            <a:endCxn id="7" idx="4"/>
          </p:cNvCxnSpPr>
          <p:nvPr/>
        </p:nvCxnSpPr>
        <p:spPr>
          <a:xfrm flipV="1">
            <a:off x="1751333" y="4875237"/>
            <a:ext cx="486586" cy="10143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10" idx="3"/>
            <a:endCxn id="7" idx="6"/>
          </p:cNvCxnSpPr>
          <p:nvPr/>
        </p:nvCxnSpPr>
        <p:spPr>
          <a:xfrm flipH="1">
            <a:off x="2525951" y="3815120"/>
            <a:ext cx="1050292" cy="7720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9" idx="2"/>
            <a:endCxn id="5" idx="6"/>
          </p:cNvCxnSpPr>
          <p:nvPr/>
        </p:nvCxnSpPr>
        <p:spPr>
          <a:xfrm flipH="1" flipV="1">
            <a:off x="1835696" y="6093296"/>
            <a:ext cx="1584176" cy="2740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8" idx="2"/>
            <a:endCxn id="7" idx="5"/>
          </p:cNvCxnSpPr>
          <p:nvPr/>
        </p:nvCxnSpPr>
        <p:spPr>
          <a:xfrm flipH="1" flipV="1">
            <a:off x="2441588" y="4790874"/>
            <a:ext cx="732888" cy="5237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10" idx="4"/>
            <a:endCxn id="8" idx="7"/>
          </p:cNvCxnSpPr>
          <p:nvPr/>
        </p:nvCxnSpPr>
        <p:spPr>
          <a:xfrm flipH="1">
            <a:off x="3666177" y="3899483"/>
            <a:ext cx="113735" cy="12114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9" idx="0"/>
            <a:endCxn id="8" idx="4"/>
          </p:cNvCxnSpPr>
          <p:nvPr/>
        </p:nvCxnSpPr>
        <p:spPr>
          <a:xfrm flipH="1" flipV="1">
            <a:off x="3462508" y="5602634"/>
            <a:ext cx="245396" cy="4766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stCxn id="12" idx="2"/>
            <a:endCxn id="10" idx="6"/>
          </p:cNvCxnSpPr>
          <p:nvPr/>
        </p:nvCxnSpPr>
        <p:spPr>
          <a:xfrm flipH="1" flipV="1">
            <a:off x="4067944" y="3611451"/>
            <a:ext cx="1376418" cy="687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 idx="2"/>
            <a:endCxn id="10" idx="6"/>
          </p:cNvCxnSpPr>
          <p:nvPr/>
        </p:nvCxnSpPr>
        <p:spPr>
          <a:xfrm flipH="1" flipV="1">
            <a:off x="4067944" y="3611451"/>
            <a:ext cx="3168352" cy="1867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a:stCxn id="11" idx="2"/>
            <a:endCxn id="8" idx="6"/>
          </p:cNvCxnSpPr>
          <p:nvPr/>
        </p:nvCxnSpPr>
        <p:spPr>
          <a:xfrm flipH="1">
            <a:off x="3750540" y="5157192"/>
            <a:ext cx="677444" cy="1574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a:stCxn id="11" idx="3"/>
            <a:endCxn id="9" idx="7"/>
          </p:cNvCxnSpPr>
          <p:nvPr/>
        </p:nvCxnSpPr>
        <p:spPr>
          <a:xfrm flipH="1">
            <a:off x="3911573" y="5360861"/>
            <a:ext cx="600774" cy="8028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a:stCxn id="12" idx="3"/>
            <a:endCxn id="11" idx="7"/>
          </p:cNvCxnSpPr>
          <p:nvPr/>
        </p:nvCxnSpPr>
        <p:spPr>
          <a:xfrm flipH="1">
            <a:off x="4919685" y="4502842"/>
            <a:ext cx="609040" cy="4506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13" idx="2"/>
            <a:endCxn id="9" idx="6"/>
          </p:cNvCxnSpPr>
          <p:nvPr/>
        </p:nvCxnSpPr>
        <p:spPr>
          <a:xfrm flipH="1">
            <a:off x="3995936" y="6165304"/>
            <a:ext cx="1603623" cy="2020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a:stCxn id="14" idx="3"/>
            <a:endCxn id="13" idx="7"/>
          </p:cNvCxnSpPr>
          <p:nvPr/>
        </p:nvCxnSpPr>
        <p:spPr>
          <a:xfrm flipH="1">
            <a:off x="6091260" y="5360861"/>
            <a:ext cx="581327" cy="6007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16" idx="2"/>
            <a:endCxn id="13" idx="6"/>
          </p:cNvCxnSpPr>
          <p:nvPr/>
        </p:nvCxnSpPr>
        <p:spPr>
          <a:xfrm flipH="1" flipV="1">
            <a:off x="6175623" y="6165304"/>
            <a:ext cx="1780753" cy="521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stCxn id="16" idx="1"/>
            <a:endCxn id="14" idx="5"/>
          </p:cNvCxnSpPr>
          <p:nvPr/>
        </p:nvCxnSpPr>
        <p:spPr>
          <a:xfrm flipH="1" flipV="1">
            <a:off x="7079925" y="5360861"/>
            <a:ext cx="960814" cy="6529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a:stCxn id="16" idx="0"/>
            <a:endCxn id="6" idx="4"/>
          </p:cNvCxnSpPr>
          <p:nvPr/>
        </p:nvCxnSpPr>
        <p:spPr>
          <a:xfrm flipH="1" flipV="1">
            <a:off x="7524328" y="4086188"/>
            <a:ext cx="720080" cy="1843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a:stCxn id="6" idx="3"/>
            <a:endCxn id="12" idx="6"/>
          </p:cNvCxnSpPr>
          <p:nvPr/>
        </p:nvCxnSpPr>
        <p:spPr>
          <a:xfrm flipH="1">
            <a:off x="6020426" y="4001825"/>
            <a:ext cx="1300233" cy="2973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a:stCxn id="14" idx="1"/>
            <a:endCxn id="12" idx="5"/>
          </p:cNvCxnSpPr>
          <p:nvPr/>
        </p:nvCxnSpPr>
        <p:spPr>
          <a:xfrm flipH="1" flipV="1">
            <a:off x="5936063" y="4502842"/>
            <a:ext cx="736524" cy="4506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正方形/長方形 95"/>
          <p:cNvSpPr/>
          <p:nvPr/>
        </p:nvSpPr>
        <p:spPr>
          <a:xfrm>
            <a:off x="736185" y="5021533"/>
            <a:ext cx="367408" cy="523220"/>
          </a:xfrm>
          <a:prstGeom prst="rect">
            <a:avLst/>
          </a:prstGeom>
        </p:spPr>
        <p:txBody>
          <a:bodyPr wrap="none">
            <a:spAutoFit/>
          </a:bodyPr>
          <a:lstStyle/>
          <a:p>
            <a:pPr algn="ctr"/>
            <a:r>
              <a:rPr lang="en-US" altLang="ja-JP" sz="2800" dirty="0" smtClean="0"/>
              <a:t>5</a:t>
            </a:r>
            <a:endParaRPr lang="ja-JP" altLang="en-US" sz="2800" dirty="0"/>
          </a:p>
        </p:txBody>
      </p:sp>
      <p:sp>
        <p:nvSpPr>
          <p:cNvPr id="97" name="正方形/長方形 96"/>
          <p:cNvSpPr/>
          <p:nvPr/>
        </p:nvSpPr>
        <p:spPr>
          <a:xfrm>
            <a:off x="1557757" y="5081242"/>
            <a:ext cx="367408" cy="523220"/>
          </a:xfrm>
          <a:prstGeom prst="rect">
            <a:avLst/>
          </a:prstGeom>
        </p:spPr>
        <p:txBody>
          <a:bodyPr wrap="none">
            <a:spAutoFit/>
          </a:bodyPr>
          <a:lstStyle/>
          <a:p>
            <a:pPr algn="ctr"/>
            <a:r>
              <a:rPr lang="en-US" altLang="ja-JP" sz="2800" dirty="0"/>
              <a:t>3</a:t>
            </a:r>
            <a:endParaRPr lang="ja-JP" altLang="en-US" sz="2800" dirty="0"/>
          </a:p>
        </p:txBody>
      </p:sp>
      <p:sp>
        <p:nvSpPr>
          <p:cNvPr id="98" name="正方形/長方形 97"/>
          <p:cNvSpPr/>
          <p:nvPr/>
        </p:nvSpPr>
        <p:spPr>
          <a:xfrm>
            <a:off x="1948646" y="3430206"/>
            <a:ext cx="367408" cy="523220"/>
          </a:xfrm>
          <a:prstGeom prst="rect">
            <a:avLst/>
          </a:prstGeom>
        </p:spPr>
        <p:txBody>
          <a:bodyPr wrap="none">
            <a:spAutoFit/>
          </a:bodyPr>
          <a:lstStyle/>
          <a:p>
            <a:pPr algn="ctr"/>
            <a:r>
              <a:rPr lang="en-US" altLang="ja-JP" sz="2800" dirty="0"/>
              <a:t>7</a:t>
            </a:r>
            <a:endParaRPr lang="ja-JP" altLang="en-US" sz="2800" dirty="0"/>
          </a:p>
        </p:txBody>
      </p:sp>
      <p:sp>
        <p:nvSpPr>
          <p:cNvPr id="99" name="正方形/長方形 98"/>
          <p:cNvSpPr/>
          <p:nvPr/>
        </p:nvSpPr>
        <p:spPr>
          <a:xfrm>
            <a:off x="5559541" y="3248514"/>
            <a:ext cx="550151" cy="523220"/>
          </a:xfrm>
          <a:prstGeom prst="rect">
            <a:avLst/>
          </a:prstGeom>
        </p:spPr>
        <p:txBody>
          <a:bodyPr wrap="none">
            <a:spAutoFit/>
          </a:bodyPr>
          <a:lstStyle/>
          <a:p>
            <a:pPr algn="ctr"/>
            <a:r>
              <a:rPr lang="en-US" altLang="ja-JP" sz="2800" dirty="0" smtClean="0"/>
              <a:t>13</a:t>
            </a:r>
          </a:p>
        </p:txBody>
      </p:sp>
      <p:sp>
        <p:nvSpPr>
          <p:cNvPr id="100" name="正方形/長方形 99"/>
          <p:cNvSpPr/>
          <p:nvPr/>
        </p:nvSpPr>
        <p:spPr>
          <a:xfrm>
            <a:off x="1336627" y="4430303"/>
            <a:ext cx="367408" cy="523220"/>
          </a:xfrm>
          <a:prstGeom prst="rect">
            <a:avLst/>
          </a:prstGeom>
        </p:spPr>
        <p:txBody>
          <a:bodyPr wrap="none">
            <a:spAutoFit/>
          </a:bodyPr>
          <a:lstStyle/>
          <a:p>
            <a:pPr algn="ctr"/>
            <a:r>
              <a:rPr lang="en-US" altLang="ja-JP" sz="2800" dirty="0"/>
              <a:t>2</a:t>
            </a:r>
            <a:endParaRPr lang="ja-JP" altLang="en-US" sz="2800" dirty="0"/>
          </a:p>
        </p:txBody>
      </p:sp>
      <p:sp>
        <p:nvSpPr>
          <p:cNvPr id="101" name="正方形/長方形 100"/>
          <p:cNvSpPr/>
          <p:nvPr/>
        </p:nvSpPr>
        <p:spPr>
          <a:xfrm>
            <a:off x="2666283" y="3888889"/>
            <a:ext cx="367408" cy="523220"/>
          </a:xfrm>
          <a:prstGeom prst="rect">
            <a:avLst/>
          </a:prstGeom>
        </p:spPr>
        <p:txBody>
          <a:bodyPr wrap="none">
            <a:spAutoFit/>
          </a:bodyPr>
          <a:lstStyle/>
          <a:p>
            <a:pPr algn="ctr"/>
            <a:r>
              <a:rPr lang="en-US" altLang="ja-JP" sz="2800" dirty="0" smtClean="0"/>
              <a:t>5</a:t>
            </a:r>
            <a:endParaRPr lang="ja-JP" altLang="en-US" sz="2800" dirty="0"/>
          </a:p>
        </p:txBody>
      </p:sp>
      <p:sp>
        <p:nvSpPr>
          <p:cNvPr id="102" name="正方形/長方形 101"/>
          <p:cNvSpPr/>
          <p:nvPr/>
        </p:nvSpPr>
        <p:spPr>
          <a:xfrm>
            <a:off x="2506681" y="4953523"/>
            <a:ext cx="367408" cy="523220"/>
          </a:xfrm>
          <a:prstGeom prst="rect">
            <a:avLst/>
          </a:prstGeom>
        </p:spPr>
        <p:txBody>
          <a:bodyPr wrap="none">
            <a:spAutoFit/>
          </a:bodyPr>
          <a:lstStyle/>
          <a:p>
            <a:pPr algn="ctr"/>
            <a:r>
              <a:rPr lang="en-US" altLang="ja-JP" sz="2800" dirty="0"/>
              <a:t>4</a:t>
            </a:r>
            <a:endParaRPr lang="ja-JP" altLang="en-US" sz="2800" dirty="0"/>
          </a:p>
        </p:txBody>
      </p:sp>
      <p:sp>
        <p:nvSpPr>
          <p:cNvPr id="103" name="正方形/長方形 102"/>
          <p:cNvSpPr/>
          <p:nvPr/>
        </p:nvSpPr>
        <p:spPr>
          <a:xfrm>
            <a:off x="3325417" y="4241232"/>
            <a:ext cx="367408" cy="523220"/>
          </a:xfrm>
          <a:prstGeom prst="rect">
            <a:avLst/>
          </a:prstGeom>
        </p:spPr>
        <p:txBody>
          <a:bodyPr wrap="none">
            <a:spAutoFit/>
          </a:bodyPr>
          <a:lstStyle/>
          <a:p>
            <a:pPr algn="ctr"/>
            <a:r>
              <a:rPr lang="en-US" altLang="ja-JP" sz="2800" dirty="0"/>
              <a:t>2</a:t>
            </a:r>
            <a:endParaRPr lang="ja-JP" altLang="en-US" sz="2800" dirty="0"/>
          </a:p>
        </p:txBody>
      </p:sp>
      <p:sp>
        <p:nvSpPr>
          <p:cNvPr id="104" name="正方形/長方形 103"/>
          <p:cNvSpPr/>
          <p:nvPr/>
        </p:nvSpPr>
        <p:spPr>
          <a:xfrm>
            <a:off x="2411760" y="5732719"/>
            <a:ext cx="367408" cy="523220"/>
          </a:xfrm>
          <a:prstGeom prst="rect">
            <a:avLst/>
          </a:prstGeom>
        </p:spPr>
        <p:txBody>
          <a:bodyPr wrap="none">
            <a:spAutoFit/>
          </a:bodyPr>
          <a:lstStyle/>
          <a:p>
            <a:pPr algn="ctr"/>
            <a:r>
              <a:rPr lang="en-US" altLang="ja-JP" sz="2800" dirty="0"/>
              <a:t>4</a:t>
            </a:r>
            <a:endParaRPr lang="ja-JP" altLang="en-US" sz="2800" dirty="0"/>
          </a:p>
        </p:txBody>
      </p:sp>
      <p:sp>
        <p:nvSpPr>
          <p:cNvPr id="105" name="正方形/長方形 104"/>
          <p:cNvSpPr/>
          <p:nvPr/>
        </p:nvSpPr>
        <p:spPr>
          <a:xfrm>
            <a:off x="3223571" y="5602634"/>
            <a:ext cx="367408" cy="523220"/>
          </a:xfrm>
          <a:prstGeom prst="rect">
            <a:avLst/>
          </a:prstGeom>
        </p:spPr>
        <p:txBody>
          <a:bodyPr wrap="none">
            <a:spAutoFit/>
          </a:bodyPr>
          <a:lstStyle/>
          <a:p>
            <a:pPr algn="ctr"/>
            <a:r>
              <a:rPr lang="en-US" altLang="ja-JP" sz="2800" dirty="0"/>
              <a:t>1</a:t>
            </a:r>
            <a:endParaRPr lang="ja-JP" altLang="en-US" sz="2800" dirty="0"/>
          </a:p>
        </p:txBody>
      </p:sp>
      <p:sp>
        <p:nvSpPr>
          <p:cNvPr id="106" name="正方形/長方形 105"/>
          <p:cNvSpPr/>
          <p:nvPr/>
        </p:nvSpPr>
        <p:spPr>
          <a:xfrm>
            <a:off x="4219570" y="5565966"/>
            <a:ext cx="367408" cy="523220"/>
          </a:xfrm>
          <a:prstGeom prst="rect">
            <a:avLst/>
          </a:prstGeom>
        </p:spPr>
        <p:txBody>
          <a:bodyPr wrap="none">
            <a:spAutoFit/>
          </a:bodyPr>
          <a:lstStyle/>
          <a:p>
            <a:pPr algn="ctr"/>
            <a:r>
              <a:rPr lang="en-US" altLang="ja-JP" sz="2800" dirty="0" smtClean="0"/>
              <a:t>3</a:t>
            </a:r>
            <a:endParaRPr lang="ja-JP" altLang="en-US" sz="2800" dirty="0"/>
          </a:p>
        </p:txBody>
      </p:sp>
      <p:sp>
        <p:nvSpPr>
          <p:cNvPr id="107" name="正方形/長方形 106"/>
          <p:cNvSpPr/>
          <p:nvPr/>
        </p:nvSpPr>
        <p:spPr>
          <a:xfrm>
            <a:off x="3856907" y="4786897"/>
            <a:ext cx="367408" cy="523220"/>
          </a:xfrm>
          <a:prstGeom prst="rect">
            <a:avLst/>
          </a:prstGeom>
        </p:spPr>
        <p:txBody>
          <a:bodyPr wrap="none">
            <a:spAutoFit/>
          </a:bodyPr>
          <a:lstStyle/>
          <a:p>
            <a:pPr algn="ctr"/>
            <a:r>
              <a:rPr lang="en-US" altLang="ja-JP" sz="2800" dirty="0"/>
              <a:t>4</a:t>
            </a:r>
            <a:endParaRPr lang="ja-JP" altLang="en-US" sz="2800" dirty="0"/>
          </a:p>
        </p:txBody>
      </p:sp>
      <p:sp>
        <p:nvSpPr>
          <p:cNvPr id="108" name="正方形/長方形 107"/>
          <p:cNvSpPr/>
          <p:nvPr/>
        </p:nvSpPr>
        <p:spPr>
          <a:xfrm>
            <a:off x="4584355" y="5822983"/>
            <a:ext cx="367408" cy="523220"/>
          </a:xfrm>
          <a:prstGeom prst="rect">
            <a:avLst/>
          </a:prstGeom>
        </p:spPr>
        <p:txBody>
          <a:bodyPr wrap="none">
            <a:spAutoFit/>
          </a:bodyPr>
          <a:lstStyle/>
          <a:p>
            <a:pPr algn="ctr"/>
            <a:r>
              <a:rPr lang="en-US" altLang="ja-JP" sz="2800" dirty="0"/>
              <a:t>7</a:t>
            </a:r>
            <a:endParaRPr lang="ja-JP" altLang="en-US" sz="2800" dirty="0"/>
          </a:p>
        </p:txBody>
      </p:sp>
      <p:sp>
        <p:nvSpPr>
          <p:cNvPr id="109" name="正方形/長方形 108"/>
          <p:cNvSpPr/>
          <p:nvPr/>
        </p:nvSpPr>
        <p:spPr>
          <a:xfrm>
            <a:off x="4879899" y="4347033"/>
            <a:ext cx="367408" cy="523220"/>
          </a:xfrm>
          <a:prstGeom prst="rect">
            <a:avLst/>
          </a:prstGeom>
        </p:spPr>
        <p:txBody>
          <a:bodyPr wrap="none">
            <a:spAutoFit/>
          </a:bodyPr>
          <a:lstStyle/>
          <a:p>
            <a:pPr algn="ctr"/>
            <a:r>
              <a:rPr lang="en-US" altLang="ja-JP" sz="2800" dirty="0" smtClean="0"/>
              <a:t>4</a:t>
            </a:r>
            <a:endParaRPr lang="ja-JP" altLang="en-US" sz="2800" dirty="0"/>
          </a:p>
        </p:txBody>
      </p:sp>
      <p:sp>
        <p:nvSpPr>
          <p:cNvPr id="110" name="正方形/長方形 109"/>
          <p:cNvSpPr/>
          <p:nvPr/>
        </p:nvSpPr>
        <p:spPr>
          <a:xfrm>
            <a:off x="6476134" y="4078970"/>
            <a:ext cx="550151" cy="523220"/>
          </a:xfrm>
          <a:prstGeom prst="rect">
            <a:avLst/>
          </a:prstGeom>
        </p:spPr>
        <p:txBody>
          <a:bodyPr wrap="none">
            <a:spAutoFit/>
          </a:bodyPr>
          <a:lstStyle/>
          <a:p>
            <a:pPr algn="ctr"/>
            <a:r>
              <a:rPr lang="en-US" altLang="ja-JP" sz="2800" dirty="0" smtClean="0"/>
              <a:t>10</a:t>
            </a:r>
            <a:endParaRPr lang="ja-JP" altLang="en-US" sz="2800" dirty="0"/>
          </a:p>
        </p:txBody>
      </p:sp>
      <p:sp>
        <p:nvSpPr>
          <p:cNvPr id="111" name="正方形/長方形 110"/>
          <p:cNvSpPr/>
          <p:nvPr/>
        </p:nvSpPr>
        <p:spPr>
          <a:xfrm>
            <a:off x="6040796" y="5263162"/>
            <a:ext cx="367408" cy="523220"/>
          </a:xfrm>
          <a:prstGeom prst="rect">
            <a:avLst/>
          </a:prstGeom>
        </p:spPr>
        <p:txBody>
          <a:bodyPr wrap="none">
            <a:spAutoFit/>
          </a:bodyPr>
          <a:lstStyle/>
          <a:p>
            <a:pPr algn="ctr"/>
            <a:r>
              <a:rPr lang="en-US" altLang="ja-JP" sz="2800" dirty="0" smtClean="0"/>
              <a:t>2</a:t>
            </a:r>
            <a:endParaRPr lang="ja-JP" altLang="en-US" sz="2800" dirty="0"/>
          </a:p>
        </p:txBody>
      </p:sp>
      <p:sp>
        <p:nvSpPr>
          <p:cNvPr id="112" name="正方形/長方形 111"/>
          <p:cNvSpPr/>
          <p:nvPr/>
        </p:nvSpPr>
        <p:spPr>
          <a:xfrm>
            <a:off x="6764560" y="5712194"/>
            <a:ext cx="367408" cy="523220"/>
          </a:xfrm>
          <a:prstGeom prst="rect">
            <a:avLst/>
          </a:prstGeom>
        </p:spPr>
        <p:txBody>
          <a:bodyPr wrap="none">
            <a:spAutoFit/>
          </a:bodyPr>
          <a:lstStyle/>
          <a:p>
            <a:pPr algn="ctr"/>
            <a:r>
              <a:rPr lang="en-US" altLang="ja-JP" sz="2800" dirty="0"/>
              <a:t>5</a:t>
            </a:r>
            <a:endParaRPr lang="ja-JP" altLang="en-US" sz="2800" dirty="0"/>
          </a:p>
        </p:txBody>
      </p:sp>
      <p:sp>
        <p:nvSpPr>
          <p:cNvPr id="113" name="正方形/長方形 112"/>
          <p:cNvSpPr/>
          <p:nvPr/>
        </p:nvSpPr>
        <p:spPr>
          <a:xfrm>
            <a:off x="7889271" y="4643978"/>
            <a:ext cx="367408" cy="523220"/>
          </a:xfrm>
          <a:prstGeom prst="rect">
            <a:avLst/>
          </a:prstGeom>
        </p:spPr>
        <p:txBody>
          <a:bodyPr wrap="none">
            <a:spAutoFit/>
          </a:bodyPr>
          <a:lstStyle/>
          <a:p>
            <a:pPr algn="ctr"/>
            <a:r>
              <a:rPr lang="en-US" altLang="ja-JP" sz="2800" dirty="0" smtClean="0"/>
              <a:t>4</a:t>
            </a:r>
            <a:endParaRPr lang="ja-JP" altLang="en-US" sz="2800" dirty="0"/>
          </a:p>
        </p:txBody>
      </p:sp>
      <p:sp>
        <p:nvSpPr>
          <p:cNvPr id="114" name="正方形/長方形 113"/>
          <p:cNvSpPr/>
          <p:nvPr/>
        </p:nvSpPr>
        <p:spPr>
          <a:xfrm>
            <a:off x="7424987" y="5132804"/>
            <a:ext cx="367408" cy="523220"/>
          </a:xfrm>
          <a:prstGeom prst="rect">
            <a:avLst/>
          </a:prstGeom>
        </p:spPr>
        <p:txBody>
          <a:bodyPr wrap="none">
            <a:spAutoFit/>
          </a:bodyPr>
          <a:lstStyle/>
          <a:p>
            <a:pPr algn="ctr"/>
            <a:r>
              <a:rPr lang="en-US" altLang="ja-JP" sz="2800" dirty="0" smtClean="0"/>
              <a:t>3</a:t>
            </a:r>
            <a:endParaRPr lang="ja-JP" altLang="en-US" sz="2800" dirty="0"/>
          </a:p>
        </p:txBody>
      </p:sp>
      <p:sp>
        <p:nvSpPr>
          <p:cNvPr id="115" name="正方形/長方形 114"/>
          <p:cNvSpPr/>
          <p:nvPr/>
        </p:nvSpPr>
        <p:spPr>
          <a:xfrm>
            <a:off x="4345444" y="3824578"/>
            <a:ext cx="367408" cy="523220"/>
          </a:xfrm>
          <a:prstGeom prst="rect">
            <a:avLst/>
          </a:prstGeom>
        </p:spPr>
        <p:txBody>
          <a:bodyPr wrap="none">
            <a:spAutoFit/>
          </a:bodyPr>
          <a:lstStyle/>
          <a:p>
            <a:pPr algn="ctr"/>
            <a:r>
              <a:rPr lang="en-US" altLang="ja-JP" sz="2800" dirty="0"/>
              <a:t>3</a:t>
            </a:r>
            <a:endParaRPr lang="ja-JP" altLang="en-US" sz="2800" dirty="0"/>
          </a:p>
        </p:txBody>
      </p:sp>
      <p:sp>
        <p:nvSpPr>
          <p:cNvPr id="116" name="正方形/長方形 115"/>
          <p:cNvSpPr/>
          <p:nvPr/>
        </p:nvSpPr>
        <p:spPr>
          <a:xfrm>
            <a:off x="5998615" y="4612950"/>
            <a:ext cx="367408" cy="523220"/>
          </a:xfrm>
          <a:prstGeom prst="rect">
            <a:avLst/>
          </a:prstGeom>
        </p:spPr>
        <p:txBody>
          <a:bodyPr wrap="none">
            <a:spAutoFit/>
          </a:bodyPr>
          <a:lstStyle/>
          <a:p>
            <a:pPr algn="ctr"/>
            <a:r>
              <a:rPr lang="en-US" altLang="ja-JP" sz="2800" dirty="0" smtClean="0"/>
              <a:t>2</a:t>
            </a:r>
            <a:endParaRPr lang="ja-JP" altLang="en-US" sz="2800" dirty="0"/>
          </a:p>
        </p:txBody>
      </p:sp>
    </p:spTree>
    <p:extLst>
      <p:ext uri="{BB962C8B-B14F-4D97-AF65-F5344CB8AC3E}">
        <p14:creationId xmlns:p14="http://schemas.microsoft.com/office/powerpoint/2010/main" val="51379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解答</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352928" cy="5472608"/>
          </a:xfrm>
        </p:spPr>
        <p:txBody>
          <a:bodyPr>
            <a:normAutofit/>
          </a:bodyPr>
          <a:lstStyle/>
          <a:p>
            <a:pPr>
              <a:buNone/>
            </a:pPr>
            <a:r>
              <a:rPr lang="ja-JP" altLang="en-US" sz="2600" b="1" u="sng" dirty="0" smtClean="0">
                <a:latin typeface="メイリオ" pitchFamily="50" charset="-128"/>
                <a:ea typeface="メイリオ" pitchFamily="50" charset="-128"/>
              </a:rPr>
              <a:t>演習</a:t>
            </a:r>
            <a:r>
              <a:rPr lang="en-US" altLang="ja-JP" sz="2600" b="1" u="sng" dirty="0">
                <a:latin typeface="メイリオ" pitchFamily="50" charset="-128"/>
                <a:ea typeface="メイリオ" pitchFamily="50" charset="-128"/>
              </a:rPr>
              <a:t>9</a:t>
            </a:r>
            <a:r>
              <a:rPr lang="en-US" altLang="ja-JP" sz="2600" b="1" u="sng" dirty="0" smtClean="0">
                <a:latin typeface="メイリオ" pitchFamily="50" charset="-128"/>
                <a:ea typeface="メイリオ" pitchFamily="50" charset="-128"/>
              </a:rPr>
              <a:t>-1</a:t>
            </a:r>
            <a:endParaRPr lang="en-US" altLang="ja-JP" sz="2600" dirty="0" smtClean="0">
              <a:latin typeface="メイリオ" pitchFamily="50" charset="-128"/>
              <a:ea typeface="メイリオ" pitchFamily="50" charset="-128"/>
            </a:endParaRPr>
          </a:p>
          <a:p>
            <a:r>
              <a:rPr lang="ja-JP" altLang="en-US" sz="2400" dirty="0">
                <a:latin typeface="メイリオ" pitchFamily="50" charset="-128"/>
                <a:ea typeface="メイリオ" pitchFamily="50" charset="-128"/>
              </a:rPr>
              <a:t>最初</a:t>
            </a:r>
            <a:r>
              <a:rPr lang="ja-JP" altLang="en-US" sz="2400" dirty="0" smtClean="0">
                <a:latin typeface="メイリオ" pitchFamily="50" charset="-128"/>
                <a:ea typeface="メイリオ" pitchFamily="50" charset="-128"/>
              </a:rPr>
              <a:t>に</a:t>
            </a:r>
            <a:r>
              <a:rPr lang="en-US" altLang="ja-JP" sz="2400" dirty="0" smtClean="0">
                <a:latin typeface="メイリオ" pitchFamily="50" charset="-128"/>
                <a:ea typeface="メイリオ" pitchFamily="50" charset="-128"/>
              </a:rPr>
              <a:t>0</a:t>
            </a:r>
            <a:r>
              <a:rPr lang="ja-JP" altLang="en-US" sz="2400" dirty="0" smtClean="0">
                <a:latin typeface="メイリオ" pitchFamily="50" charset="-128"/>
                <a:ea typeface="メイリオ" pitchFamily="50" charset="-128"/>
              </a:rPr>
              <a:t>を</a:t>
            </a:r>
            <a:r>
              <a:rPr lang="en-US" altLang="ja-JP" sz="2400" dirty="0" smtClean="0">
                <a:latin typeface="メイリオ" pitchFamily="50" charset="-128"/>
                <a:ea typeface="メイリオ" pitchFamily="50" charset="-128"/>
              </a:rPr>
              <a:t>2</a:t>
            </a:r>
            <a:r>
              <a:rPr lang="ja-JP" altLang="en-US" sz="2400" dirty="0" smtClean="0">
                <a:latin typeface="メイリオ" pitchFamily="50" charset="-128"/>
                <a:ea typeface="メイリオ" pitchFamily="50" charset="-128"/>
              </a:rPr>
              <a:t>個並べ</a:t>
            </a:r>
            <a:r>
              <a:rPr lang="ja-JP" altLang="en-US" sz="2400" dirty="0">
                <a:latin typeface="メイリオ" pitchFamily="50" charset="-128"/>
                <a:ea typeface="メイリオ" pitchFamily="50" charset="-128"/>
              </a:rPr>
              <a:t>，提示された数字を足し上げていき，常に下二桁のみを保存する</a:t>
            </a:r>
            <a:r>
              <a:rPr lang="ja-JP" altLang="en-US" sz="2400" dirty="0" smtClean="0">
                <a:latin typeface="メイリオ" pitchFamily="50" charset="-128"/>
                <a:ea typeface="メイリオ" pitchFamily="50" charset="-128"/>
              </a:rPr>
              <a:t>．</a:t>
            </a:r>
            <a:endParaRPr lang="ja-JP" altLang="en-US" sz="2400" dirty="0">
              <a:latin typeface="メイリオ" pitchFamily="50" charset="-128"/>
              <a:ea typeface="メイリオ" pitchFamily="50" charset="-128"/>
            </a:endParaRPr>
          </a:p>
          <a:p>
            <a:r>
              <a:rPr lang="ja-JP" altLang="en-US" sz="2400" dirty="0">
                <a:latin typeface="メイリオ" pitchFamily="50" charset="-128"/>
                <a:ea typeface="メイリオ" pitchFamily="50" charset="-128"/>
              </a:rPr>
              <a:t>最後に保存された二桁の数</a:t>
            </a:r>
            <a:r>
              <a:rPr lang="ja-JP" altLang="en-US" sz="2400" dirty="0" smtClean="0">
                <a:latin typeface="メイリオ" pitchFamily="50" charset="-128"/>
                <a:ea typeface="メイリオ" pitchFamily="50" charset="-128"/>
              </a:rPr>
              <a:t>を</a:t>
            </a:r>
            <a:r>
              <a:rPr lang="en-US" altLang="ja-JP" sz="2400" dirty="0" smtClean="0">
                <a:latin typeface="メイリオ" pitchFamily="50" charset="-128"/>
                <a:ea typeface="メイリオ" pitchFamily="50" charset="-128"/>
              </a:rPr>
              <a:t>A</a:t>
            </a:r>
            <a:r>
              <a:rPr lang="ja-JP" altLang="en-US" sz="2400" dirty="0" smtClean="0">
                <a:latin typeface="メイリオ" pitchFamily="50" charset="-128"/>
                <a:ea typeface="メイリオ" pitchFamily="50" charset="-128"/>
              </a:rPr>
              <a:t>と</a:t>
            </a:r>
            <a:r>
              <a:rPr lang="ja-JP" altLang="en-US" sz="2400" dirty="0">
                <a:latin typeface="メイリオ" pitchFamily="50" charset="-128"/>
                <a:ea typeface="メイリオ" pitchFamily="50" charset="-128"/>
              </a:rPr>
              <a:t>するとき，求める</a:t>
            </a:r>
            <a:r>
              <a:rPr lang="ja-JP" altLang="en-US" sz="2400" dirty="0" smtClean="0">
                <a:latin typeface="メイリオ" pitchFamily="50" charset="-128"/>
                <a:ea typeface="メイリオ" pitchFamily="50" charset="-128"/>
              </a:rPr>
              <a:t>数</a:t>
            </a:r>
            <a:r>
              <a:rPr lang="en-US" altLang="ja-JP" sz="2400" dirty="0" smtClean="0">
                <a:latin typeface="メイリオ" pitchFamily="50" charset="-128"/>
                <a:ea typeface="メイリオ" pitchFamily="50" charset="-128"/>
              </a:rPr>
              <a:t>N</a:t>
            </a:r>
            <a:r>
              <a:rPr lang="ja-JP" altLang="en-US" sz="2400" dirty="0" smtClean="0">
                <a:latin typeface="メイリオ" pitchFamily="50" charset="-128"/>
                <a:ea typeface="メイリオ" pitchFamily="50" charset="-128"/>
              </a:rPr>
              <a:t>は</a:t>
            </a:r>
            <a:r>
              <a:rPr lang="ja-JP" altLang="en-US" sz="2400" dirty="0">
                <a:latin typeface="メイリオ" pitchFamily="50" charset="-128"/>
                <a:ea typeface="メイリオ" pitchFamily="50" charset="-128"/>
              </a:rPr>
              <a:t>以下で計算される</a:t>
            </a:r>
            <a:r>
              <a:rPr lang="ja-JP" altLang="en-US" sz="2400" dirty="0" smtClean="0">
                <a:latin typeface="メイリオ" pitchFamily="50" charset="-128"/>
                <a:ea typeface="メイリオ" pitchFamily="50" charset="-128"/>
              </a:rPr>
              <a:t>．</a:t>
            </a:r>
            <a:endParaRPr lang="en-US" altLang="ja-JP" sz="2400" dirty="0" smtClean="0">
              <a:latin typeface="メイリオ" pitchFamily="50" charset="-128"/>
              <a:ea typeface="メイリオ" pitchFamily="50" charset="-128"/>
            </a:endParaRPr>
          </a:p>
          <a:p>
            <a:pPr marL="0" indent="0">
              <a:buNone/>
            </a:pPr>
            <a:r>
              <a:rPr lang="ja-JP" altLang="en-US" sz="2400" b="1" dirty="0" smtClean="0">
                <a:solidFill>
                  <a:srgbClr val="C00000"/>
                </a:solidFill>
                <a:latin typeface="メイリオ" pitchFamily="50" charset="-128"/>
                <a:ea typeface="メイリオ" pitchFamily="50" charset="-128"/>
              </a:rPr>
              <a:t>　　</a:t>
            </a:r>
            <a:r>
              <a:rPr lang="en-US" altLang="ja-JP" sz="2400" b="1" dirty="0" smtClean="0">
                <a:solidFill>
                  <a:srgbClr val="C00000"/>
                </a:solidFill>
                <a:latin typeface="メイリオ" pitchFamily="50" charset="-128"/>
                <a:ea typeface="メイリオ" pitchFamily="50" charset="-128"/>
              </a:rPr>
              <a:t>N=  50</a:t>
            </a:r>
            <a:r>
              <a:rPr lang="ja-JP" altLang="en-US" sz="2400" b="1" dirty="0" smtClean="0">
                <a:solidFill>
                  <a:srgbClr val="C00000"/>
                </a:solidFill>
                <a:latin typeface="メイリオ" pitchFamily="50" charset="-128"/>
                <a:ea typeface="メイリオ" pitchFamily="50" charset="-128"/>
              </a:rPr>
              <a:t>－</a:t>
            </a:r>
            <a:r>
              <a:rPr lang="en-US" altLang="ja-JP" sz="2400" b="1" dirty="0" smtClean="0">
                <a:solidFill>
                  <a:srgbClr val="C00000"/>
                </a:solidFill>
                <a:latin typeface="メイリオ" pitchFamily="50" charset="-128"/>
                <a:ea typeface="メイリオ" pitchFamily="50" charset="-128"/>
              </a:rPr>
              <a:t>A</a:t>
            </a:r>
            <a:r>
              <a:rPr lang="ja-JP" altLang="en-US" sz="2400" b="1" dirty="0" smtClean="0">
                <a:solidFill>
                  <a:srgbClr val="C00000"/>
                </a:solidFill>
                <a:latin typeface="メイリオ" pitchFamily="50" charset="-128"/>
                <a:ea typeface="メイリオ" pitchFamily="50" charset="-128"/>
              </a:rPr>
              <a:t>　  </a:t>
            </a:r>
            <a:r>
              <a:rPr lang="en-US" altLang="ja-JP" sz="2400" b="1" dirty="0" smtClean="0">
                <a:solidFill>
                  <a:srgbClr val="C00000"/>
                </a:solidFill>
                <a:latin typeface="メイリオ" pitchFamily="50" charset="-128"/>
                <a:ea typeface="メイリオ" pitchFamily="50" charset="-128"/>
              </a:rPr>
              <a:t>(</a:t>
            </a:r>
            <a:r>
              <a:rPr lang="ja-JP" altLang="en-US" sz="2400" b="1" dirty="0" smtClean="0">
                <a:solidFill>
                  <a:srgbClr val="C00000"/>
                </a:solidFill>
                <a:latin typeface="メイリオ" pitchFamily="50" charset="-128"/>
                <a:ea typeface="メイリオ" pitchFamily="50" charset="-128"/>
              </a:rPr>
              <a:t>ただし，</a:t>
            </a:r>
            <a:r>
              <a:rPr lang="en-US" altLang="ja-JP" sz="2400" b="1" dirty="0" smtClean="0">
                <a:solidFill>
                  <a:srgbClr val="C00000"/>
                </a:solidFill>
                <a:latin typeface="メイリオ" pitchFamily="50" charset="-128"/>
                <a:ea typeface="メイリオ" pitchFamily="50" charset="-128"/>
              </a:rPr>
              <a:t>A</a:t>
            </a:r>
            <a:r>
              <a:rPr lang="ja-JP" altLang="en-US" sz="2400" b="1" dirty="0">
                <a:solidFill>
                  <a:srgbClr val="C00000"/>
                </a:solidFill>
                <a:latin typeface="メイリオ" pitchFamily="50" charset="-128"/>
                <a:ea typeface="メイリオ" pitchFamily="50" charset="-128"/>
              </a:rPr>
              <a:t>≦</a:t>
            </a:r>
            <a:r>
              <a:rPr lang="en-US" altLang="ja-JP" sz="2400" b="1" dirty="0" smtClean="0">
                <a:solidFill>
                  <a:srgbClr val="C00000"/>
                </a:solidFill>
                <a:latin typeface="メイリオ" pitchFamily="50" charset="-128"/>
                <a:ea typeface="メイリオ" pitchFamily="50" charset="-128"/>
              </a:rPr>
              <a:t>50)</a:t>
            </a:r>
          </a:p>
          <a:p>
            <a:pPr marL="0" indent="0">
              <a:buNone/>
            </a:pPr>
            <a:r>
              <a:rPr lang="ja-JP" altLang="en-US" sz="2400" b="1" dirty="0">
                <a:solidFill>
                  <a:srgbClr val="C00000"/>
                </a:solidFill>
                <a:latin typeface="メイリオ" pitchFamily="50" charset="-128"/>
                <a:ea typeface="メイリオ" pitchFamily="50" charset="-128"/>
              </a:rPr>
              <a:t>　</a:t>
            </a:r>
            <a:r>
              <a:rPr lang="ja-JP" altLang="en-US" sz="2400" b="1" dirty="0" smtClean="0">
                <a:solidFill>
                  <a:srgbClr val="C00000"/>
                </a:solidFill>
                <a:latin typeface="メイリオ" pitchFamily="50" charset="-128"/>
                <a:ea typeface="メイリオ" pitchFamily="50" charset="-128"/>
              </a:rPr>
              <a:t>　　    </a:t>
            </a:r>
            <a:r>
              <a:rPr lang="en-US" altLang="ja-JP" sz="2400" b="1" dirty="0" smtClean="0">
                <a:solidFill>
                  <a:srgbClr val="C00000"/>
                </a:solidFill>
                <a:latin typeface="メイリオ" pitchFamily="50" charset="-128"/>
                <a:ea typeface="メイリオ" pitchFamily="50" charset="-128"/>
              </a:rPr>
              <a:t>150</a:t>
            </a:r>
            <a:r>
              <a:rPr lang="ja-JP" altLang="en-US" sz="2400" b="1" dirty="0" smtClean="0">
                <a:solidFill>
                  <a:srgbClr val="C00000"/>
                </a:solidFill>
                <a:latin typeface="メイリオ" pitchFamily="50" charset="-128"/>
                <a:ea typeface="メイリオ" pitchFamily="50" charset="-128"/>
              </a:rPr>
              <a:t>－</a:t>
            </a:r>
            <a:r>
              <a:rPr lang="en-US" altLang="ja-JP" sz="2400" b="1" dirty="0" smtClean="0">
                <a:solidFill>
                  <a:srgbClr val="C00000"/>
                </a:solidFill>
                <a:latin typeface="メイリオ" pitchFamily="50" charset="-128"/>
                <a:ea typeface="メイリオ" pitchFamily="50" charset="-128"/>
              </a:rPr>
              <a:t>A</a:t>
            </a:r>
            <a:r>
              <a:rPr lang="ja-JP" altLang="en-US" sz="2400" b="1" dirty="0" smtClean="0">
                <a:solidFill>
                  <a:srgbClr val="C00000"/>
                </a:solidFill>
                <a:latin typeface="メイリオ" pitchFamily="50" charset="-128"/>
                <a:ea typeface="メイリオ" pitchFamily="50" charset="-128"/>
              </a:rPr>
              <a:t>　</a:t>
            </a:r>
            <a:r>
              <a:rPr lang="en-US" altLang="ja-JP" sz="2400" b="1" dirty="0" smtClean="0">
                <a:solidFill>
                  <a:srgbClr val="C00000"/>
                </a:solidFill>
                <a:latin typeface="メイリオ" pitchFamily="50" charset="-128"/>
                <a:ea typeface="メイリオ" pitchFamily="50" charset="-128"/>
              </a:rPr>
              <a:t>(</a:t>
            </a:r>
            <a:r>
              <a:rPr lang="ja-JP" altLang="en-US" sz="2400" b="1" dirty="0" smtClean="0">
                <a:solidFill>
                  <a:srgbClr val="C00000"/>
                </a:solidFill>
                <a:latin typeface="メイリオ" pitchFamily="50" charset="-128"/>
                <a:ea typeface="メイリオ" pitchFamily="50" charset="-128"/>
              </a:rPr>
              <a:t>ただし，</a:t>
            </a:r>
            <a:r>
              <a:rPr lang="en-US" altLang="ja-JP" sz="2400" b="1" dirty="0" smtClean="0">
                <a:solidFill>
                  <a:srgbClr val="C00000"/>
                </a:solidFill>
                <a:latin typeface="メイリオ" pitchFamily="50" charset="-128"/>
                <a:ea typeface="メイリオ" pitchFamily="50" charset="-128"/>
              </a:rPr>
              <a:t>A</a:t>
            </a:r>
            <a:r>
              <a:rPr lang="ja-JP" altLang="en-US" sz="2400" b="1" dirty="0">
                <a:solidFill>
                  <a:srgbClr val="C00000"/>
                </a:solidFill>
                <a:latin typeface="メイリオ" pitchFamily="50" charset="-128"/>
                <a:ea typeface="メイリオ" pitchFamily="50" charset="-128"/>
              </a:rPr>
              <a:t>＞</a:t>
            </a:r>
            <a:r>
              <a:rPr lang="en-US" altLang="ja-JP" sz="2400" b="1" dirty="0" smtClean="0">
                <a:solidFill>
                  <a:srgbClr val="C00000"/>
                </a:solidFill>
                <a:latin typeface="メイリオ" pitchFamily="50" charset="-128"/>
                <a:ea typeface="メイリオ" pitchFamily="50" charset="-128"/>
              </a:rPr>
              <a:t>50)</a:t>
            </a:r>
          </a:p>
          <a:p>
            <a:r>
              <a:rPr lang="en-US" altLang="ja-JP" sz="2400" dirty="0" smtClean="0">
                <a:latin typeface="メイリオ" pitchFamily="50" charset="-128"/>
                <a:ea typeface="メイリオ" pitchFamily="50" charset="-128"/>
              </a:rPr>
              <a:t>1</a:t>
            </a:r>
            <a:r>
              <a:rPr lang="ja-JP" altLang="en-US" sz="2400" dirty="0" smtClean="0">
                <a:latin typeface="メイリオ" pitchFamily="50" charset="-128"/>
                <a:ea typeface="メイリオ" pitchFamily="50" charset="-128"/>
              </a:rPr>
              <a:t>～</a:t>
            </a:r>
            <a:r>
              <a:rPr lang="en-US" altLang="ja-JP" sz="2400" dirty="0" smtClean="0">
                <a:latin typeface="メイリオ" pitchFamily="50" charset="-128"/>
                <a:ea typeface="メイリオ" pitchFamily="50" charset="-128"/>
              </a:rPr>
              <a:t>100</a:t>
            </a:r>
            <a:r>
              <a:rPr lang="ja-JP" altLang="en-US" sz="2400" dirty="0" err="1" smtClean="0">
                <a:latin typeface="メイリオ" pitchFamily="50" charset="-128"/>
                <a:ea typeface="メイリオ" pitchFamily="50" charset="-128"/>
              </a:rPr>
              <a:t>まで</a:t>
            </a:r>
            <a:r>
              <a:rPr lang="ja-JP" altLang="en-US" sz="2400" dirty="0" smtClean="0">
                <a:latin typeface="メイリオ" pitchFamily="50" charset="-128"/>
                <a:ea typeface="メイリオ" pitchFamily="50" charset="-128"/>
              </a:rPr>
              <a:t>すべて足すと，</a:t>
            </a:r>
            <a:r>
              <a:rPr lang="en-US" altLang="ja-JP" sz="2400" dirty="0" smtClean="0">
                <a:latin typeface="メイリオ" pitchFamily="50" charset="-128"/>
                <a:ea typeface="メイリオ" pitchFamily="50" charset="-128"/>
              </a:rPr>
              <a:t>5050</a:t>
            </a:r>
            <a:r>
              <a:rPr lang="ja-JP" altLang="en-US" sz="2400" dirty="0" err="1"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よって，</a:t>
            </a:r>
            <a:r>
              <a:rPr lang="ja-JP" altLang="en-US" sz="2400" b="1" dirty="0" smtClean="0">
                <a:latin typeface="メイリオ" pitchFamily="50" charset="-128"/>
                <a:ea typeface="メイリオ" pitchFamily="50" charset="-128"/>
              </a:rPr>
              <a:t>どれかの数が足りないとき，</a:t>
            </a:r>
            <a:r>
              <a:rPr lang="en-US" altLang="ja-JP" sz="2400" b="1" dirty="0" smtClean="0">
                <a:latin typeface="メイリオ" pitchFamily="50" charset="-128"/>
                <a:ea typeface="メイリオ" pitchFamily="50" charset="-128"/>
              </a:rPr>
              <a:t>4950</a:t>
            </a:r>
            <a:r>
              <a:rPr lang="ja-JP" altLang="en-US" sz="2400" b="1" dirty="0" smtClean="0">
                <a:latin typeface="メイリオ" pitchFamily="50" charset="-128"/>
                <a:ea typeface="メイリオ" pitchFamily="50" charset="-128"/>
              </a:rPr>
              <a:t>～</a:t>
            </a:r>
            <a:r>
              <a:rPr lang="en-US" altLang="ja-JP" sz="2400" b="1" dirty="0" smtClean="0">
                <a:latin typeface="メイリオ" pitchFamily="50" charset="-128"/>
                <a:ea typeface="メイリオ" pitchFamily="50" charset="-128"/>
              </a:rPr>
              <a:t>5049</a:t>
            </a:r>
            <a:r>
              <a:rPr lang="ja-JP" altLang="en-US" sz="2400" dirty="0" smtClean="0">
                <a:latin typeface="メイリオ" pitchFamily="50" charset="-128"/>
                <a:ea typeface="メイリオ" pitchFamily="50" charset="-128"/>
              </a:rPr>
              <a:t>となる．</a:t>
            </a:r>
            <a:endParaRPr lang="en-US" altLang="ja-JP" sz="2400" dirty="0" smtClean="0">
              <a:latin typeface="メイリオ" pitchFamily="50" charset="-128"/>
              <a:ea typeface="メイリオ" pitchFamily="50" charset="-128"/>
            </a:endParaRPr>
          </a:p>
          <a:p>
            <a:r>
              <a:rPr lang="en-US" altLang="ja-JP" sz="2400" dirty="0" smtClean="0">
                <a:latin typeface="メイリオ" pitchFamily="50" charset="-128"/>
                <a:ea typeface="メイリオ" pitchFamily="50" charset="-128"/>
              </a:rPr>
              <a:t>N</a:t>
            </a:r>
            <a:r>
              <a:rPr lang="ja-JP" altLang="en-US" sz="2400" dirty="0" smtClean="0">
                <a:latin typeface="メイリオ" pitchFamily="50" charset="-128"/>
                <a:ea typeface="メイリオ" pitchFamily="50" charset="-128"/>
              </a:rPr>
              <a:t>が</a:t>
            </a:r>
            <a:r>
              <a:rPr lang="en-US" altLang="ja-JP" sz="2400" dirty="0" smtClean="0">
                <a:latin typeface="メイリオ" pitchFamily="50" charset="-128"/>
                <a:ea typeface="メイリオ" pitchFamily="50" charset="-128"/>
              </a:rPr>
              <a:t>1</a:t>
            </a:r>
            <a:r>
              <a:rPr lang="ja-JP" altLang="en-US" sz="2400" dirty="0" smtClean="0">
                <a:latin typeface="メイリオ" pitchFamily="50" charset="-128"/>
                <a:ea typeface="メイリオ" pitchFamily="50" charset="-128"/>
              </a:rPr>
              <a:t>～</a:t>
            </a:r>
            <a:r>
              <a:rPr lang="en-US" altLang="ja-JP" sz="2400" dirty="0">
                <a:latin typeface="メイリオ" pitchFamily="50" charset="-128"/>
                <a:ea typeface="メイリオ" pitchFamily="50" charset="-128"/>
              </a:rPr>
              <a:t>50</a:t>
            </a:r>
            <a:r>
              <a:rPr lang="ja-JP" altLang="en-US" sz="2400" dirty="0" smtClean="0">
                <a:latin typeface="メイリオ" pitchFamily="50" charset="-128"/>
                <a:ea typeface="メイリオ" pitchFamily="50" charset="-128"/>
              </a:rPr>
              <a:t>までなら，</a:t>
            </a:r>
            <a:r>
              <a:rPr lang="en-US" altLang="ja-JP" sz="2400" dirty="0" smtClean="0">
                <a:latin typeface="メイリオ" pitchFamily="50" charset="-128"/>
                <a:ea typeface="メイリオ" pitchFamily="50" charset="-128"/>
              </a:rPr>
              <a:t>50</a:t>
            </a:r>
            <a:r>
              <a:rPr lang="ja-JP" altLang="en-US" sz="2400" dirty="0" smtClean="0">
                <a:latin typeface="メイリオ" pitchFamily="50" charset="-128"/>
                <a:ea typeface="メイリオ" pitchFamily="50" charset="-128"/>
              </a:rPr>
              <a:t>○○となり，</a:t>
            </a:r>
            <a:r>
              <a:rPr lang="en-US" altLang="ja-JP" sz="2400" dirty="0" smtClean="0">
                <a:latin typeface="メイリオ" pitchFamily="50" charset="-128"/>
                <a:ea typeface="メイリオ" pitchFamily="50" charset="-128"/>
              </a:rPr>
              <a:t>5050</a:t>
            </a:r>
            <a:r>
              <a:rPr lang="ja-JP" altLang="en-US" sz="2400" dirty="0" smtClean="0">
                <a:latin typeface="メイリオ" pitchFamily="50" charset="-128"/>
                <a:ea typeface="メイリオ" pitchFamily="50" charset="-128"/>
              </a:rPr>
              <a:t>から引き算で，百の位からの繰り下がりの必要なし．</a:t>
            </a:r>
            <a:endParaRPr lang="en-US" altLang="ja-JP" sz="2400" dirty="0" smtClean="0">
              <a:latin typeface="メイリオ" pitchFamily="50" charset="-128"/>
              <a:ea typeface="メイリオ" pitchFamily="50" charset="-128"/>
            </a:endParaRPr>
          </a:p>
          <a:p>
            <a:r>
              <a:rPr lang="en-US" altLang="ja-JP" sz="2400" dirty="0" smtClean="0">
                <a:latin typeface="メイリオ" pitchFamily="50" charset="-128"/>
                <a:ea typeface="メイリオ" pitchFamily="50" charset="-128"/>
              </a:rPr>
              <a:t>N</a:t>
            </a:r>
            <a:r>
              <a:rPr lang="ja-JP" altLang="en-US" sz="2400" dirty="0" smtClean="0">
                <a:latin typeface="メイリオ" pitchFamily="50" charset="-128"/>
                <a:ea typeface="メイリオ" pitchFamily="50" charset="-128"/>
              </a:rPr>
              <a:t>が</a:t>
            </a:r>
            <a:r>
              <a:rPr lang="en-US" altLang="ja-JP" sz="2400" dirty="0" smtClean="0">
                <a:latin typeface="メイリオ" pitchFamily="50" charset="-128"/>
                <a:ea typeface="メイリオ" pitchFamily="50" charset="-128"/>
              </a:rPr>
              <a:t>51</a:t>
            </a:r>
            <a:r>
              <a:rPr lang="ja-JP" altLang="en-US" sz="2400" dirty="0" smtClean="0">
                <a:latin typeface="メイリオ" pitchFamily="50" charset="-128"/>
                <a:ea typeface="メイリオ" pitchFamily="50" charset="-128"/>
              </a:rPr>
              <a:t>～</a:t>
            </a:r>
            <a:r>
              <a:rPr lang="en-US" altLang="ja-JP" sz="2400" dirty="0" smtClean="0">
                <a:latin typeface="メイリオ" pitchFamily="50" charset="-128"/>
                <a:ea typeface="メイリオ" pitchFamily="50" charset="-128"/>
              </a:rPr>
              <a:t>100</a:t>
            </a:r>
            <a:r>
              <a:rPr lang="ja-JP" altLang="en-US" sz="2400" dirty="0" smtClean="0">
                <a:latin typeface="メイリオ" pitchFamily="50" charset="-128"/>
                <a:ea typeface="メイリオ" pitchFamily="50" charset="-128"/>
              </a:rPr>
              <a:t>までなら，</a:t>
            </a:r>
            <a:r>
              <a:rPr lang="en-US" altLang="ja-JP" sz="2400" dirty="0" smtClean="0">
                <a:latin typeface="メイリオ" pitchFamily="50" charset="-128"/>
                <a:ea typeface="メイリオ" pitchFamily="50" charset="-128"/>
              </a:rPr>
              <a:t>49</a:t>
            </a:r>
            <a:r>
              <a:rPr lang="ja-JP" altLang="en-US" sz="2400" dirty="0" smtClean="0">
                <a:latin typeface="メイリオ" pitchFamily="50" charset="-128"/>
                <a:ea typeface="メイリオ" pitchFamily="50" charset="-128"/>
              </a:rPr>
              <a:t>○○となり，</a:t>
            </a:r>
            <a:r>
              <a:rPr lang="en-US" altLang="ja-JP" sz="2400" dirty="0" smtClean="0">
                <a:latin typeface="メイリオ" pitchFamily="50" charset="-128"/>
                <a:ea typeface="メイリオ" pitchFamily="50" charset="-128"/>
              </a:rPr>
              <a:t>5050</a:t>
            </a:r>
            <a:r>
              <a:rPr lang="ja-JP" altLang="en-US" sz="2400" dirty="0" smtClean="0">
                <a:latin typeface="メイリオ" pitchFamily="50" charset="-128"/>
                <a:ea typeface="メイリオ" pitchFamily="50" charset="-128"/>
              </a:rPr>
              <a:t>からの引き算で，百の位から繰り下がりの必要あり．</a:t>
            </a:r>
            <a:endParaRPr lang="en-US" altLang="ja-JP" sz="2400" dirty="0" smtClean="0">
              <a:latin typeface="メイリオ" pitchFamily="50" charset="-128"/>
              <a:ea typeface="メイリオ"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777375594"/>
              </p:ext>
            </p:extLst>
          </p:nvPr>
        </p:nvGraphicFramePr>
        <p:xfrm>
          <a:off x="7020272" y="1052736"/>
          <a:ext cx="1173436" cy="591840"/>
        </p:xfrm>
        <a:graphic>
          <a:graphicData uri="http://schemas.openxmlformats.org/drawingml/2006/table">
            <a:tbl>
              <a:tblPr firstRow="1" bandRow="1">
                <a:tableStyleId>{5940675A-B579-460E-94D1-54222C63F5DA}</a:tableStyleId>
              </a:tblPr>
              <a:tblGrid>
                <a:gridCol w="586718">
                  <a:extLst>
                    <a:ext uri="{9D8B030D-6E8A-4147-A177-3AD203B41FA5}">
                      <a16:colId xmlns:a16="http://schemas.microsoft.com/office/drawing/2014/main" val="2976053471"/>
                    </a:ext>
                  </a:extLst>
                </a:gridCol>
                <a:gridCol w="586718">
                  <a:extLst>
                    <a:ext uri="{9D8B030D-6E8A-4147-A177-3AD203B41FA5}">
                      <a16:colId xmlns:a16="http://schemas.microsoft.com/office/drawing/2014/main" val="191534272"/>
                    </a:ext>
                  </a:extLst>
                </a:gridCol>
              </a:tblGrid>
              <a:tr h="591840">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991753359"/>
                  </a:ext>
                </a:extLst>
              </a:tr>
            </a:tbl>
          </a:graphicData>
        </a:graphic>
      </p:graphicFrame>
      <p:sp>
        <p:nvSpPr>
          <p:cNvPr id="6" name="左中かっこ 5"/>
          <p:cNvSpPr/>
          <p:nvPr/>
        </p:nvSpPr>
        <p:spPr>
          <a:xfrm>
            <a:off x="1547664" y="3284984"/>
            <a:ext cx="144016" cy="93610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397497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ナップサック問題の解答です</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472608"/>
          </a:xfrm>
        </p:spPr>
        <p:txBody>
          <a:bodyPr>
            <a:normAutofit/>
          </a:bodyPr>
          <a:lstStyle/>
          <a:p>
            <a:pPr>
              <a:buNone/>
            </a:pPr>
            <a:r>
              <a:rPr lang="ja-JP" altLang="en-US" sz="2600" b="1" u="sng" dirty="0" smtClean="0">
                <a:latin typeface="メイリオ" pitchFamily="50" charset="-128"/>
                <a:ea typeface="メイリオ" pitchFamily="50" charset="-128"/>
              </a:rPr>
              <a:t>演習</a:t>
            </a:r>
            <a:r>
              <a:rPr lang="en-US" altLang="ja-JP" sz="2600" b="1" u="sng" dirty="0" smtClean="0">
                <a:latin typeface="メイリオ" pitchFamily="50" charset="-128"/>
                <a:ea typeface="メイリオ" pitchFamily="50" charset="-128"/>
              </a:rPr>
              <a:t>9-2(</a:t>
            </a:r>
            <a:r>
              <a:rPr lang="ja-JP" altLang="en-US" sz="2600" b="1" u="sng" dirty="0" smtClean="0">
                <a:latin typeface="メイリオ" pitchFamily="50" charset="-128"/>
                <a:ea typeface="メイリオ" pitchFamily="50" charset="-128"/>
              </a:rPr>
              <a:t>ナップサック問題</a:t>
            </a:r>
            <a:r>
              <a:rPr lang="en-US" altLang="ja-JP" sz="2600" b="1" u="sng" dirty="0" smtClean="0">
                <a:latin typeface="メイリオ" pitchFamily="50" charset="-128"/>
                <a:ea typeface="メイリオ" pitchFamily="50" charset="-128"/>
              </a:rPr>
              <a:t>)</a:t>
            </a:r>
          </a:p>
          <a:p>
            <a:pPr marL="0" indent="0">
              <a:buNone/>
            </a:pPr>
            <a:r>
              <a:rPr lang="ja-JP" altLang="en-US" sz="2400" dirty="0" smtClean="0">
                <a:latin typeface="メイリオ" pitchFamily="50" charset="-128"/>
                <a:ea typeface="メイリオ" pitchFamily="50" charset="-128"/>
              </a:rPr>
              <a:t>重量制限</a:t>
            </a:r>
            <a:r>
              <a:rPr lang="en-US" altLang="ja-JP" sz="2400" dirty="0" smtClean="0">
                <a:latin typeface="メイリオ" pitchFamily="50" charset="-128"/>
                <a:ea typeface="メイリオ" pitchFamily="50" charset="-128"/>
              </a:rPr>
              <a:t>10kg</a:t>
            </a:r>
          </a:p>
          <a:p>
            <a:pPr marL="0" indent="0">
              <a:buNone/>
            </a:pPr>
            <a:r>
              <a:rPr lang="en-US" altLang="ja-JP" sz="2400" dirty="0" smtClean="0">
                <a:latin typeface="メイリオ" pitchFamily="50" charset="-128"/>
                <a:ea typeface="メイリオ" pitchFamily="50" charset="-128"/>
              </a:rPr>
              <a:t>(1) </a:t>
            </a:r>
            <a:r>
              <a:rPr lang="ja-JP" altLang="en-US" sz="2400" dirty="0" smtClean="0">
                <a:latin typeface="メイリオ" pitchFamily="50" charset="-128"/>
                <a:ea typeface="メイリオ" pitchFamily="50" charset="-128"/>
              </a:rPr>
              <a:t>中身が実数範囲で分割できる</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例：⑦を</a:t>
            </a:r>
            <a:r>
              <a:rPr lang="en-US" altLang="ja-JP" sz="2400" dirty="0">
                <a:latin typeface="メイリオ" pitchFamily="50" charset="-128"/>
                <a:ea typeface="メイリオ" pitchFamily="50" charset="-128"/>
              </a:rPr>
              <a:t>0.5</a:t>
            </a:r>
            <a:r>
              <a:rPr lang="en-US" altLang="ja-JP" sz="2400" dirty="0" smtClean="0">
                <a:latin typeface="メイリオ" pitchFamily="50" charset="-128"/>
                <a:ea typeface="メイリオ" pitchFamily="50" charset="-128"/>
              </a:rPr>
              <a:t>kg</a:t>
            </a:r>
            <a:r>
              <a:rPr lang="ja-JP" altLang="en-US" sz="2400" dirty="0" smtClean="0">
                <a:latin typeface="メイリオ" pitchFamily="50" charset="-128"/>
                <a:ea typeface="メイリオ" pitchFamily="50" charset="-128"/>
              </a:rPr>
              <a:t>だけというのも</a:t>
            </a:r>
            <a:r>
              <a:rPr lang="en-US" altLang="ja-JP" sz="2400" dirty="0" smtClean="0">
                <a:latin typeface="メイリオ" pitchFamily="50" charset="-128"/>
                <a:ea typeface="メイリオ" pitchFamily="50" charset="-128"/>
              </a:rPr>
              <a:t>OK)</a:t>
            </a:r>
            <a:r>
              <a:rPr lang="ja-JP" altLang="en-US" sz="2400" dirty="0" smtClean="0">
                <a:latin typeface="メイリオ" pitchFamily="50" charset="-128"/>
                <a:ea typeface="メイリオ" pitchFamily="50" charset="-128"/>
              </a:rPr>
              <a:t>とすると，どう詰め込めば最も価値が高くなるか？</a:t>
            </a:r>
            <a:endParaRPr lang="en-US" altLang="ja-JP" sz="2400" dirty="0" smtClean="0">
              <a:latin typeface="メイリオ" pitchFamily="50" charset="-128"/>
              <a:ea typeface="メイリオ" pitchFamily="50" charset="-128"/>
            </a:endParaRPr>
          </a:p>
        </p:txBody>
      </p:sp>
      <p:pic>
        <p:nvPicPr>
          <p:cNvPr id="6" name="Picture 4" descr="MCj04363680000[1]"/>
          <p:cNvPicPr>
            <a:picLocks noChangeAspect="1" noChangeArrowheads="1"/>
          </p:cNvPicPr>
          <p:nvPr/>
        </p:nvPicPr>
        <p:blipFill>
          <a:blip r:embed="rId3" cstate="print"/>
          <a:srcRect/>
          <a:stretch>
            <a:fillRect/>
          </a:stretch>
        </p:blipFill>
        <p:spPr bwMode="auto">
          <a:xfrm>
            <a:off x="2780048" y="3016515"/>
            <a:ext cx="1224136" cy="1224136"/>
          </a:xfrm>
          <a:prstGeom prst="rect">
            <a:avLst/>
          </a:prstGeom>
          <a:noFill/>
          <a:ln w="9525">
            <a:noFill/>
            <a:miter lim="800000"/>
            <a:headEnd/>
            <a:tailEnd/>
          </a:ln>
        </p:spPr>
      </p:pic>
      <p:sp>
        <p:nvSpPr>
          <p:cNvPr id="4" name="正方形/長方形 3"/>
          <p:cNvSpPr/>
          <p:nvPr/>
        </p:nvSpPr>
        <p:spPr>
          <a:xfrm>
            <a:off x="2483860" y="4269995"/>
            <a:ext cx="1997663" cy="646331"/>
          </a:xfrm>
          <a:prstGeom prst="rect">
            <a:avLst/>
          </a:prstGeom>
        </p:spPr>
        <p:txBody>
          <a:bodyPr wrap="none">
            <a:spAutoFit/>
          </a:bodyPr>
          <a:lstStyle/>
          <a:p>
            <a:r>
              <a:rPr lang="ja-JP" altLang="en-US" dirty="0" smtClean="0">
                <a:latin typeface="メイリオ" pitchFamily="50" charset="-128"/>
                <a:ea typeface="メイリオ" pitchFamily="50" charset="-128"/>
              </a:rPr>
              <a:t>②重さ：</a:t>
            </a:r>
            <a:r>
              <a:rPr lang="en-US" altLang="ja-JP" dirty="0">
                <a:latin typeface="メイリオ" pitchFamily="50" charset="-128"/>
                <a:ea typeface="メイリオ" pitchFamily="50" charset="-128"/>
              </a:rPr>
              <a:t>7</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smtClean="0">
                <a:latin typeface="メイリオ" pitchFamily="50" charset="-128"/>
                <a:ea typeface="メイリオ" pitchFamily="50" charset="-128"/>
              </a:rPr>
              <a:t>100</a:t>
            </a:r>
            <a:r>
              <a:rPr lang="ja-JP" altLang="en-US" dirty="0">
                <a:latin typeface="メイリオ" pitchFamily="50" charset="-128"/>
                <a:ea typeface="メイリオ" pitchFamily="50" charset="-128"/>
              </a:rPr>
              <a:t>万円</a:t>
            </a:r>
            <a:endParaRPr lang="ja-JP" altLang="en-US" dirty="0"/>
          </a:p>
        </p:txBody>
      </p:sp>
      <p:pic>
        <p:nvPicPr>
          <p:cNvPr id="8" name="Picture 4" descr="MCj04363680000[1]"/>
          <p:cNvPicPr>
            <a:picLocks noChangeAspect="1" noChangeArrowheads="1"/>
          </p:cNvPicPr>
          <p:nvPr/>
        </p:nvPicPr>
        <p:blipFill>
          <a:blip r:embed="rId3" cstate="print"/>
          <a:srcRect/>
          <a:stretch>
            <a:fillRect/>
          </a:stretch>
        </p:blipFill>
        <p:spPr bwMode="auto">
          <a:xfrm>
            <a:off x="4902345" y="3261883"/>
            <a:ext cx="978768" cy="978768"/>
          </a:xfrm>
          <a:prstGeom prst="rect">
            <a:avLst/>
          </a:prstGeom>
          <a:noFill/>
          <a:ln w="9525">
            <a:noFill/>
            <a:miter lim="800000"/>
            <a:headEnd/>
            <a:tailEnd/>
          </a:ln>
        </p:spPr>
      </p:pic>
      <p:sp>
        <p:nvSpPr>
          <p:cNvPr id="9" name="正方形/長方形 8"/>
          <p:cNvSpPr/>
          <p:nvPr/>
        </p:nvSpPr>
        <p:spPr>
          <a:xfrm>
            <a:off x="6638426" y="4269995"/>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④重さ：</a:t>
            </a:r>
            <a:r>
              <a:rPr lang="en-US" altLang="ja-JP" dirty="0">
                <a:latin typeface="メイリオ" pitchFamily="50" charset="-128"/>
                <a:ea typeface="メイリオ" pitchFamily="50" charset="-128"/>
              </a:rPr>
              <a:t>3</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50</a:t>
            </a:r>
            <a:r>
              <a:rPr lang="ja-JP" altLang="en-US" dirty="0" smtClean="0">
                <a:latin typeface="メイリオ" pitchFamily="50" charset="-128"/>
                <a:ea typeface="メイリオ" pitchFamily="50" charset="-128"/>
              </a:rPr>
              <a:t>万円</a:t>
            </a:r>
            <a:endParaRPr lang="ja-JP" altLang="en-US" dirty="0"/>
          </a:p>
        </p:txBody>
      </p:sp>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957" y="3105454"/>
            <a:ext cx="1302379" cy="1023843"/>
          </a:xfrm>
          <a:prstGeom prst="rect">
            <a:avLst/>
          </a:prstGeom>
        </p:spPr>
      </p:pic>
      <p:sp>
        <p:nvSpPr>
          <p:cNvPr id="12" name="正方形/長方形 11"/>
          <p:cNvSpPr/>
          <p:nvPr/>
        </p:nvSpPr>
        <p:spPr>
          <a:xfrm>
            <a:off x="486197" y="4269995"/>
            <a:ext cx="1997663" cy="646331"/>
          </a:xfrm>
          <a:prstGeom prst="rect">
            <a:avLst/>
          </a:prstGeom>
        </p:spPr>
        <p:txBody>
          <a:bodyPr wrap="none">
            <a:spAutoFit/>
          </a:bodyPr>
          <a:lstStyle/>
          <a:p>
            <a:r>
              <a:rPr lang="ja-JP" altLang="en-US" dirty="0" smtClean="0">
                <a:latin typeface="メイリオ" pitchFamily="50" charset="-128"/>
                <a:ea typeface="メイリオ" pitchFamily="50" charset="-128"/>
              </a:rPr>
              <a:t>①重さ：</a:t>
            </a:r>
            <a:r>
              <a:rPr lang="en-US" altLang="ja-JP" dirty="0" smtClean="0">
                <a:latin typeface="メイリオ" pitchFamily="50" charset="-128"/>
                <a:ea typeface="メイリオ" pitchFamily="50" charset="-128"/>
              </a:rPr>
              <a:t>10kg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15</a:t>
            </a:r>
            <a:r>
              <a:rPr lang="en-US" altLang="ja-JP" dirty="0" smtClean="0">
                <a:latin typeface="メイリオ" pitchFamily="50" charset="-128"/>
                <a:ea typeface="メイリオ" pitchFamily="50" charset="-128"/>
              </a:rPr>
              <a:t>0</a:t>
            </a:r>
            <a:r>
              <a:rPr lang="ja-JP" altLang="en-US" dirty="0">
                <a:latin typeface="メイリオ" pitchFamily="50" charset="-128"/>
                <a:ea typeface="メイリオ" pitchFamily="50" charset="-128"/>
              </a:rPr>
              <a:t>万円</a:t>
            </a:r>
            <a:endParaRPr lang="ja-JP" altLang="en-US" dirty="0"/>
          </a:p>
        </p:txBody>
      </p:sp>
      <p:pic>
        <p:nvPicPr>
          <p:cNvPr id="13" name="Picture 2"/>
          <p:cNvPicPr>
            <a:picLocks noChangeAspect="1" noChangeArrowheads="1"/>
          </p:cNvPicPr>
          <p:nvPr/>
        </p:nvPicPr>
        <p:blipFill>
          <a:blip r:embed="rId5" cstate="print"/>
          <a:srcRect/>
          <a:stretch>
            <a:fillRect/>
          </a:stretch>
        </p:blipFill>
        <p:spPr bwMode="auto">
          <a:xfrm>
            <a:off x="6638426" y="3125884"/>
            <a:ext cx="1854426" cy="982985"/>
          </a:xfrm>
          <a:prstGeom prst="rect">
            <a:avLst/>
          </a:prstGeom>
          <a:noFill/>
          <a:ln w="9525">
            <a:noFill/>
            <a:miter lim="800000"/>
            <a:headEnd/>
            <a:tailEnd/>
          </a:ln>
        </p:spPr>
      </p:pic>
      <p:sp>
        <p:nvSpPr>
          <p:cNvPr id="14" name="正方形/長方形 13"/>
          <p:cNvSpPr/>
          <p:nvPr/>
        </p:nvSpPr>
        <p:spPr>
          <a:xfrm>
            <a:off x="4568821" y="4269995"/>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③重さ：</a:t>
            </a:r>
            <a:r>
              <a:rPr lang="en-US" altLang="ja-JP" dirty="0">
                <a:latin typeface="メイリオ" pitchFamily="50" charset="-128"/>
                <a:ea typeface="メイリオ" pitchFamily="50" charset="-128"/>
              </a:rPr>
              <a:t>5</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80</a:t>
            </a:r>
            <a:r>
              <a:rPr lang="ja-JP" altLang="en-US" dirty="0" smtClean="0">
                <a:latin typeface="メイリオ" pitchFamily="50" charset="-128"/>
                <a:ea typeface="メイリオ" pitchFamily="50" charset="-128"/>
              </a:rPr>
              <a:t>万円</a:t>
            </a:r>
            <a:endParaRPr lang="ja-JP" altLang="en-US" dirty="0"/>
          </a:p>
        </p:txBody>
      </p:sp>
      <p:pic>
        <p:nvPicPr>
          <p:cNvPr id="15" name="Picture 3"/>
          <p:cNvPicPr>
            <a:picLocks noChangeAspect="1" noChangeArrowheads="1"/>
          </p:cNvPicPr>
          <p:nvPr/>
        </p:nvPicPr>
        <p:blipFill>
          <a:blip r:embed="rId6" cstate="print"/>
          <a:srcRect/>
          <a:stretch>
            <a:fillRect/>
          </a:stretch>
        </p:blipFill>
        <p:spPr bwMode="auto">
          <a:xfrm>
            <a:off x="920002" y="4986183"/>
            <a:ext cx="936104" cy="936104"/>
          </a:xfrm>
          <a:prstGeom prst="rect">
            <a:avLst/>
          </a:prstGeom>
          <a:noFill/>
          <a:ln w="9525">
            <a:noFill/>
            <a:miter lim="800000"/>
            <a:headEnd/>
            <a:tailEnd/>
          </a:ln>
        </p:spPr>
      </p:pic>
      <p:sp>
        <p:nvSpPr>
          <p:cNvPr id="16" name="正方形/長方形 15"/>
          <p:cNvSpPr/>
          <p:nvPr/>
        </p:nvSpPr>
        <p:spPr>
          <a:xfrm>
            <a:off x="490314" y="5966752"/>
            <a:ext cx="1854995" cy="646331"/>
          </a:xfrm>
          <a:prstGeom prst="rect">
            <a:avLst/>
          </a:prstGeom>
        </p:spPr>
        <p:txBody>
          <a:bodyPr wrap="none">
            <a:spAutoFit/>
          </a:bodyPr>
          <a:lstStyle/>
          <a:p>
            <a:r>
              <a:rPr lang="ja-JP" altLang="en-US" dirty="0">
                <a:latin typeface="メイリオ" pitchFamily="50" charset="-128"/>
                <a:ea typeface="メイリオ" pitchFamily="50" charset="-128"/>
              </a:rPr>
              <a:t>⑤</a:t>
            </a:r>
            <a:r>
              <a:rPr lang="ja-JP" altLang="en-US" dirty="0" smtClean="0">
                <a:latin typeface="メイリオ" pitchFamily="50" charset="-128"/>
                <a:ea typeface="メイリオ" pitchFamily="50" charset="-128"/>
              </a:rPr>
              <a:t>重さ：</a:t>
            </a:r>
            <a:r>
              <a:rPr lang="en-US" altLang="ja-JP" dirty="0" smtClean="0">
                <a:latin typeface="メイリオ" pitchFamily="50" charset="-128"/>
                <a:ea typeface="メイリオ" pitchFamily="50" charset="-128"/>
              </a:rPr>
              <a:t>2.5kg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35</a:t>
            </a:r>
            <a:r>
              <a:rPr lang="ja-JP" altLang="en-US" dirty="0" smtClean="0">
                <a:latin typeface="メイリオ" pitchFamily="50" charset="-128"/>
                <a:ea typeface="メイリオ" pitchFamily="50" charset="-128"/>
              </a:rPr>
              <a:t>万円</a:t>
            </a:r>
            <a:endParaRPr lang="ja-JP" altLang="en-US" dirty="0"/>
          </a:p>
        </p:txBody>
      </p:sp>
      <p:pic>
        <p:nvPicPr>
          <p:cNvPr id="17" name="図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89865" y="5291077"/>
            <a:ext cx="793885" cy="624099"/>
          </a:xfrm>
          <a:prstGeom prst="rect">
            <a:avLst/>
          </a:prstGeom>
        </p:spPr>
      </p:pic>
      <p:sp>
        <p:nvSpPr>
          <p:cNvPr id="18" name="正方形/長方形 17"/>
          <p:cNvSpPr/>
          <p:nvPr/>
        </p:nvSpPr>
        <p:spPr>
          <a:xfrm>
            <a:off x="2559309" y="5966752"/>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⑥重さ：</a:t>
            </a:r>
            <a:r>
              <a:rPr lang="en-US" altLang="ja-JP" dirty="0">
                <a:latin typeface="メイリオ" pitchFamily="50" charset="-128"/>
                <a:ea typeface="メイリオ" pitchFamily="50" charset="-128"/>
              </a:rPr>
              <a:t>2</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smtClean="0">
                <a:latin typeface="メイリオ" pitchFamily="50" charset="-128"/>
                <a:ea typeface="メイリオ" pitchFamily="50" charset="-128"/>
              </a:rPr>
              <a:t>25</a:t>
            </a:r>
            <a:r>
              <a:rPr lang="ja-JP" altLang="en-US" dirty="0" smtClean="0">
                <a:latin typeface="メイリオ" pitchFamily="50" charset="-128"/>
                <a:ea typeface="メイリオ" pitchFamily="50" charset="-128"/>
              </a:rPr>
              <a:t>万円</a:t>
            </a:r>
            <a:endParaRPr lang="ja-JP" altLang="en-US" dirty="0"/>
          </a:p>
        </p:txBody>
      </p:sp>
      <p:sp>
        <p:nvSpPr>
          <p:cNvPr id="5" name="楕円 4"/>
          <p:cNvSpPr/>
          <p:nvPr/>
        </p:nvSpPr>
        <p:spPr>
          <a:xfrm>
            <a:off x="5126358" y="5366122"/>
            <a:ext cx="555950" cy="55616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528443" y="5966752"/>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⑦重さ：</a:t>
            </a:r>
            <a:r>
              <a:rPr lang="en-US" altLang="ja-JP" dirty="0" smtClean="0">
                <a:latin typeface="メイリオ" pitchFamily="50" charset="-128"/>
                <a:ea typeface="メイリオ" pitchFamily="50" charset="-128"/>
              </a:rPr>
              <a:t>1kg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18</a:t>
            </a:r>
            <a:r>
              <a:rPr lang="ja-JP" altLang="en-US" dirty="0" smtClean="0">
                <a:latin typeface="メイリオ" pitchFamily="50" charset="-128"/>
                <a:ea typeface="メイリオ" pitchFamily="50" charset="-128"/>
              </a:rPr>
              <a:t>万円</a:t>
            </a:r>
            <a:endParaRPr lang="ja-JP" altLang="en-US" dirty="0"/>
          </a:p>
        </p:txBody>
      </p:sp>
      <p:sp>
        <p:nvSpPr>
          <p:cNvPr id="7" name="正方形/長方形 6"/>
          <p:cNvSpPr/>
          <p:nvPr/>
        </p:nvSpPr>
        <p:spPr>
          <a:xfrm>
            <a:off x="6497577" y="5966752"/>
            <a:ext cx="1746831" cy="646331"/>
          </a:xfrm>
          <a:prstGeom prst="rect">
            <a:avLst/>
          </a:prstGeom>
          <a:ln>
            <a:solidFill>
              <a:schemeClr val="tx1"/>
            </a:solidFill>
          </a:ln>
        </p:spPr>
        <p:txBody>
          <a:bodyPr wrap="square">
            <a:spAutoFit/>
          </a:bodyPr>
          <a:lstStyle/>
          <a:p>
            <a:r>
              <a:rPr lang="ja-JP" altLang="en-US" dirty="0">
                <a:latin typeface="メイリオ" pitchFamily="50" charset="-128"/>
                <a:ea typeface="メイリオ" pitchFamily="50" charset="-128"/>
              </a:rPr>
              <a:t>⑦</a:t>
            </a:r>
            <a:r>
              <a:rPr lang="ja-JP" altLang="en-US" dirty="0" smtClean="0">
                <a:latin typeface="メイリオ" pitchFamily="50" charset="-128"/>
                <a:ea typeface="メイリオ" pitchFamily="50" charset="-128"/>
              </a:rPr>
              <a:t>を</a:t>
            </a:r>
            <a:r>
              <a:rPr lang="en-US" altLang="ja-JP" dirty="0" smtClean="0">
                <a:latin typeface="メイリオ" pitchFamily="50" charset="-128"/>
                <a:ea typeface="メイリオ" pitchFamily="50" charset="-128"/>
              </a:rPr>
              <a:t>0.5kg</a:t>
            </a:r>
            <a:r>
              <a:rPr lang="ja-JP" altLang="en-US" dirty="0" smtClean="0">
                <a:latin typeface="メイリオ" pitchFamily="50" charset="-128"/>
                <a:ea typeface="メイリオ" pitchFamily="50" charset="-128"/>
              </a:rPr>
              <a:t>なら価値は</a:t>
            </a:r>
            <a:r>
              <a:rPr lang="en-US" altLang="ja-JP" dirty="0">
                <a:latin typeface="メイリオ" pitchFamily="50" charset="-128"/>
                <a:ea typeface="メイリオ" pitchFamily="50" charset="-128"/>
              </a:rPr>
              <a:t>9</a:t>
            </a:r>
            <a:r>
              <a:rPr lang="ja-JP" altLang="en-US" dirty="0" smtClean="0">
                <a:latin typeface="メイリオ" pitchFamily="50" charset="-128"/>
                <a:ea typeface="メイリオ" pitchFamily="50" charset="-128"/>
              </a:rPr>
              <a:t>万円</a:t>
            </a:r>
            <a:endParaRPr lang="ja-JP" altLang="en-US" dirty="0"/>
          </a:p>
        </p:txBody>
      </p:sp>
    </p:spTree>
    <p:extLst>
      <p:ext uri="{BB962C8B-B14F-4D97-AF65-F5344CB8AC3E}">
        <p14:creationId xmlns:p14="http://schemas.microsoft.com/office/powerpoint/2010/main" val="597597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smtClean="0">
                <a:latin typeface="メイリオ" pitchFamily="50" charset="-128"/>
                <a:ea typeface="メイリオ" pitchFamily="50" charset="-128"/>
              </a:rPr>
              <a:t>ナップサック問題の解答です</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472608"/>
          </a:xfrm>
        </p:spPr>
        <p:txBody>
          <a:bodyPr>
            <a:normAutofit/>
          </a:bodyPr>
          <a:lstStyle/>
          <a:p>
            <a:pPr>
              <a:buNone/>
            </a:pPr>
            <a:r>
              <a:rPr lang="ja-JP" altLang="en-US" sz="2600" b="1" u="sng" dirty="0" smtClean="0">
                <a:latin typeface="メイリオ" pitchFamily="50" charset="-128"/>
                <a:ea typeface="メイリオ" pitchFamily="50" charset="-128"/>
              </a:rPr>
              <a:t>解答</a:t>
            </a:r>
            <a:endParaRPr lang="en-US" altLang="ja-JP" sz="2600" b="1" u="sng" dirty="0" smtClean="0">
              <a:latin typeface="メイリオ" pitchFamily="50" charset="-128"/>
              <a:ea typeface="メイリオ" pitchFamily="50" charset="-128"/>
            </a:endParaRPr>
          </a:p>
          <a:p>
            <a:pPr marL="0" indent="0">
              <a:buNone/>
            </a:pPr>
            <a:r>
              <a:rPr lang="ja-JP" altLang="en-US" sz="2400" dirty="0" smtClean="0">
                <a:latin typeface="メイリオ" pitchFamily="50" charset="-128"/>
                <a:ea typeface="メイリオ" pitchFamily="50" charset="-128"/>
              </a:rPr>
              <a:t>ポイント：</a:t>
            </a:r>
            <a:r>
              <a:rPr lang="en-US" altLang="ja-JP" sz="2400" dirty="0" smtClean="0">
                <a:latin typeface="メイリオ" pitchFamily="50" charset="-128"/>
                <a:ea typeface="メイリオ" pitchFamily="50" charset="-128"/>
              </a:rPr>
              <a:t>1</a:t>
            </a:r>
            <a:r>
              <a:rPr lang="ja-JP" altLang="en-US" sz="2400" dirty="0" smtClean="0">
                <a:latin typeface="メイリオ" pitchFamily="50" charset="-128"/>
                <a:ea typeface="メイリオ" pitchFamily="50" charset="-128"/>
              </a:rPr>
              <a:t>㎏</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単位量</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あたりの価値</a:t>
            </a:r>
            <a:endParaRPr lang="en-US" altLang="ja-JP" sz="2400" dirty="0" smtClean="0">
              <a:latin typeface="メイリオ" pitchFamily="50" charset="-128"/>
              <a:ea typeface="メイリオ" pitchFamily="50" charset="-128"/>
            </a:endParaRPr>
          </a:p>
          <a:p>
            <a:pPr marL="0" indent="0">
              <a:buNone/>
            </a:pPr>
            <a:r>
              <a:rPr lang="en-US" altLang="ja-JP" sz="2400" dirty="0" smtClean="0">
                <a:latin typeface="メイリオ" pitchFamily="50" charset="-128"/>
                <a:ea typeface="メイリオ" pitchFamily="50" charset="-128"/>
              </a:rPr>
              <a:t>(1) </a:t>
            </a:r>
            <a:r>
              <a:rPr lang="ja-JP" altLang="en-US" sz="2400" dirty="0" smtClean="0">
                <a:latin typeface="メイリオ" pitchFamily="50" charset="-128"/>
                <a:ea typeface="メイリオ" pitchFamily="50" charset="-128"/>
              </a:rPr>
              <a:t>中身が実数範囲で分割できる</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例：⑦を</a:t>
            </a:r>
            <a:r>
              <a:rPr lang="en-US" altLang="ja-JP" sz="2400" dirty="0">
                <a:latin typeface="メイリオ" pitchFamily="50" charset="-128"/>
                <a:ea typeface="メイリオ" pitchFamily="50" charset="-128"/>
              </a:rPr>
              <a:t>0.5</a:t>
            </a:r>
            <a:r>
              <a:rPr lang="en-US" altLang="ja-JP" sz="2400" dirty="0" smtClean="0">
                <a:latin typeface="メイリオ" pitchFamily="50" charset="-128"/>
                <a:ea typeface="メイリオ" pitchFamily="50" charset="-128"/>
              </a:rPr>
              <a:t>kg</a:t>
            </a:r>
            <a:r>
              <a:rPr lang="ja-JP" altLang="en-US" sz="2400" dirty="0" smtClean="0">
                <a:latin typeface="メイリオ" pitchFamily="50" charset="-128"/>
                <a:ea typeface="メイリオ" pitchFamily="50" charset="-128"/>
              </a:rPr>
              <a:t>だけというのも</a:t>
            </a:r>
            <a:r>
              <a:rPr lang="en-US" altLang="ja-JP" sz="2400" dirty="0" smtClean="0">
                <a:latin typeface="メイリオ" pitchFamily="50" charset="-128"/>
                <a:ea typeface="メイリオ" pitchFamily="50" charset="-128"/>
              </a:rPr>
              <a:t>OK)</a:t>
            </a:r>
            <a:r>
              <a:rPr lang="ja-JP" altLang="en-US" sz="2400" dirty="0" smtClean="0">
                <a:latin typeface="メイリオ" pitchFamily="50" charset="-128"/>
                <a:ea typeface="メイリオ" pitchFamily="50" charset="-128"/>
              </a:rPr>
              <a:t>とすると，どう詰め込めば最も価値が高くなるか？</a:t>
            </a:r>
            <a:endParaRPr lang="en-US" altLang="ja-JP" sz="2400" dirty="0" smtClean="0">
              <a:latin typeface="メイリオ" pitchFamily="50" charset="-128"/>
              <a:ea typeface="メイリオ" pitchFamily="50" charset="-128"/>
            </a:endParaRPr>
          </a:p>
        </p:txBody>
      </p:sp>
      <p:pic>
        <p:nvPicPr>
          <p:cNvPr id="6" name="Picture 4" descr="MCj04363680000[1]"/>
          <p:cNvPicPr>
            <a:picLocks noChangeAspect="1" noChangeArrowheads="1"/>
          </p:cNvPicPr>
          <p:nvPr/>
        </p:nvPicPr>
        <p:blipFill>
          <a:blip r:embed="rId3" cstate="print"/>
          <a:srcRect/>
          <a:stretch>
            <a:fillRect/>
          </a:stretch>
        </p:blipFill>
        <p:spPr bwMode="auto">
          <a:xfrm>
            <a:off x="2780048" y="3016515"/>
            <a:ext cx="1224136" cy="1224136"/>
          </a:xfrm>
          <a:prstGeom prst="rect">
            <a:avLst/>
          </a:prstGeom>
          <a:noFill/>
          <a:ln w="9525">
            <a:noFill/>
            <a:miter lim="800000"/>
            <a:headEnd/>
            <a:tailEnd/>
          </a:ln>
        </p:spPr>
      </p:pic>
      <p:sp>
        <p:nvSpPr>
          <p:cNvPr id="4" name="正方形/長方形 3"/>
          <p:cNvSpPr/>
          <p:nvPr/>
        </p:nvSpPr>
        <p:spPr>
          <a:xfrm>
            <a:off x="2483860" y="4269995"/>
            <a:ext cx="1834156" cy="369332"/>
          </a:xfrm>
          <a:prstGeom prst="rect">
            <a:avLst/>
          </a:prstGeom>
        </p:spPr>
        <p:txBody>
          <a:bodyPr wrap="none">
            <a:spAutoFit/>
          </a:bodyPr>
          <a:lstStyle/>
          <a:p>
            <a:r>
              <a:rPr lang="ja-JP" altLang="en-US" dirty="0" smtClean="0">
                <a:latin typeface="メイリオ" pitchFamily="50" charset="-128"/>
                <a:ea typeface="メイリオ" pitchFamily="50" charset="-128"/>
              </a:rPr>
              <a:t>② </a:t>
            </a:r>
            <a:r>
              <a:rPr lang="en-US" altLang="ja-JP" dirty="0" smtClean="0">
                <a:latin typeface="メイリオ" pitchFamily="50" charset="-128"/>
                <a:ea typeface="メイリオ" pitchFamily="50" charset="-128"/>
              </a:rPr>
              <a:t>14.3</a:t>
            </a:r>
            <a:r>
              <a:rPr lang="ja-JP" altLang="en-US" dirty="0" smtClean="0">
                <a:latin typeface="メイリオ" pitchFamily="50" charset="-128"/>
                <a:ea typeface="メイリオ" pitchFamily="50" charset="-128"/>
              </a:rPr>
              <a:t>万円</a:t>
            </a:r>
            <a:r>
              <a:rPr lang="en-US" altLang="ja-JP" dirty="0">
                <a:latin typeface="メイリオ" pitchFamily="50" charset="-128"/>
                <a:ea typeface="メイリオ" pitchFamily="50" charset="-128"/>
              </a:rPr>
              <a:t>/</a:t>
            </a:r>
            <a:r>
              <a:rPr lang="en-US" altLang="ja-JP" dirty="0" smtClean="0">
                <a:latin typeface="メイリオ" pitchFamily="50" charset="-128"/>
                <a:ea typeface="メイリオ" pitchFamily="50" charset="-128"/>
              </a:rPr>
              <a:t>kg</a:t>
            </a:r>
            <a:endParaRPr lang="ja-JP" altLang="en-US" dirty="0"/>
          </a:p>
        </p:txBody>
      </p:sp>
      <p:pic>
        <p:nvPicPr>
          <p:cNvPr id="8" name="Picture 4" descr="MCj04363680000[1]"/>
          <p:cNvPicPr>
            <a:picLocks noChangeAspect="1" noChangeArrowheads="1"/>
          </p:cNvPicPr>
          <p:nvPr/>
        </p:nvPicPr>
        <p:blipFill>
          <a:blip r:embed="rId3" cstate="print"/>
          <a:srcRect/>
          <a:stretch>
            <a:fillRect/>
          </a:stretch>
        </p:blipFill>
        <p:spPr bwMode="auto">
          <a:xfrm>
            <a:off x="4902345" y="3261883"/>
            <a:ext cx="978768" cy="978768"/>
          </a:xfrm>
          <a:prstGeom prst="rect">
            <a:avLst/>
          </a:prstGeom>
          <a:noFill/>
          <a:ln w="9525">
            <a:noFill/>
            <a:miter lim="800000"/>
            <a:headEnd/>
            <a:tailEnd/>
          </a:ln>
        </p:spPr>
      </p:pic>
      <p:sp>
        <p:nvSpPr>
          <p:cNvPr id="9" name="正方形/長方形 8"/>
          <p:cNvSpPr/>
          <p:nvPr/>
        </p:nvSpPr>
        <p:spPr>
          <a:xfrm>
            <a:off x="6638426" y="4269995"/>
            <a:ext cx="1834156" cy="369332"/>
          </a:xfrm>
          <a:prstGeom prst="rect">
            <a:avLst/>
          </a:prstGeom>
        </p:spPr>
        <p:txBody>
          <a:bodyPr wrap="none">
            <a:spAutoFit/>
          </a:bodyPr>
          <a:lstStyle/>
          <a:p>
            <a:r>
              <a:rPr lang="ja-JP" altLang="en-US" dirty="0" smtClean="0">
                <a:latin typeface="メイリオ" pitchFamily="50" charset="-128"/>
                <a:ea typeface="メイリオ" pitchFamily="50" charset="-128"/>
              </a:rPr>
              <a:t>④</a:t>
            </a:r>
            <a:r>
              <a:rPr lang="en-US" altLang="ja-JP" dirty="0">
                <a:latin typeface="メイリオ" pitchFamily="50" charset="-128"/>
                <a:ea typeface="メイリオ" pitchFamily="50" charset="-128"/>
              </a:rPr>
              <a:t> </a:t>
            </a:r>
            <a:r>
              <a:rPr lang="en-US" altLang="ja-JP" dirty="0" smtClean="0">
                <a:latin typeface="メイリオ" pitchFamily="50" charset="-128"/>
                <a:ea typeface="メイリオ" pitchFamily="50" charset="-128"/>
              </a:rPr>
              <a:t>16.7</a:t>
            </a:r>
            <a:r>
              <a:rPr lang="ja-JP" altLang="en-US" dirty="0" smtClean="0">
                <a:latin typeface="メイリオ" pitchFamily="50" charset="-128"/>
                <a:ea typeface="メイリオ" pitchFamily="50" charset="-128"/>
              </a:rPr>
              <a:t>万円</a:t>
            </a:r>
            <a:r>
              <a:rPr lang="en-US" altLang="ja-JP" dirty="0">
                <a:latin typeface="メイリオ" pitchFamily="50" charset="-128"/>
                <a:ea typeface="メイリオ" pitchFamily="50" charset="-128"/>
              </a:rPr>
              <a:t>/kg</a:t>
            </a:r>
            <a:endParaRPr lang="ja-JP" altLang="en-US" dirty="0"/>
          </a:p>
        </p:txBody>
      </p:sp>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957" y="3105454"/>
            <a:ext cx="1302379" cy="1023843"/>
          </a:xfrm>
          <a:prstGeom prst="rect">
            <a:avLst/>
          </a:prstGeom>
        </p:spPr>
      </p:pic>
      <p:sp>
        <p:nvSpPr>
          <p:cNvPr id="12" name="正方形/長方形 11"/>
          <p:cNvSpPr/>
          <p:nvPr/>
        </p:nvSpPr>
        <p:spPr>
          <a:xfrm>
            <a:off x="486197" y="4269995"/>
            <a:ext cx="1611339" cy="369332"/>
          </a:xfrm>
          <a:prstGeom prst="rect">
            <a:avLst/>
          </a:prstGeom>
        </p:spPr>
        <p:txBody>
          <a:bodyPr wrap="none">
            <a:spAutoFit/>
          </a:bodyPr>
          <a:lstStyle/>
          <a:p>
            <a:r>
              <a:rPr lang="ja-JP" altLang="en-US" dirty="0" smtClean="0">
                <a:latin typeface="メイリオ" pitchFamily="50" charset="-128"/>
                <a:ea typeface="メイリオ" pitchFamily="50" charset="-128"/>
              </a:rPr>
              <a:t>① </a:t>
            </a:r>
            <a:r>
              <a:rPr lang="en-US" altLang="ja-JP" dirty="0" smtClean="0">
                <a:latin typeface="メイリオ" pitchFamily="50" charset="-128"/>
                <a:ea typeface="メイリオ" pitchFamily="50" charset="-128"/>
              </a:rPr>
              <a:t>15</a:t>
            </a:r>
            <a:r>
              <a:rPr lang="ja-JP" altLang="en-US" dirty="0" smtClean="0">
                <a:latin typeface="メイリオ" pitchFamily="50" charset="-128"/>
                <a:ea typeface="メイリオ" pitchFamily="50" charset="-128"/>
              </a:rPr>
              <a:t>万円</a:t>
            </a:r>
            <a:r>
              <a:rPr lang="en-US" altLang="ja-JP" dirty="0" smtClean="0">
                <a:latin typeface="メイリオ" pitchFamily="50" charset="-128"/>
                <a:ea typeface="メイリオ" pitchFamily="50" charset="-128"/>
              </a:rPr>
              <a:t>/kg</a:t>
            </a:r>
            <a:endParaRPr lang="ja-JP" altLang="en-US" dirty="0"/>
          </a:p>
        </p:txBody>
      </p:sp>
      <p:pic>
        <p:nvPicPr>
          <p:cNvPr id="13" name="Picture 2"/>
          <p:cNvPicPr>
            <a:picLocks noChangeAspect="1" noChangeArrowheads="1"/>
          </p:cNvPicPr>
          <p:nvPr/>
        </p:nvPicPr>
        <p:blipFill>
          <a:blip r:embed="rId5" cstate="print"/>
          <a:srcRect/>
          <a:stretch>
            <a:fillRect/>
          </a:stretch>
        </p:blipFill>
        <p:spPr bwMode="auto">
          <a:xfrm>
            <a:off x="6638426" y="3125884"/>
            <a:ext cx="1854426" cy="982985"/>
          </a:xfrm>
          <a:prstGeom prst="rect">
            <a:avLst/>
          </a:prstGeom>
          <a:noFill/>
          <a:ln w="9525">
            <a:noFill/>
            <a:miter lim="800000"/>
            <a:headEnd/>
            <a:tailEnd/>
          </a:ln>
        </p:spPr>
      </p:pic>
      <p:sp>
        <p:nvSpPr>
          <p:cNvPr id="14" name="正方形/長方形 13"/>
          <p:cNvSpPr/>
          <p:nvPr/>
        </p:nvSpPr>
        <p:spPr>
          <a:xfrm>
            <a:off x="4568821" y="4269995"/>
            <a:ext cx="1611339" cy="369332"/>
          </a:xfrm>
          <a:prstGeom prst="rect">
            <a:avLst/>
          </a:prstGeom>
        </p:spPr>
        <p:txBody>
          <a:bodyPr wrap="none">
            <a:spAutoFit/>
          </a:bodyPr>
          <a:lstStyle/>
          <a:p>
            <a:r>
              <a:rPr lang="ja-JP" altLang="en-US" dirty="0" smtClean="0">
                <a:latin typeface="メイリオ" pitchFamily="50" charset="-128"/>
                <a:ea typeface="メイリオ" pitchFamily="50" charset="-128"/>
              </a:rPr>
              <a:t>③</a:t>
            </a:r>
            <a:r>
              <a:rPr lang="en-US" altLang="ja-JP" dirty="0">
                <a:latin typeface="メイリオ" pitchFamily="50" charset="-128"/>
                <a:ea typeface="メイリオ" pitchFamily="50" charset="-128"/>
              </a:rPr>
              <a:t> </a:t>
            </a:r>
            <a:r>
              <a:rPr lang="en-US" altLang="ja-JP" dirty="0" smtClean="0">
                <a:latin typeface="メイリオ" pitchFamily="50" charset="-128"/>
                <a:ea typeface="メイリオ" pitchFamily="50" charset="-128"/>
              </a:rPr>
              <a:t>16</a:t>
            </a:r>
            <a:r>
              <a:rPr lang="ja-JP" altLang="en-US" dirty="0" smtClean="0">
                <a:latin typeface="メイリオ" pitchFamily="50" charset="-128"/>
                <a:ea typeface="メイリオ" pitchFamily="50" charset="-128"/>
              </a:rPr>
              <a:t>万</a:t>
            </a:r>
            <a:r>
              <a:rPr lang="ja-JP" altLang="en-US" dirty="0">
                <a:latin typeface="メイリオ" pitchFamily="50" charset="-128"/>
                <a:ea typeface="メイリオ" pitchFamily="50" charset="-128"/>
              </a:rPr>
              <a:t>円</a:t>
            </a:r>
            <a:r>
              <a:rPr lang="en-US" altLang="ja-JP" dirty="0">
                <a:latin typeface="メイリオ" pitchFamily="50" charset="-128"/>
                <a:ea typeface="メイリオ" pitchFamily="50" charset="-128"/>
              </a:rPr>
              <a:t>/kg</a:t>
            </a:r>
            <a:endParaRPr lang="ja-JP" altLang="en-US" dirty="0"/>
          </a:p>
        </p:txBody>
      </p:sp>
      <p:pic>
        <p:nvPicPr>
          <p:cNvPr id="15" name="Picture 3"/>
          <p:cNvPicPr>
            <a:picLocks noChangeAspect="1" noChangeArrowheads="1"/>
          </p:cNvPicPr>
          <p:nvPr/>
        </p:nvPicPr>
        <p:blipFill>
          <a:blip r:embed="rId6" cstate="print"/>
          <a:srcRect/>
          <a:stretch>
            <a:fillRect/>
          </a:stretch>
        </p:blipFill>
        <p:spPr bwMode="auto">
          <a:xfrm>
            <a:off x="920002" y="4986183"/>
            <a:ext cx="936104" cy="936104"/>
          </a:xfrm>
          <a:prstGeom prst="rect">
            <a:avLst/>
          </a:prstGeom>
          <a:noFill/>
          <a:ln w="9525">
            <a:noFill/>
            <a:miter lim="800000"/>
            <a:headEnd/>
            <a:tailEnd/>
          </a:ln>
        </p:spPr>
      </p:pic>
      <p:sp>
        <p:nvSpPr>
          <p:cNvPr id="16" name="正方形/長方形 15"/>
          <p:cNvSpPr/>
          <p:nvPr/>
        </p:nvSpPr>
        <p:spPr>
          <a:xfrm>
            <a:off x="490314" y="5966752"/>
            <a:ext cx="1611339" cy="369332"/>
          </a:xfrm>
          <a:prstGeom prst="rect">
            <a:avLst/>
          </a:prstGeom>
        </p:spPr>
        <p:txBody>
          <a:bodyPr wrap="none">
            <a:spAutoFit/>
          </a:bodyPr>
          <a:lstStyle/>
          <a:p>
            <a:r>
              <a:rPr lang="ja-JP" altLang="en-US" dirty="0" smtClean="0">
                <a:latin typeface="メイリオ" pitchFamily="50" charset="-128"/>
                <a:ea typeface="メイリオ" pitchFamily="50" charset="-128"/>
              </a:rPr>
              <a:t>⑤</a:t>
            </a:r>
            <a:r>
              <a:rPr lang="en-US" altLang="ja-JP" dirty="0">
                <a:latin typeface="メイリオ" pitchFamily="50" charset="-128"/>
                <a:ea typeface="メイリオ" pitchFamily="50" charset="-128"/>
              </a:rPr>
              <a:t> </a:t>
            </a:r>
            <a:r>
              <a:rPr lang="en-US" altLang="ja-JP" dirty="0" smtClean="0">
                <a:latin typeface="メイリオ" pitchFamily="50" charset="-128"/>
                <a:ea typeface="メイリオ" pitchFamily="50" charset="-128"/>
              </a:rPr>
              <a:t>14</a:t>
            </a:r>
            <a:r>
              <a:rPr lang="ja-JP" altLang="en-US" dirty="0" smtClean="0">
                <a:latin typeface="メイリオ" pitchFamily="50" charset="-128"/>
                <a:ea typeface="メイリオ" pitchFamily="50" charset="-128"/>
              </a:rPr>
              <a:t>万</a:t>
            </a:r>
            <a:r>
              <a:rPr lang="ja-JP" altLang="en-US" dirty="0">
                <a:latin typeface="メイリオ" pitchFamily="50" charset="-128"/>
                <a:ea typeface="メイリオ" pitchFamily="50" charset="-128"/>
              </a:rPr>
              <a:t>円</a:t>
            </a:r>
            <a:r>
              <a:rPr lang="en-US" altLang="ja-JP" dirty="0">
                <a:latin typeface="メイリオ" pitchFamily="50" charset="-128"/>
                <a:ea typeface="メイリオ" pitchFamily="50" charset="-128"/>
              </a:rPr>
              <a:t>/kg</a:t>
            </a:r>
            <a:endParaRPr lang="ja-JP" altLang="en-US" dirty="0"/>
          </a:p>
        </p:txBody>
      </p:sp>
      <p:pic>
        <p:nvPicPr>
          <p:cNvPr id="17" name="図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89865" y="5291077"/>
            <a:ext cx="793885" cy="624099"/>
          </a:xfrm>
          <a:prstGeom prst="rect">
            <a:avLst/>
          </a:prstGeom>
        </p:spPr>
      </p:pic>
      <p:sp>
        <p:nvSpPr>
          <p:cNvPr id="18" name="正方形/長方形 17"/>
          <p:cNvSpPr/>
          <p:nvPr/>
        </p:nvSpPr>
        <p:spPr>
          <a:xfrm>
            <a:off x="2559309" y="5966752"/>
            <a:ext cx="1834156" cy="369332"/>
          </a:xfrm>
          <a:prstGeom prst="rect">
            <a:avLst/>
          </a:prstGeom>
        </p:spPr>
        <p:txBody>
          <a:bodyPr wrap="none">
            <a:spAutoFit/>
          </a:bodyPr>
          <a:lstStyle/>
          <a:p>
            <a:r>
              <a:rPr lang="ja-JP" altLang="en-US" dirty="0" smtClean="0">
                <a:latin typeface="メイリオ" pitchFamily="50" charset="-128"/>
                <a:ea typeface="メイリオ" pitchFamily="50" charset="-128"/>
              </a:rPr>
              <a:t>⑥</a:t>
            </a:r>
            <a:r>
              <a:rPr lang="en-US" altLang="ja-JP" dirty="0">
                <a:latin typeface="メイリオ" pitchFamily="50" charset="-128"/>
                <a:ea typeface="メイリオ" pitchFamily="50" charset="-128"/>
              </a:rPr>
              <a:t> </a:t>
            </a:r>
            <a:r>
              <a:rPr lang="en-US" altLang="ja-JP" dirty="0" smtClean="0">
                <a:latin typeface="メイリオ" pitchFamily="50" charset="-128"/>
                <a:ea typeface="メイリオ" pitchFamily="50" charset="-128"/>
              </a:rPr>
              <a:t>12.5</a:t>
            </a:r>
            <a:r>
              <a:rPr lang="ja-JP" altLang="en-US" dirty="0">
                <a:latin typeface="メイリオ" pitchFamily="50" charset="-128"/>
                <a:ea typeface="メイリオ" pitchFamily="50" charset="-128"/>
              </a:rPr>
              <a:t>万円</a:t>
            </a:r>
            <a:r>
              <a:rPr lang="en-US" altLang="ja-JP" dirty="0">
                <a:latin typeface="メイリオ" pitchFamily="50" charset="-128"/>
                <a:ea typeface="メイリオ" pitchFamily="50" charset="-128"/>
              </a:rPr>
              <a:t>/kg</a:t>
            </a:r>
            <a:endParaRPr lang="ja-JP" altLang="en-US" dirty="0"/>
          </a:p>
        </p:txBody>
      </p:sp>
      <p:sp>
        <p:nvSpPr>
          <p:cNvPr id="5" name="楕円 4"/>
          <p:cNvSpPr/>
          <p:nvPr/>
        </p:nvSpPr>
        <p:spPr>
          <a:xfrm>
            <a:off x="5126358" y="5366122"/>
            <a:ext cx="555950" cy="55616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528443" y="5966752"/>
            <a:ext cx="1611339" cy="369332"/>
          </a:xfrm>
          <a:prstGeom prst="rect">
            <a:avLst/>
          </a:prstGeom>
        </p:spPr>
        <p:txBody>
          <a:bodyPr wrap="none">
            <a:spAutoFit/>
          </a:bodyPr>
          <a:lstStyle/>
          <a:p>
            <a:r>
              <a:rPr lang="ja-JP" altLang="en-US" dirty="0" smtClean="0">
                <a:latin typeface="メイリオ" pitchFamily="50" charset="-128"/>
                <a:ea typeface="メイリオ" pitchFamily="50" charset="-128"/>
              </a:rPr>
              <a:t>⑦</a:t>
            </a:r>
            <a:r>
              <a:rPr lang="en-US" altLang="ja-JP" dirty="0">
                <a:latin typeface="メイリオ" pitchFamily="50" charset="-128"/>
                <a:ea typeface="メイリオ" pitchFamily="50" charset="-128"/>
              </a:rPr>
              <a:t> </a:t>
            </a:r>
            <a:r>
              <a:rPr lang="en-US" altLang="ja-JP" dirty="0" smtClean="0">
                <a:latin typeface="メイリオ" pitchFamily="50" charset="-128"/>
                <a:ea typeface="メイリオ" pitchFamily="50" charset="-128"/>
              </a:rPr>
              <a:t>18</a:t>
            </a:r>
            <a:r>
              <a:rPr lang="ja-JP" altLang="en-US" dirty="0" smtClean="0">
                <a:latin typeface="メイリオ" pitchFamily="50" charset="-128"/>
                <a:ea typeface="メイリオ" pitchFamily="50" charset="-128"/>
              </a:rPr>
              <a:t>万</a:t>
            </a:r>
            <a:r>
              <a:rPr lang="ja-JP" altLang="en-US" dirty="0">
                <a:latin typeface="メイリオ" pitchFamily="50" charset="-128"/>
                <a:ea typeface="メイリオ" pitchFamily="50" charset="-128"/>
              </a:rPr>
              <a:t>円</a:t>
            </a:r>
            <a:r>
              <a:rPr lang="en-US" altLang="ja-JP" dirty="0">
                <a:latin typeface="メイリオ" pitchFamily="50" charset="-128"/>
                <a:ea typeface="メイリオ" pitchFamily="50" charset="-128"/>
              </a:rPr>
              <a:t>/kg</a:t>
            </a:r>
            <a:endParaRPr lang="ja-JP" altLang="en-US" dirty="0"/>
          </a:p>
        </p:txBody>
      </p:sp>
      <p:sp>
        <p:nvSpPr>
          <p:cNvPr id="7" name="正方形/長方形 6"/>
          <p:cNvSpPr/>
          <p:nvPr/>
        </p:nvSpPr>
        <p:spPr>
          <a:xfrm>
            <a:off x="6508974" y="5366122"/>
            <a:ext cx="2177826" cy="923330"/>
          </a:xfrm>
          <a:prstGeom prst="rect">
            <a:avLst/>
          </a:prstGeom>
          <a:ln>
            <a:solidFill>
              <a:schemeClr val="tx1"/>
            </a:solidFill>
          </a:ln>
        </p:spPr>
        <p:txBody>
          <a:bodyPr wrap="square">
            <a:spAutoFit/>
          </a:bodyPr>
          <a:lstStyle/>
          <a:p>
            <a:r>
              <a:rPr lang="ja-JP" altLang="en-US" dirty="0" smtClean="0">
                <a:latin typeface="メイリオ" pitchFamily="50" charset="-128"/>
                <a:ea typeface="メイリオ" pitchFamily="50" charset="-128"/>
              </a:rPr>
              <a:t>よって，</a:t>
            </a:r>
            <a:endParaRPr lang="en-US" altLang="ja-JP" dirty="0" smtClean="0">
              <a:latin typeface="メイリオ" pitchFamily="50" charset="-128"/>
              <a:ea typeface="メイリオ" pitchFamily="50" charset="-128"/>
            </a:endParaRPr>
          </a:p>
          <a:p>
            <a:r>
              <a:rPr lang="ja-JP" altLang="en-US" dirty="0" smtClean="0">
                <a:latin typeface="メイリオ" pitchFamily="50" charset="-128"/>
                <a:ea typeface="メイリオ" pitchFamily="50" charset="-128"/>
              </a:rPr>
              <a:t>⑦</a:t>
            </a:r>
            <a:r>
              <a:rPr lang="en-US" altLang="ja-JP" dirty="0" smtClean="0">
                <a:latin typeface="メイリオ" pitchFamily="50" charset="-128"/>
                <a:ea typeface="メイリオ" pitchFamily="50" charset="-128"/>
              </a:rPr>
              <a:t>(1</a:t>
            </a:r>
            <a:r>
              <a:rPr lang="ja-JP" altLang="en-US" dirty="0" smtClean="0">
                <a:latin typeface="メイリオ" pitchFamily="50" charset="-128"/>
                <a:ea typeface="メイリオ" pitchFamily="50" charset="-128"/>
              </a:rPr>
              <a:t>㎏</a:t>
            </a:r>
            <a:r>
              <a:rPr lang="en-US" altLang="ja-JP" dirty="0" smtClean="0">
                <a:latin typeface="メイリオ" pitchFamily="50" charset="-128"/>
                <a:ea typeface="メイリオ" pitchFamily="50" charset="-128"/>
              </a:rPr>
              <a:t>)</a:t>
            </a:r>
            <a:r>
              <a:rPr lang="ja-JP" altLang="en-US" dirty="0" err="1"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④</a:t>
            </a:r>
            <a:r>
              <a:rPr lang="en-US" altLang="ja-JP" dirty="0" smtClean="0">
                <a:latin typeface="メイリオ" pitchFamily="50" charset="-128"/>
                <a:ea typeface="メイリオ" pitchFamily="50" charset="-128"/>
              </a:rPr>
              <a:t>(3</a:t>
            </a:r>
            <a:r>
              <a:rPr lang="ja-JP" altLang="en-US" dirty="0" smtClean="0">
                <a:latin typeface="メイリオ" pitchFamily="50" charset="-128"/>
                <a:ea typeface="メイリオ" pitchFamily="50" charset="-128"/>
              </a:rPr>
              <a:t>㎏</a:t>
            </a:r>
            <a:r>
              <a:rPr lang="en-US" altLang="ja-JP" dirty="0" smtClean="0">
                <a:latin typeface="メイリオ" pitchFamily="50" charset="-128"/>
                <a:ea typeface="メイリオ" pitchFamily="50" charset="-128"/>
              </a:rPr>
              <a:t>)</a:t>
            </a:r>
          </a:p>
          <a:p>
            <a:r>
              <a:rPr lang="ja-JP" altLang="en-US" dirty="0" smtClean="0">
                <a:latin typeface="メイリオ" pitchFamily="50" charset="-128"/>
                <a:ea typeface="メイリオ" pitchFamily="50" charset="-128"/>
              </a:rPr>
              <a:t>③</a:t>
            </a:r>
            <a:r>
              <a:rPr lang="en-US" altLang="ja-JP" dirty="0" smtClean="0">
                <a:latin typeface="メイリオ" pitchFamily="50" charset="-128"/>
                <a:ea typeface="メイリオ" pitchFamily="50" charset="-128"/>
              </a:rPr>
              <a:t>(5</a:t>
            </a:r>
            <a:r>
              <a:rPr lang="ja-JP" altLang="en-US" dirty="0" smtClean="0">
                <a:latin typeface="メイリオ" pitchFamily="50" charset="-128"/>
                <a:ea typeface="メイリオ" pitchFamily="50" charset="-128"/>
              </a:rPr>
              <a:t>㎏</a:t>
            </a:r>
            <a:r>
              <a:rPr lang="en-US" altLang="ja-JP" dirty="0" smtClean="0">
                <a:latin typeface="メイリオ" pitchFamily="50" charset="-128"/>
                <a:ea typeface="メイリオ" pitchFamily="50" charset="-128"/>
              </a:rPr>
              <a:t>)</a:t>
            </a:r>
            <a:r>
              <a:rPr lang="ja-JP" altLang="en-US" dirty="0" err="1"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①</a:t>
            </a:r>
            <a:r>
              <a:rPr lang="en-US" altLang="ja-JP" dirty="0" smtClean="0">
                <a:latin typeface="メイリオ" pitchFamily="50" charset="-128"/>
                <a:ea typeface="メイリオ" pitchFamily="50" charset="-128"/>
              </a:rPr>
              <a:t>(1</a:t>
            </a:r>
            <a:r>
              <a:rPr lang="ja-JP" altLang="en-US" dirty="0" smtClean="0">
                <a:latin typeface="メイリオ" pitchFamily="50" charset="-128"/>
                <a:ea typeface="メイリオ" pitchFamily="50" charset="-128"/>
              </a:rPr>
              <a:t>㎏</a:t>
            </a:r>
            <a:r>
              <a:rPr lang="en-US" altLang="ja-JP" dirty="0" smtClean="0">
                <a:latin typeface="メイリオ" pitchFamily="50" charset="-128"/>
                <a:ea typeface="メイリオ" pitchFamily="50" charset="-128"/>
              </a:rPr>
              <a:t>)</a:t>
            </a:r>
            <a:endParaRPr lang="ja-JP" altLang="en-US" dirty="0"/>
          </a:p>
        </p:txBody>
      </p:sp>
    </p:spTree>
    <p:extLst>
      <p:ext uri="{BB962C8B-B14F-4D97-AF65-F5344CB8AC3E}">
        <p14:creationId xmlns:p14="http://schemas.microsoft.com/office/powerpoint/2010/main" val="3868070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a:latin typeface="メイリオ" pitchFamily="50" charset="-128"/>
                <a:ea typeface="メイリオ" pitchFamily="50" charset="-128"/>
              </a:rPr>
              <a:t>続</a:t>
            </a:r>
            <a:r>
              <a:rPr lang="ja-JP" altLang="en-US" sz="4000" b="1" dirty="0" smtClean="0">
                <a:latin typeface="メイリオ" pitchFamily="50" charset="-128"/>
                <a:ea typeface="メイリオ" pitchFamily="50" charset="-128"/>
              </a:rPr>
              <a:t>き</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472608"/>
          </a:xfrm>
        </p:spPr>
        <p:txBody>
          <a:bodyPr>
            <a:normAutofit/>
          </a:bodyPr>
          <a:lstStyle/>
          <a:p>
            <a:pPr>
              <a:buNone/>
            </a:pPr>
            <a:r>
              <a:rPr lang="ja-JP" altLang="en-US" sz="2600" b="1" u="sng" dirty="0" smtClean="0">
                <a:latin typeface="メイリオ" pitchFamily="50" charset="-128"/>
                <a:ea typeface="メイリオ" pitchFamily="50" charset="-128"/>
              </a:rPr>
              <a:t>演習</a:t>
            </a:r>
            <a:r>
              <a:rPr lang="en-US" altLang="ja-JP" sz="2600" b="1" u="sng" dirty="0" smtClean="0">
                <a:latin typeface="メイリオ" pitchFamily="50" charset="-128"/>
                <a:ea typeface="メイリオ" pitchFamily="50" charset="-128"/>
              </a:rPr>
              <a:t>9-2(</a:t>
            </a:r>
            <a:r>
              <a:rPr lang="ja-JP" altLang="en-US" sz="2600" b="1" u="sng" dirty="0" smtClean="0">
                <a:latin typeface="メイリオ" pitchFamily="50" charset="-128"/>
                <a:ea typeface="メイリオ" pitchFamily="50" charset="-128"/>
              </a:rPr>
              <a:t>ナップサック問題</a:t>
            </a:r>
            <a:r>
              <a:rPr lang="en-US" altLang="ja-JP" sz="2600" b="1" u="sng" dirty="0" smtClean="0">
                <a:latin typeface="メイリオ" pitchFamily="50" charset="-128"/>
                <a:ea typeface="メイリオ" pitchFamily="50" charset="-128"/>
              </a:rPr>
              <a:t>)</a:t>
            </a:r>
          </a:p>
          <a:p>
            <a:pPr marL="0" indent="0">
              <a:buNone/>
            </a:pPr>
            <a:r>
              <a:rPr lang="ja-JP" altLang="en-US" sz="2400" dirty="0" smtClean="0">
                <a:latin typeface="メイリオ" pitchFamily="50" charset="-128"/>
                <a:ea typeface="メイリオ" pitchFamily="50" charset="-128"/>
              </a:rPr>
              <a:t>重量制限</a:t>
            </a:r>
            <a:r>
              <a:rPr lang="en-US" altLang="ja-JP" sz="2400" dirty="0" smtClean="0">
                <a:latin typeface="メイリオ" pitchFamily="50" charset="-128"/>
                <a:ea typeface="メイリオ" pitchFamily="50" charset="-128"/>
              </a:rPr>
              <a:t>10kg</a:t>
            </a:r>
          </a:p>
          <a:p>
            <a:pPr marL="0" indent="0">
              <a:buNone/>
            </a:pPr>
            <a:r>
              <a:rPr lang="en-US" altLang="ja-JP" sz="2400" dirty="0" smtClean="0">
                <a:latin typeface="メイリオ" pitchFamily="50" charset="-128"/>
                <a:ea typeface="メイリオ" pitchFamily="50" charset="-128"/>
              </a:rPr>
              <a:t>(2) </a:t>
            </a:r>
            <a:r>
              <a:rPr lang="ja-JP" altLang="en-US" sz="2400" dirty="0" smtClean="0">
                <a:latin typeface="メイリオ" pitchFamily="50" charset="-128"/>
                <a:ea typeface="メイリオ" pitchFamily="50" charset="-128"/>
              </a:rPr>
              <a:t>中身が分割できないとすると，どう詰め込めば最も価値が高くなるか？</a:t>
            </a:r>
            <a:endParaRPr lang="en-US" altLang="ja-JP" sz="2400" dirty="0" smtClean="0">
              <a:latin typeface="メイリオ" pitchFamily="50" charset="-128"/>
              <a:ea typeface="メイリオ" pitchFamily="50" charset="-128"/>
            </a:endParaRPr>
          </a:p>
        </p:txBody>
      </p:sp>
      <p:pic>
        <p:nvPicPr>
          <p:cNvPr id="6" name="Picture 4" descr="MCj04363680000[1]"/>
          <p:cNvPicPr>
            <a:picLocks noChangeAspect="1" noChangeArrowheads="1"/>
          </p:cNvPicPr>
          <p:nvPr/>
        </p:nvPicPr>
        <p:blipFill>
          <a:blip r:embed="rId3" cstate="print"/>
          <a:srcRect/>
          <a:stretch>
            <a:fillRect/>
          </a:stretch>
        </p:blipFill>
        <p:spPr bwMode="auto">
          <a:xfrm>
            <a:off x="2780048" y="3016515"/>
            <a:ext cx="1224136" cy="1224136"/>
          </a:xfrm>
          <a:prstGeom prst="rect">
            <a:avLst/>
          </a:prstGeom>
          <a:noFill/>
          <a:ln w="9525">
            <a:noFill/>
            <a:miter lim="800000"/>
            <a:headEnd/>
            <a:tailEnd/>
          </a:ln>
        </p:spPr>
      </p:pic>
      <p:sp>
        <p:nvSpPr>
          <p:cNvPr id="4" name="正方形/長方形 3"/>
          <p:cNvSpPr/>
          <p:nvPr/>
        </p:nvSpPr>
        <p:spPr>
          <a:xfrm>
            <a:off x="2483860" y="4269995"/>
            <a:ext cx="1997663" cy="646331"/>
          </a:xfrm>
          <a:prstGeom prst="rect">
            <a:avLst/>
          </a:prstGeom>
        </p:spPr>
        <p:txBody>
          <a:bodyPr wrap="none">
            <a:spAutoFit/>
          </a:bodyPr>
          <a:lstStyle/>
          <a:p>
            <a:r>
              <a:rPr lang="ja-JP" altLang="en-US" dirty="0" smtClean="0">
                <a:latin typeface="メイリオ" pitchFamily="50" charset="-128"/>
                <a:ea typeface="メイリオ" pitchFamily="50" charset="-128"/>
              </a:rPr>
              <a:t>②重さ：</a:t>
            </a:r>
            <a:r>
              <a:rPr lang="en-US" altLang="ja-JP" dirty="0">
                <a:latin typeface="メイリオ" pitchFamily="50" charset="-128"/>
                <a:ea typeface="メイリオ" pitchFamily="50" charset="-128"/>
              </a:rPr>
              <a:t>7</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smtClean="0">
                <a:latin typeface="メイリオ" pitchFamily="50" charset="-128"/>
                <a:ea typeface="メイリオ" pitchFamily="50" charset="-128"/>
              </a:rPr>
              <a:t>100</a:t>
            </a:r>
            <a:r>
              <a:rPr lang="ja-JP" altLang="en-US" dirty="0">
                <a:latin typeface="メイリオ" pitchFamily="50" charset="-128"/>
                <a:ea typeface="メイリオ" pitchFamily="50" charset="-128"/>
              </a:rPr>
              <a:t>万円</a:t>
            </a:r>
            <a:endParaRPr lang="ja-JP" altLang="en-US" dirty="0"/>
          </a:p>
        </p:txBody>
      </p:sp>
      <p:pic>
        <p:nvPicPr>
          <p:cNvPr id="8" name="Picture 4" descr="MCj04363680000[1]"/>
          <p:cNvPicPr>
            <a:picLocks noChangeAspect="1" noChangeArrowheads="1"/>
          </p:cNvPicPr>
          <p:nvPr/>
        </p:nvPicPr>
        <p:blipFill>
          <a:blip r:embed="rId3" cstate="print"/>
          <a:srcRect/>
          <a:stretch>
            <a:fillRect/>
          </a:stretch>
        </p:blipFill>
        <p:spPr bwMode="auto">
          <a:xfrm>
            <a:off x="4902345" y="3261883"/>
            <a:ext cx="978768" cy="978768"/>
          </a:xfrm>
          <a:prstGeom prst="rect">
            <a:avLst/>
          </a:prstGeom>
          <a:noFill/>
          <a:ln w="9525">
            <a:noFill/>
            <a:miter lim="800000"/>
            <a:headEnd/>
            <a:tailEnd/>
          </a:ln>
        </p:spPr>
      </p:pic>
      <p:sp>
        <p:nvSpPr>
          <p:cNvPr id="9" name="正方形/長方形 8"/>
          <p:cNvSpPr/>
          <p:nvPr/>
        </p:nvSpPr>
        <p:spPr>
          <a:xfrm>
            <a:off x="6638426" y="4269995"/>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④重さ：</a:t>
            </a:r>
            <a:r>
              <a:rPr lang="en-US" altLang="ja-JP" dirty="0">
                <a:latin typeface="メイリオ" pitchFamily="50" charset="-128"/>
                <a:ea typeface="メイリオ" pitchFamily="50" charset="-128"/>
              </a:rPr>
              <a:t>3</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50</a:t>
            </a:r>
            <a:r>
              <a:rPr lang="ja-JP" altLang="en-US" dirty="0" smtClean="0">
                <a:latin typeface="メイリオ" pitchFamily="50" charset="-128"/>
                <a:ea typeface="メイリオ" pitchFamily="50" charset="-128"/>
              </a:rPr>
              <a:t>万円</a:t>
            </a:r>
            <a:endParaRPr lang="ja-JP" altLang="en-US" dirty="0"/>
          </a:p>
        </p:txBody>
      </p:sp>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957" y="3105454"/>
            <a:ext cx="1302379" cy="1023843"/>
          </a:xfrm>
          <a:prstGeom prst="rect">
            <a:avLst/>
          </a:prstGeom>
        </p:spPr>
      </p:pic>
      <p:sp>
        <p:nvSpPr>
          <p:cNvPr id="12" name="正方形/長方形 11"/>
          <p:cNvSpPr/>
          <p:nvPr/>
        </p:nvSpPr>
        <p:spPr>
          <a:xfrm>
            <a:off x="486197" y="4269995"/>
            <a:ext cx="1997663" cy="646331"/>
          </a:xfrm>
          <a:prstGeom prst="rect">
            <a:avLst/>
          </a:prstGeom>
        </p:spPr>
        <p:txBody>
          <a:bodyPr wrap="none">
            <a:spAutoFit/>
          </a:bodyPr>
          <a:lstStyle/>
          <a:p>
            <a:r>
              <a:rPr lang="ja-JP" altLang="en-US" dirty="0" smtClean="0">
                <a:latin typeface="メイリオ" pitchFamily="50" charset="-128"/>
                <a:ea typeface="メイリオ" pitchFamily="50" charset="-128"/>
              </a:rPr>
              <a:t>①重さ：</a:t>
            </a:r>
            <a:r>
              <a:rPr lang="en-US" altLang="ja-JP" dirty="0" smtClean="0">
                <a:latin typeface="メイリオ" pitchFamily="50" charset="-128"/>
                <a:ea typeface="メイリオ" pitchFamily="50" charset="-128"/>
              </a:rPr>
              <a:t>10kg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15</a:t>
            </a:r>
            <a:r>
              <a:rPr lang="en-US" altLang="ja-JP" dirty="0" smtClean="0">
                <a:latin typeface="メイリオ" pitchFamily="50" charset="-128"/>
                <a:ea typeface="メイリオ" pitchFamily="50" charset="-128"/>
              </a:rPr>
              <a:t>0</a:t>
            </a:r>
            <a:r>
              <a:rPr lang="ja-JP" altLang="en-US" dirty="0">
                <a:latin typeface="メイリオ" pitchFamily="50" charset="-128"/>
                <a:ea typeface="メイリオ" pitchFamily="50" charset="-128"/>
              </a:rPr>
              <a:t>万円</a:t>
            </a:r>
            <a:endParaRPr lang="ja-JP" altLang="en-US" dirty="0"/>
          </a:p>
        </p:txBody>
      </p:sp>
      <p:pic>
        <p:nvPicPr>
          <p:cNvPr id="13" name="Picture 2"/>
          <p:cNvPicPr>
            <a:picLocks noChangeAspect="1" noChangeArrowheads="1"/>
          </p:cNvPicPr>
          <p:nvPr/>
        </p:nvPicPr>
        <p:blipFill>
          <a:blip r:embed="rId5" cstate="print"/>
          <a:srcRect/>
          <a:stretch>
            <a:fillRect/>
          </a:stretch>
        </p:blipFill>
        <p:spPr bwMode="auto">
          <a:xfrm>
            <a:off x="6638426" y="3125884"/>
            <a:ext cx="1854426" cy="982985"/>
          </a:xfrm>
          <a:prstGeom prst="rect">
            <a:avLst/>
          </a:prstGeom>
          <a:noFill/>
          <a:ln w="9525">
            <a:noFill/>
            <a:miter lim="800000"/>
            <a:headEnd/>
            <a:tailEnd/>
          </a:ln>
        </p:spPr>
      </p:pic>
      <p:sp>
        <p:nvSpPr>
          <p:cNvPr id="14" name="正方形/長方形 13"/>
          <p:cNvSpPr/>
          <p:nvPr/>
        </p:nvSpPr>
        <p:spPr>
          <a:xfrm>
            <a:off x="4568821" y="4269995"/>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③重さ：</a:t>
            </a:r>
            <a:r>
              <a:rPr lang="en-US" altLang="ja-JP" dirty="0">
                <a:latin typeface="メイリオ" pitchFamily="50" charset="-128"/>
                <a:ea typeface="メイリオ" pitchFamily="50" charset="-128"/>
              </a:rPr>
              <a:t>5</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80</a:t>
            </a:r>
            <a:r>
              <a:rPr lang="ja-JP" altLang="en-US" dirty="0" smtClean="0">
                <a:latin typeface="メイリオ" pitchFamily="50" charset="-128"/>
                <a:ea typeface="メイリオ" pitchFamily="50" charset="-128"/>
              </a:rPr>
              <a:t>万円</a:t>
            </a:r>
            <a:endParaRPr lang="ja-JP" altLang="en-US" dirty="0"/>
          </a:p>
        </p:txBody>
      </p:sp>
      <p:pic>
        <p:nvPicPr>
          <p:cNvPr id="15" name="Picture 3"/>
          <p:cNvPicPr>
            <a:picLocks noChangeAspect="1" noChangeArrowheads="1"/>
          </p:cNvPicPr>
          <p:nvPr/>
        </p:nvPicPr>
        <p:blipFill>
          <a:blip r:embed="rId6" cstate="print"/>
          <a:srcRect/>
          <a:stretch>
            <a:fillRect/>
          </a:stretch>
        </p:blipFill>
        <p:spPr bwMode="auto">
          <a:xfrm>
            <a:off x="920002" y="4986183"/>
            <a:ext cx="936104" cy="936104"/>
          </a:xfrm>
          <a:prstGeom prst="rect">
            <a:avLst/>
          </a:prstGeom>
          <a:noFill/>
          <a:ln w="9525">
            <a:noFill/>
            <a:miter lim="800000"/>
            <a:headEnd/>
            <a:tailEnd/>
          </a:ln>
        </p:spPr>
      </p:pic>
      <p:sp>
        <p:nvSpPr>
          <p:cNvPr id="16" name="正方形/長方形 15"/>
          <p:cNvSpPr/>
          <p:nvPr/>
        </p:nvSpPr>
        <p:spPr>
          <a:xfrm>
            <a:off x="490314" y="5966752"/>
            <a:ext cx="1854995" cy="646331"/>
          </a:xfrm>
          <a:prstGeom prst="rect">
            <a:avLst/>
          </a:prstGeom>
        </p:spPr>
        <p:txBody>
          <a:bodyPr wrap="none">
            <a:spAutoFit/>
          </a:bodyPr>
          <a:lstStyle/>
          <a:p>
            <a:r>
              <a:rPr lang="ja-JP" altLang="en-US" dirty="0">
                <a:latin typeface="メイリオ" pitchFamily="50" charset="-128"/>
                <a:ea typeface="メイリオ" pitchFamily="50" charset="-128"/>
              </a:rPr>
              <a:t>⑤</a:t>
            </a:r>
            <a:r>
              <a:rPr lang="ja-JP" altLang="en-US" dirty="0" smtClean="0">
                <a:latin typeface="メイリオ" pitchFamily="50" charset="-128"/>
                <a:ea typeface="メイリオ" pitchFamily="50" charset="-128"/>
              </a:rPr>
              <a:t>重さ：</a:t>
            </a:r>
            <a:r>
              <a:rPr lang="en-US" altLang="ja-JP" dirty="0" smtClean="0">
                <a:latin typeface="メイリオ" pitchFamily="50" charset="-128"/>
                <a:ea typeface="メイリオ" pitchFamily="50" charset="-128"/>
              </a:rPr>
              <a:t>2.5kg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35</a:t>
            </a:r>
            <a:r>
              <a:rPr lang="ja-JP" altLang="en-US" dirty="0" smtClean="0">
                <a:latin typeface="メイリオ" pitchFamily="50" charset="-128"/>
                <a:ea typeface="メイリオ" pitchFamily="50" charset="-128"/>
              </a:rPr>
              <a:t>万円</a:t>
            </a:r>
            <a:endParaRPr lang="ja-JP" altLang="en-US" dirty="0"/>
          </a:p>
        </p:txBody>
      </p:sp>
      <p:pic>
        <p:nvPicPr>
          <p:cNvPr id="17" name="図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89865" y="5291077"/>
            <a:ext cx="793885" cy="624099"/>
          </a:xfrm>
          <a:prstGeom prst="rect">
            <a:avLst/>
          </a:prstGeom>
        </p:spPr>
      </p:pic>
      <p:sp>
        <p:nvSpPr>
          <p:cNvPr id="18" name="正方形/長方形 17"/>
          <p:cNvSpPr/>
          <p:nvPr/>
        </p:nvSpPr>
        <p:spPr>
          <a:xfrm>
            <a:off x="2559309" y="5966752"/>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⑥重さ：</a:t>
            </a:r>
            <a:r>
              <a:rPr lang="en-US" altLang="ja-JP" dirty="0">
                <a:latin typeface="メイリオ" pitchFamily="50" charset="-128"/>
                <a:ea typeface="メイリオ" pitchFamily="50" charset="-128"/>
              </a:rPr>
              <a:t>2</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smtClean="0">
                <a:latin typeface="メイリオ" pitchFamily="50" charset="-128"/>
                <a:ea typeface="メイリオ" pitchFamily="50" charset="-128"/>
              </a:rPr>
              <a:t>25</a:t>
            </a:r>
            <a:r>
              <a:rPr lang="ja-JP" altLang="en-US" dirty="0" smtClean="0">
                <a:latin typeface="メイリオ" pitchFamily="50" charset="-128"/>
                <a:ea typeface="メイリオ" pitchFamily="50" charset="-128"/>
              </a:rPr>
              <a:t>万円</a:t>
            </a:r>
            <a:endParaRPr lang="ja-JP" altLang="en-US" dirty="0"/>
          </a:p>
        </p:txBody>
      </p:sp>
      <p:sp>
        <p:nvSpPr>
          <p:cNvPr id="5" name="楕円 4"/>
          <p:cNvSpPr/>
          <p:nvPr/>
        </p:nvSpPr>
        <p:spPr>
          <a:xfrm>
            <a:off x="5126358" y="5366122"/>
            <a:ext cx="555950" cy="55616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528443" y="5966752"/>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⑦重さ：</a:t>
            </a:r>
            <a:r>
              <a:rPr lang="en-US" altLang="ja-JP" dirty="0" smtClean="0">
                <a:latin typeface="メイリオ" pitchFamily="50" charset="-128"/>
                <a:ea typeface="メイリオ" pitchFamily="50" charset="-128"/>
              </a:rPr>
              <a:t>1kg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18</a:t>
            </a:r>
            <a:r>
              <a:rPr lang="ja-JP" altLang="en-US" dirty="0" smtClean="0">
                <a:latin typeface="メイリオ" pitchFamily="50" charset="-128"/>
                <a:ea typeface="メイリオ" pitchFamily="50" charset="-128"/>
              </a:rPr>
              <a:t>万円</a:t>
            </a:r>
            <a:endParaRPr lang="ja-JP" altLang="en-US" dirty="0"/>
          </a:p>
        </p:txBody>
      </p:sp>
    </p:spTree>
    <p:extLst>
      <p:ext uri="{BB962C8B-B14F-4D97-AF65-F5344CB8AC3E}">
        <p14:creationId xmlns:p14="http://schemas.microsoft.com/office/powerpoint/2010/main" val="1178534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続き</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472608"/>
          </a:xfrm>
        </p:spPr>
        <p:txBody>
          <a:bodyPr>
            <a:normAutofit/>
          </a:bodyPr>
          <a:lstStyle/>
          <a:p>
            <a:pPr>
              <a:buNone/>
            </a:pPr>
            <a:r>
              <a:rPr lang="ja-JP" altLang="en-US" sz="2600" b="1" u="sng" dirty="0">
                <a:latin typeface="メイリオ" pitchFamily="50" charset="-128"/>
                <a:ea typeface="メイリオ" pitchFamily="50" charset="-128"/>
              </a:rPr>
              <a:t>解答</a:t>
            </a:r>
            <a:endParaRPr lang="en-US" altLang="ja-JP" sz="2600" b="1" u="sng" dirty="0" smtClean="0">
              <a:latin typeface="メイリオ" pitchFamily="50" charset="-128"/>
              <a:ea typeface="メイリオ" pitchFamily="50" charset="-128"/>
            </a:endParaRPr>
          </a:p>
          <a:p>
            <a:pPr marL="0" indent="0">
              <a:buNone/>
            </a:pPr>
            <a:r>
              <a:rPr lang="ja-JP" altLang="en-US" sz="2400" dirty="0" smtClean="0">
                <a:latin typeface="メイリオ" pitchFamily="50" charset="-128"/>
                <a:ea typeface="メイリオ" pitchFamily="50" charset="-128"/>
              </a:rPr>
              <a:t>ポイント：基本的には同じだが，分割できないので</a:t>
            </a:r>
            <a:r>
              <a:rPr lang="en-US" altLang="ja-JP" sz="2400" dirty="0" smtClean="0">
                <a:latin typeface="メイリオ" pitchFamily="50" charset="-128"/>
                <a:ea typeface="メイリオ" pitchFamily="50" charset="-128"/>
              </a:rPr>
              <a:t>…</a:t>
            </a:r>
          </a:p>
          <a:p>
            <a:pPr marL="0" indent="0">
              <a:buNone/>
            </a:pPr>
            <a:r>
              <a:rPr lang="en-US" altLang="ja-JP" sz="2400" dirty="0" smtClean="0">
                <a:latin typeface="メイリオ" pitchFamily="50" charset="-128"/>
                <a:ea typeface="メイリオ" pitchFamily="50" charset="-128"/>
              </a:rPr>
              <a:t>(2) </a:t>
            </a:r>
            <a:r>
              <a:rPr lang="ja-JP" altLang="en-US" sz="2400" dirty="0" smtClean="0">
                <a:latin typeface="メイリオ" pitchFamily="50" charset="-128"/>
                <a:ea typeface="メイリオ" pitchFamily="50" charset="-128"/>
              </a:rPr>
              <a:t>中身が分割できないとすると，どう詰め込めば最も価値が高くなるか？</a:t>
            </a:r>
            <a:endParaRPr lang="en-US" altLang="ja-JP" sz="2400" dirty="0" smtClean="0">
              <a:latin typeface="メイリオ" pitchFamily="50" charset="-128"/>
              <a:ea typeface="メイリオ" pitchFamily="50" charset="-128"/>
            </a:endParaRPr>
          </a:p>
        </p:txBody>
      </p:sp>
      <p:pic>
        <p:nvPicPr>
          <p:cNvPr id="6" name="Picture 4" descr="MCj04363680000[1]"/>
          <p:cNvPicPr>
            <a:picLocks noChangeAspect="1" noChangeArrowheads="1"/>
          </p:cNvPicPr>
          <p:nvPr/>
        </p:nvPicPr>
        <p:blipFill>
          <a:blip r:embed="rId3" cstate="print"/>
          <a:srcRect/>
          <a:stretch>
            <a:fillRect/>
          </a:stretch>
        </p:blipFill>
        <p:spPr bwMode="auto">
          <a:xfrm>
            <a:off x="2780048" y="3016515"/>
            <a:ext cx="1224136" cy="1224136"/>
          </a:xfrm>
          <a:prstGeom prst="rect">
            <a:avLst/>
          </a:prstGeom>
          <a:noFill/>
          <a:ln w="9525">
            <a:noFill/>
            <a:miter lim="800000"/>
            <a:headEnd/>
            <a:tailEnd/>
          </a:ln>
        </p:spPr>
      </p:pic>
      <p:sp>
        <p:nvSpPr>
          <p:cNvPr id="4" name="正方形/長方形 3"/>
          <p:cNvSpPr/>
          <p:nvPr/>
        </p:nvSpPr>
        <p:spPr>
          <a:xfrm>
            <a:off x="2483860" y="4269995"/>
            <a:ext cx="1997663" cy="646331"/>
          </a:xfrm>
          <a:prstGeom prst="rect">
            <a:avLst/>
          </a:prstGeom>
        </p:spPr>
        <p:txBody>
          <a:bodyPr wrap="none">
            <a:spAutoFit/>
          </a:bodyPr>
          <a:lstStyle/>
          <a:p>
            <a:r>
              <a:rPr lang="ja-JP" altLang="en-US" dirty="0" smtClean="0">
                <a:latin typeface="メイリオ" pitchFamily="50" charset="-128"/>
                <a:ea typeface="メイリオ" pitchFamily="50" charset="-128"/>
              </a:rPr>
              <a:t>②重さ：</a:t>
            </a:r>
            <a:r>
              <a:rPr lang="en-US" altLang="ja-JP" dirty="0">
                <a:latin typeface="メイリオ" pitchFamily="50" charset="-128"/>
                <a:ea typeface="メイリオ" pitchFamily="50" charset="-128"/>
              </a:rPr>
              <a:t>7</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smtClean="0">
                <a:latin typeface="メイリオ" pitchFamily="50" charset="-128"/>
                <a:ea typeface="メイリオ" pitchFamily="50" charset="-128"/>
              </a:rPr>
              <a:t>100</a:t>
            </a:r>
            <a:r>
              <a:rPr lang="ja-JP" altLang="en-US" dirty="0">
                <a:latin typeface="メイリオ" pitchFamily="50" charset="-128"/>
                <a:ea typeface="メイリオ" pitchFamily="50" charset="-128"/>
              </a:rPr>
              <a:t>万円</a:t>
            </a:r>
            <a:endParaRPr lang="ja-JP" altLang="en-US" dirty="0"/>
          </a:p>
        </p:txBody>
      </p:sp>
      <p:pic>
        <p:nvPicPr>
          <p:cNvPr id="8" name="Picture 4" descr="MCj04363680000[1]"/>
          <p:cNvPicPr>
            <a:picLocks noChangeAspect="1" noChangeArrowheads="1"/>
          </p:cNvPicPr>
          <p:nvPr/>
        </p:nvPicPr>
        <p:blipFill>
          <a:blip r:embed="rId3" cstate="print"/>
          <a:srcRect/>
          <a:stretch>
            <a:fillRect/>
          </a:stretch>
        </p:blipFill>
        <p:spPr bwMode="auto">
          <a:xfrm>
            <a:off x="4902345" y="3261883"/>
            <a:ext cx="978768" cy="978768"/>
          </a:xfrm>
          <a:prstGeom prst="rect">
            <a:avLst/>
          </a:prstGeom>
          <a:noFill/>
          <a:ln w="9525">
            <a:noFill/>
            <a:miter lim="800000"/>
            <a:headEnd/>
            <a:tailEnd/>
          </a:ln>
        </p:spPr>
      </p:pic>
      <p:sp>
        <p:nvSpPr>
          <p:cNvPr id="9" name="正方形/長方形 8"/>
          <p:cNvSpPr/>
          <p:nvPr/>
        </p:nvSpPr>
        <p:spPr>
          <a:xfrm>
            <a:off x="6638426" y="4269995"/>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④重さ：</a:t>
            </a:r>
            <a:r>
              <a:rPr lang="en-US" altLang="ja-JP" dirty="0">
                <a:latin typeface="メイリオ" pitchFamily="50" charset="-128"/>
                <a:ea typeface="メイリオ" pitchFamily="50" charset="-128"/>
              </a:rPr>
              <a:t>3</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50</a:t>
            </a:r>
            <a:r>
              <a:rPr lang="ja-JP" altLang="en-US" dirty="0" smtClean="0">
                <a:latin typeface="メイリオ" pitchFamily="50" charset="-128"/>
                <a:ea typeface="メイリオ" pitchFamily="50" charset="-128"/>
              </a:rPr>
              <a:t>万円</a:t>
            </a:r>
            <a:endParaRPr lang="ja-JP" altLang="en-US" dirty="0"/>
          </a:p>
        </p:txBody>
      </p:sp>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957" y="3105454"/>
            <a:ext cx="1302379" cy="1023843"/>
          </a:xfrm>
          <a:prstGeom prst="rect">
            <a:avLst/>
          </a:prstGeom>
        </p:spPr>
      </p:pic>
      <p:sp>
        <p:nvSpPr>
          <p:cNvPr id="12" name="正方形/長方形 11"/>
          <p:cNvSpPr/>
          <p:nvPr/>
        </p:nvSpPr>
        <p:spPr>
          <a:xfrm>
            <a:off x="486197" y="4269995"/>
            <a:ext cx="1997663" cy="646331"/>
          </a:xfrm>
          <a:prstGeom prst="rect">
            <a:avLst/>
          </a:prstGeom>
        </p:spPr>
        <p:txBody>
          <a:bodyPr wrap="none">
            <a:spAutoFit/>
          </a:bodyPr>
          <a:lstStyle/>
          <a:p>
            <a:r>
              <a:rPr lang="ja-JP" altLang="en-US" dirty="0" smtClean="0">
                <a:latin typeface="メイリオ" pitchFamily="50" charset="-128"/>
                <a:ea typeface="メイリオ" pitchFamily="50" charset="-128"/>
              </a:rPr>
              <a:t>①重さ：</a:t>
            </a:r>
            <a:r>
              <a:rPr lang="en-US" altLang="ja-JP" dirty="0" smtClean="0">
                <a:latin typeface="メイリオ" pitchFamily="50" charset="-128"/>
                <a:ea typeface="メイリオ" pitchFamily="50" charset="-128"/>
              </a:rPr>
              <a:t>10kg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15</a:t>
            </a:r>
            <a:r>
              <a:rPr lang="en-US" altLang="ja-JP" dirty="0" smtClean="0">
                <a:latin typeface="メイリオ" pitchFamily="50" charset="-128"/>
                <a:ea typeface="メイリオ" pitchFamily="50" charset="-128"/>
              </a:rPr>
              <a:t>0</a:t>
            </a:r>
            <a:r>
              <a:rPr lang="ja-JP" altLang="en-US" dirty="0">
                <a:latin typeface="メイリオ" pitchFamily="50" charset="-128"/>
                <a:ea typeface="メイリオ" pitchFamily="50" charset="-128"/>
              </a:rPr>
              <a:t>万円</a:t>
            </a:r>
            <a:endParaRPr lang="ja-JP" altLang="en-US" dirty="0"/>
          </a:p>
        </p:txBody>
      </p:sp>
      <p:pic>
        <p:nvPicPr>
          <p:cNvPr id="13" name="Picture 2"/>
          <p:cNvPicPr>
            <a:picLocks noChangeAspect="1" noChangeArrowheads="1"/>
          </p:cNvPicPr>
          <p:nvPr/>
        </p:nvPicPr>
        <p:blipFill>
          <a:blip r:embed="rId5" cstate="print"/>
          <a:srcRect/>
          <a:stretch>
            <a:fillRect/>
          </a:stretch>
        </p:blipFill>
        <p:spPr bwMode="auto">
          <a:xfrm>
            <a:off x="6638426" y="3125884"/>
            <a:ext cx="1854426" cy="982985"/>
          </a:xfrm>
          <a:prstGeom prst="rect">
            <a:avLst/>
          </a:prstGeom>
          <a:noFill/>
          <a:ln w="9525">
            <a:noFill/>
            <a:miter lim="800000"/>
            <a:headEnd/>
            <a:tailEnd/>
          </a:ln>
        </p:spPr>
      </p:pic>
      <p:sp>
        <p:nvSpPr>
          <p:cNvPr id="14" name="正方形/長方形 13"/>
          <p:cNvSpPr/>
          <p:nvPr/>
        </p:nvSpPr>
        <p:spPr>
          <a:xfrm>
            <a:off x="4568821" y="4269995"/>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③重さ：</a:t>
            </a:r>
            <a:r>
              <a:rPr lang="en-US" altLang="ja-JP" dirty="0">
                <a:latin typeface="メイリオ" pitchFamily="50" charset="-128"/>
                <a:ea typeface="メイリオ" pitchFamily="50" charset="-128"/>
              </a:rPr>
              <a:t>5</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80</a:t>
            </a:r>
            <a:r>
              <a:rPr lang="ja-JP" altLang="en-US" dirty="0" smtClean="0">
                <a:latin typeface="メイリオ" pitchFamily="50" charset="-128"/>
                <a:ea typeface="メイリオ" pitchFamily="50" charset="-128"/>
              </a:rPr>
              <a:t>万円</a:t>
            </a:r>
            <a:endParaRPr lang="ja-JP" altLang="en-US" dirty="0"/>
          </a:p>
        </p:txBody>
      </p:sp>
      <p:pic>
        <p:nvPicPr>
          <p:cNvPr id="15" name="Picture 3"/>
          <p:cNvPicPr>
            <a:picLocks noChangeAspect="1" noChangeArrowheads="1"/>
          </p:cNvPicPr>
          <p:nvPr/>
        </p:nvPicPr>
        <p:blipFill>
          <a:blip r:embed="rId6" cstate="print"/>
          <a:srcRect/>
          <a:stretch>
            <a:fillRect/>
          </a:stretch>
        </p:blipFill>
        <p:spPr bwMode="auto">
          <a:xfrm>
            <a:off x="920002" y="4986183"/>
            <a:ext cx="936104" cy="936104"/>
          </a:xfrm>
          <a:prstGeom prst="rect">
            <a:avLst/>
          </a:prstGeom>
          <a:noFill/>
          <a:ln w="9525">
            <a:noFill/>
            <a:miter lim="800000"/>
            <a:headEnd/>
            <a:tailEnd/>
          </a:ln>
        </p:spPr>
      </p:pic>
      <p:sp>
        <p:nvSpPr>
          <p:cNvPr id="16" name="正方形/長方形 15"/>
          <p:cNvSpPr/>
          <p:nvPr/>
        </p:nvSpPr>
        <p:spPr>
          <a:xfrm>
            <a:off x="490314" y="5966752"/>
            <a:ext cx="1854995" cy="646331"/>
          </a:xfrm>
          <a:prstGeom prst="rect">
            <a:avLst/>
          </a:prstGeom>
        </p:spPr>
        <p:txBody>
          <a:bodyPr wrap="none">
            <a:spAutoFit/>
          </a:bodyPr>
          <a:lstStyle/>
          <a:p>
            <a:r>
              <a:rPr lang="ja-JP" altLang="en-US" dirty="0">
                <a:latin typeface="メイリオ" pitchFamily="50" charset="-128"/>
                <a:ea typeface="メイリオ" pitchFamily="50" charset="-128"/>
              </a:rPr>
              <a:t>⑤</a:t>
            </a:r>
            <a:r>
              <a:rPr lang="ja-JP" altLang="en-US" dirty="0" smtClean="0">
                <a:latin typeface="メイリオ" pitchFamily="50" charset="-128"/>
                <a:ea typeface="メイリオ" pitchFamily="50" charset="-128"/>
              </a:rPr>
              <a:t>重さ：</a:t>
            </a:r>
            <a:r>
              <a:rPr lang="en-US" altLang="ja-JP" dirty="0" smtClean="0">
                <a:latin typeface="メイリオ" pitchFamily="50" charset="-128"/>
                <a:ea typeface="メイリオ" pitchFamily="50" charset="-128"/>
              </a:rPr>
              <a:t>2.5kg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35</a:t>
            </a:r>
            <a:r>
              <a:rPr lang="ja-JP" altLang="en-US" dirty="0" smtClean="0">
                <a:latin typeface="メイリオ" pitchFamily="50" charset="-128"/>
                <a:ea typeface="メイリオ" pitchFamily="50" charset="-128"/>
              </a:rPr>
              <a:t>万円</a:t>
            </a:r>
            <a:endParaRPr lang="ja-JP" altLang="en-US" dirty="0"/>
          </a:p>
        </p:txBody>
      </p:sp>
      <p:pic>
        <p:nvPicPr>
          <p:cNvPr id="17" name="図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89865" y="5291077"/>
            <a:ext cx="793885" cy="624099"/>
          </a:xfrm>
          <a:prstGeom prst="rect">
            <a:avLst/>
          </a:prstGeom>
        </p:spPr>
      </p:pic>
      <p:sp>
        <p:nvSpPr>
          <p:cNvPr id="18" name="正方形/長方形 17"/>
          <p:cNvSpPr/>
          <p:nvPr/>
        </p:nvSpPr>
        <p:spPr>
          <a:xfrm>
            <a:off x="2559309" y="5966752"/>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⑥重さ：</a:t>
            </a:r>
            <a:r>
              <a:rPr lang="en-US" altLang="ja-JP" dirty="0">
                <a:latin typeface="メイリオ" pitchFamily="50" charset="-128"/>
                <a:ea typeface="メイリオ" pitchFamily="50" charset="-128"/>
              </a:rPr>
              <a:t>2</a:t>
            </a:r>
            <a:r>
              <a:rPr lang="en-US" altLang="ja-JP" dirty="0" smtClean="0">
                <a:latin typeface="メイリオ" pitchFamily="50" charset="-128"/>
                <a:ea typeface="メイリオ" pitchFamily="50" charset="-128"/>
              </a:rPr>
              <a:t>kg</a:t>
            </a:r>
          </a:p>
          <a:p>
            <a:r>
              <a:rPr lang="ja-JP" altLang="en-US" dirty="0" smtClean="0">
                <a:latin typeface="メイリオ" pitchFamily="50" charset="-128"/>
                <a:ea typeface="メイリオ" pitchFamily="50" charset="-128"/>
              </a:rPr>
              <a:t>　価値：</a:t>
            </a:r>
            <a:r>
              <a:rPr lang="en-US" altLang="ja-JP" dirty="0" smtClean="0">
                <a:latin typeface="メイリオ" pitchFamily="50" charset="-128"/>
                <a:ea typeface="メイリオ" pitchFamily="50" charset="-128"/>
              </a:rPr>
              <a:t>25</a:t>
            </a:r>
            <a:r>
              <a:rPr lang="ja-JP" altLang="en-US" dirty="0" smtClean="0">
                <a:latin typeface="メイリオ" pitchFamily="50" charset="-128"/>
                <a:ea typeface="メイリオ" pitchFamily="50" charset="-128"/>
              </a:rPr>
              <a:t>万円</a:t>
            </a:r>
            <a:endParaRPr lang="ja-JP" altLang="en-US" dirty="0"/>
          </a:p>
        </p:txBody>
      </p:sp>
      <p:sp>
        <p:nvSpPr>
          <p:cNvPr id="5" name="楕円 4"/>
          <p:cNvSpPr/>
          <p:nvPr/>
        </p:nvSpPr>
        <p:spPr>
          <a:xfrm>
            <a:off x="5126358" y="5366122"/>
            <a:ext cx="555950" cy="55616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528443" y="5966752"/>
            <a:ext cx="1854995" cy="646331"/>
          </a:xfrm>
          <a:prstGeom prst="rect">
            <a:avLst/>
          </a:prstGeom>
        </p:spPr>
        <p:txBody>
          <a:bodyPr wrap="none">
            <a:spAutoFit/>
          </a:bodyPr>
          <a:lstStyle/>
          <a:p>
            <a:r>
              <a:rPr lang="ja-JP" altLang="en-US" dirty="0" smtClean="0">
                <a:latin typeface="メイリオ" pitchFamily="50" charset="-128"/>
                <a:ea typeface="メイリオ" pitchFamily="50" charset="-128"/>
              </a:rPr>
              <a:t>⑦重さ：</a:t>
            </a:r>
            <a:r>
              <a:rPr lang="en-US" altLang="ja-JP" dirty="0" smtClean="0">
                <a:latin typeface="メイリオ" pitchFamily="50" charset="-128"/>
                <a:ea typeface="メイリオ" pitchFamily="50" charset="-128"/>
              </a:rPr>
              <a:t>1kg</a:t>
            </a:r>
          </a:p>
          <a:p>
            <a:r>
              <a:rPr lang="ja-JP" altLang="en-US" dirty="0" smtClean="0">
                <a:latin typeface="メイリオ" pitchFamily="50" charset="-128"/>
                <a:ea typeface="メイリオ" pitchFamily="50" charset="-128"/>
              </a:rPr>
              <a:t>　価値：</a:t>
            </a:r>
            <a:r>
              <a:rPr lang="en-US" altLang="ja-JP" dirty="0">
                <a:latin typeface="メイリオ" pitchFamily="50" charset="-128"/>
                <a:ea typeface="メイリオ" pitchFamily="50" charset="-128"/>
              </a:rPr>
              <a:t>18</a:t>
            </a:r>
            <a:r>
              <a:rPr lang="ja-JP" altLang="en-US" dirty="0" smtClean="0">
                <a:latin typeface="メイリオ" pitchFamily="50" charset="-128"/>
                <a:ea typeface="メイリオ" pitchFamily="50" charset="-128"/>
              </a:rPr>
              <a:t>万円</a:t>
            </a:r>
            <a:endParaRPr lang="ja-JP" altLang="en-US" dirty="0"/>
          </a:p>
        </p:txBody>
      </p:sp>
      <p:sp>
        <p:nvSpPr>
          <p:cNvPr id="19" name="正方形/長方形 18"/>
          <p:cNvSpPr/>
          <p:nvPr/>
        </p:nvSpPr>
        <p:spPr>
          <a:xfrm>
            <a:off x="6508974" y="5366122"/>
            <a:ext cx="2177826" cy="923330"/>
          </a:xfrm>
          <a:prstGeom prst="rect">
            <a:avLst/>
          </a:prstGeom>
          <a:ln>
            <a:solidFill>
              <a:schemeClr val="tx1"/>
            </a:solidFill>
          </a:ln>
        </p:spPr>
        <p:txBody>
          <a:bodyPr wrap="square">
            <a:spAutoFit/>
          </a:bodyPr>
          <a:lstStyle/>
          <a:p>
            <a:r>
              <a:rPr lang="ja-JP" altLang="en-US" dirty="0" smtClean="0">
                <a:latin typeface="メイリオ" pitchFamily="50" charset="-128"/>
                <a:ea typeface="メイリオ" pitchFamily="50" charset="-128"/>
              </a:rPr>
              <a:t>よって，</a:t>
            </a:r>
            <a:endParaRPr lang="en-US" altLang="ja-JP" dirty="0" smtClean="0">
              <a:latin typeface="メイリオ" pitchFamily="50" charset="-128"/>
              <a:ea typeface="メイリオ" pitchFamily="50" charset="-128"/>
            </a:endParaRPr>
          </a:p>
          <a:p>
            <a:r>
              <a:rPr lang="ja-JP" altLang="en-US" dirty="0" smtClean="0">
                <a:latin typeface="メイリオ" pitchFamily="50" charset="-128"/>
                <a:ea typeface="メイリオ" pitchFamily="50" charset="-128"/>
              </a:rPr>
              <a:t>⑦</a:t>
            </a:r>
            <a:r>
              <a:rPr lang="en-US" altLang="ja-JP" dirty="0" smtClean="0">
                <a:latin typeface="メイリオ" pitchFamily="50" charset="-128"/>
                <a:ea typeface="メイリオ" pitchFamily="50" charset="-128"/>
              </a:rPr>
              <a:t>(1</a:t>
            </a:r>
            <a:r>
              <a:rPr lang="ja-JP" altLang="en-US" dirty="0" smtClean="0">
                <a:latin typeface="メイリオ" pitchFamily="50" charset="-128"/>
                <a:ea typeface="メイリオ" pitchFamily="50" charset="-128"/>
              </a:rPr>
              <a:t>㎏</a:t>
            </a:r>
            <a:r>
              <a:rPr lang="en-US" altLang="ja-JP" dirty="0" smtClean="0">
                <a:latin typeface="メイリオ" pitchFamily="50" charset="-128"/>
                <a:ea typeface="メイリオ" pitchFamily="50" charset="-128"/>
              </a:rPr>
              <a:t>)</a:t>
            </a:r>
            <a:r>
              <a:rPr lang="ja-JP" altLang="en-US" dirty="0" err="1"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④</a:t>
            </a:r>
            <a:r>
              <a:rPr lang="en-US" altLang="ja-JP" dirty="0" smtClean="0">
                <a:latin typeface="メイリオ" pitchFamily="50" charset="-128"/>
                <a:ea typeface="メイリオ" pitchFamily="50" charset="-128"/>
              </a:rPr>
              <a:t>(3</a:t>
            </a:r>
            <a:r>
              <a:rPr lang="ja-JP" altLang="en-US" dirty="0" smtClean="0">
                <a:latin typeface="メイリオ" pitchFamily="50" charset="-128"/>
                <a:ea typeface="メイリオ" pitchFamily="50" charset="-128"/>
              </a:rPr>
              <a:t>㎏</a:t>
            </a:r>
            <a:r>
              <a:rPr lang="en-US" altLang="ja-JP" dirty="0" smtClean="0">
                <a:latin typeface="メイリオ" pitchFamily="50" charset="-128"/>
                <a:ea typeface="メイリオ" pitchFamily="50" charset="-128"/>
              </a:rPr>
              <a:t>)</a:t>
            </a:r>
          </a:p>
          <a:p>
            <a:r>
              <a:rPr lang="ja-JP" altLang="en-US" dirty="0" smtClean="0">
                <a:latin typeface="メイリオ" pitchFamily="50" charset="-128"/>
                <a:ea typeface="メイリオ" pitchFamily="50" charset="-128"/>
              </a:rPr>
              <a:t>③</a:t>
            </a:r>
            <a:r>
              <a:rPr lang="en-US" altLang="ja-JP" dirty="0" smtClean="0">
                <a:latin typeface="メイリオ" pitchFamily="50" charset="-128"/>
                <a:ea typeface="メイリオ" pitchFamily="50" charset="-128"/>
              </a:rPr>
              <a:t>(5</a:t>
            </a:r>
            <a:r>
              <a:rPr lang="ja-JP" altLang="en-US" dirty="0" smtClean="0">
                <a:latin typeface="メイリオ" pitchFamily="50" charset="-128"/>
                <a:ea typeface="メイリオ" pitchFamily="50" charset="-128"/>
              </a:rPr>
              <a:t>㎏</a:t>
            </a:r>
            <a:r>
              <a:rPr lang="en-US" altLang="ja-JP" dirty="0" smtClean="0">
                <a:latin typeface="メイリオ" pitchFamily="50" charset="-128"/>
                <a:ea typeface="メイリオ" pitchFamily="50" charset="-128"/>
              </a:rPr>
              <a:t>)</a:t>
            </a:r>
            <a:r>
              <a:rPr lang="ja-JP" altLang="en-US" dirty="0" err="1"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⑥</a:t>
            </a:r>
            <a:r>
              <a:rPr lang="en-US" altLang="ja-JP" dirty="0" smtClean="0">
                <a:latin typeface="メイリオ" pitchFamily="50" charset="-128"/>
                <a:ea typeface="メイリオ" pitchFamily="50" charset="-128"/>
              </a:rPr>
              <a:t>(1</a:t>
            </a:r>
            <a:r>
              <a:rPr lang="ja-JP" altLang="en-US" dirty="0" smtClean="0">
                <a:latin typeface="メイリオ" pitchFamily="50" charset="-128"/>
                <a:ea typeface="メイリオ" pitchFamily="50" charset="-128"/>
              </a:rPr>
              <a:t>㎏</a:t>
            </a:r>
            <a:r>
              <a:rPr lang="en-US" altLang="ja-JP" dirty="0" smtClean="0">
                <a:latin typeface="メイリオ" pitchFamily="50" charset="-128"/>
                <a:ea typeface="メイリオ" pitchFamily="50" charset="-128"/>
              </a:rPr>
              <a:t>)</a:t>
            </a:r>
            <a:endParaRPr lang="ja-JP" altLang="en-US" dirty="0"/>
          </a:p>
        </p:txBody>
      </p:sp>
    </p:spTree>
    <p:extLst>
      <p:ext uri="{BB962C8B-B14F-4D97-AF65-F5344CB8AC3E}">
        <p14:creationId xmlns:p14="http://schemas.microsoft.com/office/powerpoint/2010/main" val="1609180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続いて解答です</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472608"/>
          </a:xfrm>
        </p:spPr>
        <p:txBody>
          <a:bodyPr>
            <a:normAutofit/>
          </a:bodyPr>
          <a:lstStyle/>
          <a:p>
            <a:pPr>
              <a:buNone/>
            </a:pPr>
            <a:r>
              <a:rPr lang="ja-JP" altLang="en-US" sz="2600" b="1" u="sng" dirty="0" smtClean="0">
                <a:latin typeface="メイリオ" pitchFamily="50" charset="-128"/>
                <a:ea typeface="メイリオ" pitchFamily="50" charset="-128"/>
              </a:rPr>
              <a:t>演習</a:t>
            </a:r>
            <a:r>
              <a:rPr lang="en-US" altLang="ja-JP" sz="2600" b="1" u="sng" dirty="0">
                <a:latin typeface="メイリオ" pitchFamily="50" charset="-128"/>
                <a:ea typeface="メイリオ" pitchFamily="50" charset="-128"/>
              </a:rPr>
              <a:t>9</a:t>
            </a:r>
            <a:r>
              <a:rPr lang="en-US" altLang="ja-JP" sz="2600" b="1" u="sng" dirty="0" smtClean="0">
                <a:latin typeface="メイリオ" pitchFamily="50" charset="-128"/>
                <a:ea typeface="メイリオ" pitchFamily="50" charset="-128"/>
              </a:rPr>
              <a:t>-3</a:t>
            </a:r>
          </a:p>
          <a:p>
            <a:r>
              <a:rPr lang="en-US" altLang="ja-JP" sz="2400" dirty="0" smtClean="0">
                <a:latin typeface="メイリオ" pitchFamily="50" charset="-128"/>
                <a:ea typeface="メイリオ" pitchFamily="50" charset="-128"/>
              </a:rPr>
              <a:t>100×100</a:t>
            </a:r>
            <a:r>
              <a:rPr lang="ja-JP" altLang="en-US" sz="2400" dirty="0" smtClean="0">
                <a:latin typeface="メイリオ" pitchFamily="50" charset="-128"/>
                <a:ea typeface="メイリオ" pitchFamily="50" charset="-128"/>
              </a:rPr>
              <a:t>のチェス盤の左上のマスから右下のマスまでチェスのナイトを動かすのに必要な最小手数はいくつ？</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下図はあくまでイメージ図</a:t>
            </a:r>
            <a:r>
              <a:rPr lang="en-US" altLang="ja-JP" sz="2400" dirty="0" smtClean="0">
                <a:latin typeface="メイリオ" pitchFamily="50" charset="-128"/>
                <a:ea typeface="メイリオ" pitchFamily="50" charset="-128"/>
              </a:rPr>
              <a:t>)</a:t>
            </a:r>
          </a:p>
        </p:txBody>
      </p:sp>
      <p:pic>
        <p:nvPicPr>
          <p:cNvPr id="6146" name="Picture 2"/>
          <p:cNvPicPr>
            <a:picLocks noChangeAspect="1" noChangeArrowheads="1"/>
          </p:cNvPicPr>
          <p:nvPr/>
        </p:nvPicPr>
        <p:blipFill>
          <a:blip r:embed="rId2" cstate="print"/>
          <a:srcRect/>
          <a:stretch>
            <a:fillRect/>
          </a:stretch>
        </p:blipFill>
        <p:spPr bwMode="auto">
          <a:xfrm>
            <a:off x="1259632" y="2935343"/>
            <a:ext cx="3816424" cy="3806025"/>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5508104" y="3429000"/>
            <a:ext cx="2520280" cy="25508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b="1" dirty="0" smtClean="0">
                <a:latin typeface="メイリオ" pitchFamily="50" charset="-128"/>
                <a:ea typeface="メイリオ" pitchFamily="50" charset="-128"/>
              </a:rPr>
              <a:t>解答</a:t>
            </a:r>
            <a:endParaRPr kumimoji="1" lang="ja-JP" altLang="en-US" sz="4000" b="1" dirty="0">
              <a:latin typeface="メイリオ" pitchFamily="50" charset="-128"/>
              <a:ea typeface="メイリオ" pitchFamily="50" charset="-128"/>
            </a:endParaRPr>
          </a:p>
        </p:txBody>
      </p:sp>
      <p:sp>
        <p:nvSpPr>
          <p:cNvPr id="3" name="サブタイトル 2"/>
          <p:cNvSpPr>
            <a:spLocks noGrp="1"/>
          </p:cNvSpPr>
          <p:nvPr>
            <p:ph idx="1"/>
          </p:nvPr>
        </p:nvSpPr>
        <p:spPr>
          <a:xfrm>
            <a:off x="323528" y="1268760"/>
            <a:ext cx="8496944" cy="5472608"/>
          </a:xfrm>
        </p:spPr>
        <p:txBody>
          <a:bodyPr>
            <a:normAutofit/>
          </a:bodyPr>
          <a:lstStyle/>
          <a:p>
            <a:pPr>
              <a:buNone/>
            </a:pPr>
            <a:r>
              <a:rPr lang="ja-JP" altLang="en-US" sz="2600" b="1" u="sng" dirty="0" smtClean="0">
                <a:latin typeface="メイリオ" pitchFamily="50" charset="-128"/>
                <a:ea typeface="メイリオ" pitchFamily="50" charset="-128"/>
              </a:rPr>
              <a:t>演習</a:t>
            </a:r>
            <a:r>
              <a:rPr lang="en-US" altLang="ja-JP" sz="2600" b="1" u="sng" dirty="0">
                <a:latin typeface="メイリオ" pitchFamily="50" charset="-128"/>
                <a:ea typeface="メイリオ" pitchFamily="50" charset="-128"/>
              </a:rPr>
              <a:t>9</a:t>
            </a:r>
            <a:r>
              <a:rPr lang="en-US" altLang="ja-JP" sz="2600" b="1" u="sng" dirty="0" smtClean="0">
                <a:latin typeface="メイリオ" pitchFamily="50" charset="-128"/>
                <a:ea typeface="メイリオ" pitchFamily="50" charset="-128"/>
              </a:rPr>
              <a:t>-3</a:t>
            </a:r>
          </a:p>
          <a:p>
            <a:r>
              <a:rPr lang="en-US" altLang="ja-JP" sz="2400" dirty="0" smtClean="0">
                <a:latin typeface="メイリオ" pitchFamily="50" charset="-128"/>
                <a:ea typeface="メイリオ" pitchFamily="50" charset="-128"/>
              </a:rPr>
              <a:t>100×100</a:t>
            </a:r>
            <a:r>
              <a:rPr lang="ja-JP" altLang="en-US" sz="2400" dirty="0" smtClean="0">
                <a:latin typeface="メイリオ" pitchFamily="50" charset="-128"/>
                <a:ea typeface="メイリオ" pitchFamily="50" charset="-128"/>
              </a:rPr>
              <a:t>のチェス盤の左上のマスから右下のマスまでチェスのナイトを動かすのに必要な最小手数はいくつ？</a:t>
            </a:r>
            <a:endParaRPr lang="en-US" altLang="ja-JP" sz="2400" dirty="0">
              <a:latin typeface="メイリオ" pitchFamily="50" charset="-128"/>
              <a:ea typeface="メイリオ" pitchFamily="50" charset="-128"/>
            </a:endParaRPr>
          </a:p>
          <a:p>
            <a:endParaRPr lang="en-US" altLang="ja-JP" sz="1200" b="1" dirty="0" smtClean="0">
              <a:latin typeface="メイリオ" pitchFamily="50" charset="-128"/>
              <a:ea typeface="メイリオ" pitchFamily="50" charset="-128"/>
            </a:endParaRPr>
          </a:p>
          <a:p>
            <a:pPr marL="0" indent="0">
              <a:buNone/>
            </a:pPr>
            <a:r>
              <a:rPr lang="ja-JP" altLang="en-US" sz="2400" b="1" u="sng" dirty="0" smtClean="0">
                <a:solidFill>
                  <a:srgbClr val="C00000"/>
                </a:solidFill>
                <a:latin typeface="メイリオ" pitchFamily="50" charset="-128"/>
                <a:ea typeface="メイリオ" pitchFamily="50" charset="-128"/>
              </a:rPr>
              <a:t>最小手数は</a:t>
            </a:r>
            <a:r>
              <a:rPr lang="en-US" altLang="ja-JP" sz="2400" b="1" u="sng" dirty="0" smtClean="0">
                <a:solidFill>
                  <a:srgbClr val="C00000"/>
                </a:solidFill>
                <a:latin typeface="メイリオ" pitchFamily="50" charset="-128"/>
                <a:ea typeface="メイリオ" pitchFamily="50" charset="-128"/>
              </a:rPr>
              <a:t>66</a:t>
            </a:r>
            <a:r>
              <a:rPr lang="ja-JP" altLang="en-US" sz="2400" b="1" u="sng" dirty="0" smtClean="0">
                <a:solidFill>
                  <a:srgbClr val="C00000"/>
                </a:solidFill>
                <a:latin typeface="メイリオ" pitchFamily="50" charset="-128"/>
                <a:ea typeface="メイリオ" pitchFamily="50" charset="-128"/>
              </a:rPr>
              <a:t>手</a:t>
            </a:r>
            <a:endParaRPr lang="en-US" altLang="ja-JP" sz="2400" b="1" u="sng" dirty="0" smtClean="0">
              <a:solidFill>
                <a:srgbClr val="C00000"/>
              </a:solidFill>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ナイトは</a:t>
            </a:r>
            <a:r>
              <a:rPr lang="en-US" altLang="ja-JP" sz="2400" dirty="0" smtClean="0">
                <a:latin typeface="メイリオ" pitchFamily="50" charset="-128"/>
                <a:ea typeface="メイリオ" pitchFamily="50" charset="-128"/>
              </a:rPr>
              <a:t>2</a:t>
            </a:r>
            <a:r>
              <a:rPr lang="ja-JP" altLang="en-US" sz="2400" dirty="0" smtClean="0">
                <a:latin typeface="メイリオ" pitchFamily="50" charset="-128"/>
                <a:ea typeface="メイリオ" pitchFamily="50" charset="-128"/>
              </a:rPr>
              <a:t>手で右</a:t>
            </a:r>
            <a:r>
              <a:rPr lang="en-US" altLang="ja-JP" sz="2400" dirty="0">
                <a:latin typeface="メイリオ" pitchFamily="50" charset="-128"/>
                <a:ea typeface="メイリオ" pitchFamily="50" charset="-128"/>
              </a:rPr>
              <a:t>3</a:t>
            </a:r>
            <a:r>
              <a:rPr lang="ja-JP" altLang="en-US" sz="2400" dirty="0">
                <a:latin typeface="メイリオ" pitchFamily="50" charset="-128"/>
                <a:ea typeface="メイリオ" pitchFamily="50" charset="-128"/>
              </a:rPr>
              <a:t>下</a:t>
            </a:r>
            <a:r>
              <a:rPr lang="en-US" altLang="ja-JP" sz="2400" dirty="0" smtClean="0">
                <a:latin typeface="メイリオ" pitchFamily="50" charset="-128"/>
                <a:ea typeface="メイリオ" pitchFamily="50" charset="-128"/>
              </a:rPr>
              <a:t>3</a:t>
            </a:r>
            <a:r>
              <a:rPr lang="ja-JP" altLang="en-US" sz="2400" dirty="0" smtClean="0">
                <a:latin typeface="メイリオ" pitchFamily="50" charset="-128"/>
                <a:ea typeface="メイリオ" pitchFamily="50" charset="-128"/>
              </a:rPr>
              <a:t>の</a:t>
            </a:r>
            <a:r>
              <a:rPr lang="ja-JP" altLang="en-US" sz="2400" dirty="0">
                <a:latin typeface="メイリオ" pitchFamily="50" charset="-128"/>
                <a:ea typeface="メイリオ" pitchFamily="50" charset="-128"/>
              </a:rPr>
              <a:t>位置へ移動</a:t>
            </a:r>
            <a:r>
              <a:rPr lang="ja-JP" altLang="en-US" sz="2400" dirty="0" smtClean="0">
                <a:latin typeface="メイリオ" pitchFamily="50" charset="-128"/>
                <a:ea typeface="メイリオ" pitchFamily="50" charset="-128"/>
              </a:rPr>
              <a:t>できる</a:t>
            </a:r>
            <a:r>
              <a:rPr lang="en-US" altLang="ja-JP" sz="2400" dirty="0">
                <a:latin typeface="メイリオ" pitchFamily="50" charset="-128"/>
                <a:ea typeface="メイリオ" pitchFamily="50" charset="-128"/>
              </a:rPr>
              <a:t>(</a:t>
            </a:r>
            <a:r>
              <a:rPr lang="ja-JP" altLang="en-US" sz="2400" b="1" dirty="0" smtClean="0">
                <a:latin typeface="メイリオ" pitchFamily="50" charset="-128"/>
                <a:ea typeface="メイリオ" pitchFamily="50" charset="-128"/>
              </a:rPr>
              <a:t>マンハッタン</a:t>
            </a:r>
            <a:r>
              <a:rPr lang="ja-JP" altLang="en-US" sz="2400" b="1" dirty="0">
                <a:latin typeface="メイリオ" pitchFamily="50" charset="-128"/>
                <a:ea typeface="メイリオ" pitchFamily="50" charset="-128"/>
              </a:rPr>
              <a:t>距離を小さくするような</a:t>
            </a:r>
            <a:r>
              <a:rPr lang="ja-JP" altLang="en-US" sz="2400" b="1" dirty="0" smtClean="0">
                <a:latin typeface="メイリオ" pitchFamily="50" charset="-128"/>
                <a:ea typeface="メイリオ" pitchFamily="50" charset="-128"/>
              </a:rPr>
              <a:t>貪欲法</a:t>
            </a:r>
            <a:r>
              <a:rPr lang="en-US" altLang="ja-JP" sz="2400" dirty="0" smtClean="0">
                <a:latin typeface="メイリオ" pitchFamily="50" charset="-128"/>
                <a:ea typeface="メイリオ" pitchFamily="50" charset="-128"/>
              </a:rPr>
              <a:t>)</a:t>
            </a:r>
            <a:endParaRPr lang="ja-JP" altLang="en-US" sz="2400" dirty="0">
              <a:latin typeface="メイリオ" pitchFamily="50" charset="-128"/>
              <a:ea typeface="メイリオ" pitchFamily="50" charset="-128"/>
            </a:endParaRPr>
          </a:p>
          <a:p>
            <a:r>
              <a:rPr lang="en-US" altLang="ja-JP" sz="2400" dirty="0" smtClean="0">
                <a:latin typeface="メイリオ" pitchFamily="50" charset="-128"/>
                <a:ea typeface="メイリオ" pitchFamily="50" charset="-128"/>
              </a:rPr>
              <a:t>2</a:t>
            </a:r>
            <a:r>
              <a:rPr lang="ja-JP" altLang="en-US" sz="2400" dirty="0">
                <a:latin typeface="メイリオ" pitchFamily="50" charset="-128"/>
                <a:ea typeface="メイリオ" pitchFamily="50" charset="-128"/>
              </a:rPr>
              <a:t>手</a:t>
            </a:r>
            <a:r>
              <a:rPr lang="en-US" altLang="ja-JP" sz="2400" dirty="0">
                <a:latin typeface="メイリオ" pitchFamily="50" charset="-128"/>
                <a:ea typeface="メイリオ" pitchFamily="50" charset="-128"/>
              </a:rPr>
              <a:t>×33</a:t>
            </a:r>
            <a:r>
              <a:rPr lang="ja-JP" altLang="en-US" sz="2400" dirty="0">
                <a:latin typeface="メイリオ" pitchFamily="50" charset="-128"/>
                <a:ea typeface="メイリオ" pitchFamily="50" charset="-128"/>
              </a:rPr>
              <a:t>回 </a:t>
            </a:r>
            <a:r>
              <a:rPr lang="en-US" altLang="ja-JP" sz="2400" dirty="0">
                <a:latin typeface="メイリオ" pitchFamily="50" charset="-128"/>
                <a:ea typeface="メイリオ" pitchFamily="50" charset="-128"/>
              </a:rPr>
              <a:t>= 66</a:t>
            </a:r>
            <a:r>
              <a:rPr lang="ja-JP" altLang="en-US" sz="2400" dirty="0">
                <a:latin typeface="メイリオ" pitchFamily="50" charset="-128"/>
                <a:ea typeface="メイリオ" pitchFamily="50" charset="-128"/>
              </a:rPr>
              <a:t>手 で </a:t>
            </a:r>
            <a:r>
              <a:rPr lang="en-US" altLang="ja-JP" sz="2400" dirty="0">
                <a:latin typeface="メイリオ" pitchFamily="50" charset="-128"/>
                <a:ea typeface="メイリオ" pitchFamily="50" charset="-128"/>
              </a:rPr>
              <a:t>99</a:t>
            </a:r>
            <a:r>
              <a:rPr lang="ja-JP" altLang="en-US" sz="2400" dirty="0">
                <a:latin typeface="メイリオ" pitchFamily="50" charset="-128"/>
                <a:ea typeface="メイリオ" pitchFamily="50" charset="-128"/>
              </a:rPr>
              <a:t>右</a:t>
            </a:r>
            <a:r>
              <a:rPr lang="en-US" altLang="ja-JP" sz="2400" dirty="0">
                <a:latin typeface="メイリオ" pitchFamily="50" charset="-128"/>
                <a:ea typeface="メイリオ" pitchFamily="50" charset="-128"/>
              </a:rPr>
              <a:t>99</a:t>
            </a:r>
            <a:r>
              <a:rPr lang="ja-JP" altLang="en-US" sz="2400" dirty="0">
                <a:latin typeface="メイリオ" pitchFamily="50" charset="-128"/>
                <a:ea typeface="メイリオ" pitchFamily="50" charset="-128"/>
              </a:rPr>
              <a:t>下 へ移動</a:t>
            </a:r>
            <a:r>
              <a:rPr lang="ja-JP" altLang="en-US" sz="2400" dirty="0" smtClean="0">
                <a:latin typeface="メイリオ" pitchFamily="50" charset="-128"/>
                <a:ea typeface="メイリオ" pitchFamily="50" charset="-128"/>
              </a:rPr>
              <a:t>できる</a:t>
            </a:r>
            <a:endParaRPr lang="ja-JP" altLang="en-US" sz="2400" dirty="0">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これ</a:t>
            </a:r>
            <a:r>
              <a:rPr lang="ja-JP" altLang="en-US" sz="2400" dirty="0">
                <a:latin typeface="メイリオ" pitchFamily="50" charset="-128"/>
                <a:ea typeface="メイリオ" pitchFamily="50" charset="-128"/>
              </a:rPr>
              <a:t>により</a:t>
            </a:r>
            <a:r>
              <a:rPr lang="en-US" altLang="ja-JP" sz="2400" dirty="0">
                <a:latin typeface="メイリオ" pitchFamily="50" charset="-128"/>
                <a:ea typeface="メイリオ" pitchFamily="50" charset="-128"/>
              </a:rPr>
              <a:t>100×100</a:t>
            </a:r>
            <a:r>
              <a:rPr lang="ja-JP" altLang="en-US" sz="2400" dirty="0">
                <a:latin typeface="メイリオ" pitchFamily="50" charset="-128"/>
                <a:ea typeface="メイリオ" pitchFamily="50" charset="-128"/>
              </a:rPr>
              <a:t>のチェス盤の</a:t>
            </a:r>
            <a:r>
              <a:rPr lang="ja-JP" altLang="en-US" sz="2400" dirty="0" smtClean="0">
                <a:latin typeface="メイリオ" pitchFamily="50" charset="-128"/>
                <a:ea typeface="メイリオ" pitchFamily="50" charset="-128"/>
              </a:rPr>
              <a:t>右下へ</a:t>
            </a:r>
            <a:endParaRPr lang="en-US" altLang="ja-JP" sz="2400" dirty="0" smtClean="0">
              <a:latin typeface="メイリオ" pitchFamily="50" charset="-128"/>
              <a:ea typeface="メイリオ" pitchFamily="50" charset="-128"/>
            </a:endParaRPr>
          </a:p>
          <a:p>
            <a:pPr marL="0" indent="0">
              <a:spcBef>
                <a:spcPts val="0"/>
              </a:spcBef>
              <a:buNone/>
            </a:pPr>
            <a:r>
              <a:rPr lang="ja-JP" altLang="en-US" sz="2400" dirty="0">
                <a:latin typeface="メイリオ" pitchFamily="50" charset="-128"/>
                <a:ea typeface="メイリオ" pitchFamily="50" charset="-128"/>
              </a:rPr>
              <a:t>　</a:t>
            </a:r>
            <a:r>
              <a:rPr lang="ja-JP" altLang="en-US" sz="2400" dirty="0" smtClean="0">
                <a:latin typeface="メイリオ" pitchFamily="50" charset="-128"/>
                <a:ea typeface="メイリオ" pitchFamily="50" charset="-128"/>
              </a:rPr>
              <a:t>移動</a:t>
            </a:r>
            <a:r>
              <a:rPr lang="ja-JP" altLang="en-US" sz="2400" dirty="0">
                <a:latin typeface="メイリオ" pitchFamily="50" charset="-128"/>
                <a:ea typeface="メイリオ" pitchFamily="50" charset="-128"/>
              </a:rPr>
              <a:t>できる</a:t>
            </a:r>
            <a:r>
              <a:rPr lang="ja-JP" altLang="en-US" sz="2400" dirty="0" smtClean="0">
                <a:latin typeface="メイリオ" pitchFamily="50" charset="-128"/>
                <a:ea typeface="メイリオ" pitchFamily="50" charset="-128"/>
              </a:rPr>
              <a:t>．</a:t>
            </a:r>
            <a:endParaRPr lang="en-US" altLang="ja-JP" sz="2400" dirty="0" smtClean="0">
              <a:latin typeface="メイリオ" pitchFamily="50" charset="-128"/>
              <a:ea typeface="メイリオ" pitchFamily="50" charset="-128"/>
            </a:endParaRPr>
          </a:p>
          <a:p>
            <a:pPr marL="0" indent="0">
              <a:buNone/>
            </a:pPr>
            <a:endParaRPr lang="en-US" altLang="ja-JP" sz="1200" dirty="0">
              <a:latin typeface="メイリオ" pitchFamily="50" charset="-128"/>
              <a:ea typeface="メイリオ" pitchFamily="50" charset="-128"/>
            </a:endParaRPr>
          </a:p>
          <a:p>
            <a:pPr>
              <a:spcBef>
                <a:spcPts val="0"/>
              </a:spcBef>
            </a:pPr>
            <a:r>
              <a:rPr lang="ja-JP" altLang="en-US" sz="2400" dirty="0" smtClean="0">
                <a:latin typeface="メイリオ" pitchFamily="50" charset="-128"/>
                <a:ea typeface="メイリオ" pitchFamily="50" charset="-128"/>
              </a:rPr>
              <a:t>さらに</a:t>
            </a:r>
            <a:r>
              <a:rPr lang="ja-JP" altLang="en-US" sz="2400" dirty="0">
                <a:latin typeface="メイリオ" pitchFamily="50" charset="-128"/>
                <a:ea typeface="メイリオ" pitchFamily="50" charset="-128"/>
              </a:rPr>
              <a:t>本来</a:t>
            </a:r>
            <a:r>
              <a:rPr lang="ja-JP" altLang="en-US" sz="2400" dirty="0" smtClean="0">
                <a:latin typeface="メイリオ" pitchFamily="50" charset="-128"/>
                <a:ea typeface="メイリオ" pitchFamily="50" charset="-128"/>
              </a:rPr>
              <a:t>は，</a:t>
            </a:r>
            <a:r>
              <a:rPr lang="ja-JP" altLang="en-US" sz="2400" dirty="0">
                <a:latin typeface="メイリオ" pitchFamily="50" charset="-128"/>
                <a:ea typeface="メイリオ" pitchFamily="50" charset="-128"/>
              </a:rPr>
              <a:t>これ以上は手数を</a:t>
            </a:r>
            <a:r>
              <a:rPr lang="ja-JP" altLang="en-US" sz="2400" dirty="0" smtClean="0">
                <a:latin typeface="メイリオ" pitchFamily="50" charset="-128"/>
                <a:ea typeface="メイリオ" pitchFamily="50" charset="-128"/>
              </a:rPr>
              <a:t>少なく</a:t>
            </a:r>
            <a:endParaRPr lang="en-US" altLang="ja-JP" sz="2400" dirty="0" smtClean="0">
              <a:latin typeface="メイリオ" pitchFamily="50" charset="-128"/>
              <a:ea typeface="メイリオ" pitchFamily="50" charset="-128"/>
            </a:endParaRPr>
          </a:p>
          <a:p>
            <a:pPr marL="0" indent="0">
              <a:spcBef>
                <a:spcPts val="0"/>
              </a:spcBef>
              <a:buNone/>
            </a:pPr>
            <a:r>
              <a:rPr lang="ja-JP" altLang="en-US" sz="2400" dirty="0" smtClean="0">
                <a:latin typeface="メイリオ" pitchFamily="50" charset="-128"/>
                <a:ea typeface="メイリオ" pitchFamily="50" charset="-128"/>
              </a:rPr>
              <a:t>　できない</a:t>
            </a:r>
            <a:r>
              <a:rPr lang="ja-JP" altLang="en-US" sz="2400" dirty="0">
                <a:latin typeface="メイリオ" pitchFamily="50" charset="-128"/>
                <a:ea typeface="メイリオ" pitchFamily="50" charset="-128"/>
              </a:rPr>
              <a:t>こと</a:t>
            </a:r>
            <a:r>
              <a:rPr lang="ja-JP" altLang="en-US" sz="2400" dirty="0" smtClean="0">
                <a:latin typeface="メイリオ" pitchFamily="50" charset="-128"/>
                <a:ea typeface="メイリオ" pitchFamily="50" charset="-128"/>
              </a:rPr>
              <a:t>を示す</a:t>
            </a:r>
            <a:r>
              <a:rPr lang="ja-JP" altLang="en-US" sz="2400" dirty="0">
                <a:latin typeface="メイリオ" pitchFamily="50" charset="-128"/>
                <a:ea typeface="メイリオ" pitchFamily="50" charset="-128"/>
              </a:rPr>
              <a:t>必要がある．</a:t>
            </a:r>
            <a:endParaRPr lang="en-US" altLang="ja-JP" sz="2400" dirty="0" smtClean="0">
              <a:latin typeface="メイリオ" pitchFamily="50" charset="-128"/>
              <a:ea typeface="メイリオ" pitchFamily="50" charset="-128"/>
            </a:endParaRPr>
          </a:p>
        </p:txBody>
      </p:sp>
      <p:pic>
        <p:nvPicPr>
          <p:cNvPr id="4" name="図 3"/>
          <p:cNvPicPr>
            <a:picLocks noChangeAspect="1"/>
          </p:cNvPicPr>
          <p:nvPr/>
        </p:nvPicPr>
        <p:blipFill>
          <a:blip r:embed="rId2"/>
          <a:stretch>
            <a:fillRect/>
          </a:stretch>
        </p:blipFill>
        <p:spPr>
          <a:xfrm>
            <a:off x="6802484" y="4509120"/>
            <a:ext cx="2139509" cy="2126502"/>
          </a:xfrm>
          <a:prstGeom prst="rect">
            <a:avLst/>
          </a:prstGeom>
        </p:spPr>
      </p:pic>
    </p:spTree>
    <p:extLst>
      <p:ext uri="{BB962C8B-B14F-4D97-AF65-F5344CB8AC3E}">
        <p14:creationId xmlns:p14="http://schemas.microsoft.com/office/powerpoint/2010/main" val="1021929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3190</TotalTime>
  <Words>1641</Words>
  <Application>Microsoft Office PowerPoint</Application>
  <PresentationFormat>画面に合わせる (4:3)</PresentationFormat>
  <Paragraphs>321</Paragraphs>
  <Slides>28</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28</vt:i4>
      </vt:variant>
    </vt:vector>
  </HeadingPairs>
  <TitlesOfParts>
    <vt:vector size="35" baseType="lpstr">
      <vt:lpstr>ＭＳ Ｐゴシック</vt:lpstr>
      <vt:lpstr>メイリオ</vt:lpstr>
      <vt:lpstr>Arial</vt:lpstr>
      <vt:lpstr>Calibri</vt:lpstr>
      <vt:lpstr>Cambria Math</vt:lpstr>
      <vt:lpstr>Wingdings</vt:lpstr>
      <vt:lpstr>Office テーマ</vt:lpstr>
      <vt:lpstr>技術社会システム 第10回：動的計画法</vt:lpstr>
      <vt:lpstr>さっそく前回の演習の解答です</vt:lpstr>
      <vt:lpstr>解答</vt:lpstr>
      <vt:lpstr>ナップサック問題の解答です</vt:lpstr>
      <vt:lpstr>ナップサック問題の解答です</vt:lpstr>
      <vt:lpstr>続き</vt:lpstr>
      <vt:lpstr>続き</vt:lpstr>
      <vt:lpstr>続いて解答です</vt:lpstr>
      <vt:lpstr>解答</vt:lpstr>
      <vt:lpstr>解答</vt:lpstr>
      <vt:lpstr>動的計画法</vt:lpstr>
      <vt:lpstr>フィボナッチの計算</vt:lpstr>
      <vt:lpstr>フィボナッチの計算</vt:lpstr>
      <vt:lpstr>フィボナッチの計算</vt:lpstr>
      <vt:lpstr>それでは演習です</vt:lpstr>
      <vt:lpstr>ちなみに…</vt:lpstr>
      <vt:lpstr>フィボナッチの計算(動的計画法)</vt:lpstr>
      <vt:lpstr>動的計画法での計算量</vt:lpstr>
      <vt:lpstr>動的計画法での計算量</vt:lpstr>
      <vt:lpstr>動的計画法での計算量</vt:lpstr>
      <vt:lpstr>演習で慣れていきましょう</vt:lpstr>
      <vt:lpstr>演習で慣れていきましょう</vt:lpstr>
      <vt:lpstr>解答</vt:lpstr>
      <vt:lpstr>解答</vt:lpstr>
      <vt:lpstr>解答</vt:lpstr>
      <vt:lpstr>解答</vt:lpstr>
      <vt:lpstr>状況が変化した演習です</vt:lpstr>
      <vt:lpstr>さらに一般化した演習です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サービスマネジメント  第1回：サービスマネジメントの概要 </dc:title>
  <dc:creator>Hasuike</dc:creator>
  <cp:lastModifiedBy>Hasuike</cp:lastModifiedBy>
  <cp:revision>237</cp:revision>
  <cp:lastPrinted>2019-06-25T04:54:09Z</cp:lastPrinted>
  <dcterms:created xsi:type="dcterms:W3CDTF">2016-04-09T07:05:03Z</dcterms:created>
  <dcterms:modified xsi:type="dcterms:W3CDTF">2019-06-25T04:55:05Z</dcterms:modified>
</cp:coreProperties>
</file>